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8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8" r:id="rId6"/>
    <p:sldId id="259" r:id="rId7"/>
    <p:sldId id="260" r:id="rId8"/>
    <p:sldId id="269" r:id="rId9"/>
    <p:sldId id="262" r:id="rId10"/>
    <p:sldId id="263" r:id="rId11"/>
    <p:sldId id="272" r:id="rId12"/>
    <p:sldId id="265" r:id="rId13"/>
    <p:sldId id="264" r:id="rId14"/>
    <p:sldId id="271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657"/>
    <a:srgbClr val="3F3F3F"/>
    <a:srgbClr val="014067"/>
    <a:srgbClr val="014E7D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70" d="100"/>
          <a:sy n="70" d="100"/>
        </p:scale>
        <p:origin x="536" y="6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9/18/2024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25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58173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6483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658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7537">
          <p15:clr>
            <a:srgbClr val="FBAE40"/>
          </p15:clr>
        </p15:guide>
        <p15:guide id="4294967295" pos="138">
          <p15:clr>
            <a:srgbClr val="FBAE40"/>
          </p15:clr>
        </p15:guide>
        <p15:guide id="4294967295" orient="horz" pos="4178">
          <p15:clr>
            <a:srgbClr val="FBAE40"/>
          </p15:clr>
        </p15:guide>
        <p15:guide id="4294967295" orient="horz" pos="142">
          <p15:clr>
            <a:srgbClr val="FBAE40"/>
          </p15:clr>
        </p15:guide>
        <p15:guide id="4294967295" pos="2457">
          <p15:clr>
            <a:srgbClr val="FBAE40"/>
          </p15:clr>
        </p15:guide>
        <p15:guide id="4294967295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6205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83">
          <p15:clr>
            <a:srgbClr val="FBAE40"/>
          </p15:clr>
        </p15:guide>
        <p15:guide id="4294967295" pos="3840">
          <p15:clr>
            <a:srgbClr val="FBAE40"/>
          </p15:clr>
        </p15:guide>
        <p15:guide id="4294967295" pos="143">
          <p15:clr>
            <a:srgbClr val="FBAE40"/>
          </p15:clr>
        </p15:guide>
        <p15:guide id="4294967295" orient="horz" pos="4170">
          <p15:clr>
            <a:srgbClr val="FBAE40"/>
          </p15:clr>
        </p15:guide>
        <p15:guide id="4294967295" pos="7537">
          <p15:clr>
            <a:srgbClr val="FBAE40"/>
          </p15:clr>
        </p15:guide>
        <p15:guide id="4294967295" orient="horz" pos="1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7056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42">
          <p15:clr>
            <a:srgbClr val="FBAE40"/>
          </p15:clr>
        </p15:guide>
        <p15:guide id="4294967295" pos="3840">
          <p15:clr>
            <a:srgbClr val="FBAE40"/>
          </p15:clr>
        </p15:guide>
        <p15:guide id="4294967295" pos="41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27247345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42">
          <p15:clr>
            <a:srgbClr val="FBAE40"/>
          </p15:clr>
        </p15:guide>
        <p15:guide id="4294967295" pos="3840">
          <p15:clr>
            <a:srgbClr val="FBAE40"/>
          </p15:clr>
        </p15:guide>
        <p15:guide id="4294967295" pos="4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7283675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  <p15:guide id="4294967295" pos="393">
          <p15:clr>
            <a:srgbClr val="FBAE40"/>
          </p15:clr>
        </p15:guide>
        <p15:guide id="4294967295" pos="7423">
          <p15:clr>
            <a:srgbClr val="FBAE40"/>
          </p15:clr>
        </p15:guide>
        <p15:guide id="4294967295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38788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42">
          <p15:clr>
            <a:srgbClr val="FBAE40"/>
          </p15:clr>
        </p15:guide>
        <p15:guide id="4294967295" pos="3840">
          <p15:clr>
            <a:srgbClr val="FBAE40"/>
          </p15:clr>
        </p15:guide>
        <p15:guide id="4294967295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017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42">
          <p15:clr>
            <a:srgbClr val="FBAE40"/>
          </p15:clr>
        </p15:guide>
        <p15:guide id="4294967295" pos="3840">
          <p15:clr>
            <a:srgbClr val="FBAE40"/>
          </p15:clr>
        </p15:guide>
        <p15:guide id="4294967295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1159851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9554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9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7537">
          <p15:clr>
            <a:srgbClr val="FBAE40"/>
          </p15:clr>
        </p15:guide>
        <p15:guide id="4294967295" pos="138">
          <p15:clr>
            <a:srgbClr val="FBAE40"/>
          </p15:clr>
        </p15:guide>
        <p15:guide id="4294967295" orient="horz" pos="4178">
          <p15:clr>
            <a:srgbClr val="FBAE40"/>
          </p15:clr>
        </p15:guide>
        <p15:guide id="4294967295" orient="horz" pos="142">
          <p15:clr>
            <a:srgbClr val="FBAE40"/>
          </p15:clr>
        </p15:guide>
        <p15:guide id="4294967295" pos="2457">
          <p15:clr>
            <a:srgbClr val="FBAE40"/>
          </p15:clr>
        </p15:guide>
        <p15:guide id="4294967295" pos="4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8476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42">
          <p15:clr>
            <a:srgbClr val="FBAE40"/>
          </p15:clr>
        </p15:guide>
        <p15:guide id="4294967295" pos="3840">
          <p15:clr>
            <a:srgbClr val="FBAE40"/>
          </p15:clr>
        </p15:guide>
        <p15:guide id="4294967295" pos="77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5793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3442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4" name="Diagonal Stripe 13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282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710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101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05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044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328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  <p:sldLayoutId id="2147483807" r:id="rId19"/>
    <p:sldLayoutId id="2147483808" r:id="rId20"/>
    <p:sldLayoutId id="2147483809" r:id="rId21"/>
    <p:sldLayoutId id="2147483710" r:id="rId22"/>
    <p:sldLayoutId id="2147483709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692" r:id="rId29"/>
    <p:sldLayoutId id="2147483697" r:id="rId30"/>
    <p:sldLayoutId id="2147483674" r:id="rId3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84832" y="1069848"/>
            <a:ext cx="7114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for Web Vulnerability Detection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0240" y="3557016"/>
            <a:ext cx="7443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ETA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336508"/>
            <a:ext cx="7278624" cy="61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DD14-B3C2-4718-BA13-80AF501A38A1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14" y="1028576"/>
            <a:ext cx="6302554" cy="54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45021"/>
            <a:ext cx="8330184" cy="114796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40081" y="1735793"/>
            <a:ext cx="1094059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Mitch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detected CSRF vulnerabilities using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performed best overall.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the potential of ML in automating vulnerability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could expand to other vulnerabilities and refine model accuracy. 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2604-F6CF-4B73-B1D0-6769AB16C98D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2395728" y="2002536"/>
            <a:ext cx="4809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4000" b="1" dirty="0" smtClean="0">
                <a:solidFill>
                  <a:schemeClr val="bg1"/>
                </a:solidFill>
              </a:rPr>
              <a:t> WORK: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2888" y="3145536"/>
            <a:ext cx="8138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Data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Cover more vulnerabilities (e.g.,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Fine-tune SVM and Neural Networks for better performance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Integrate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Mitch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real-world environments for further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6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3B52-C44B-494D-A1ED-057B069908CF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2697480" y="2551176"/>
            <a:ext cx="8430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1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842" y="621792"/>
            <a:ext cx="5420478" cy="18013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842" y="2670048"/>
            <a:ext cx="5201022" cy="3008376"/>
          </a:xfrm>
        </p:spPr>
        <p:txBody>
          <a:bodyPr>
            <a:noAutofit/>
          </a:bodyPr>
          <a:lstStyle/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are integral to modern digital services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vulnerabilities, especially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pose significant risks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Tx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often fall short in detecting complex vulnerabilities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Tx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automate vulnerability detection.</a:t>
            </a:r>
          </a:p>
        </p:txBody>
      </p:sp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xmlns="" id="{2D599535-C841-457B-BE92-EECA801ED76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80536"/>
            <a:ext cx="7342622" cy="121556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xmlns="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265" r="23265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667512" y="2442163"/>
            <a:ext cx="768096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Vulnerabilities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CSRF can lead to unauthorized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Detection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Dynamic nature of web apps makes detection difficult.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machine learning to enhance vulnerability detection accuracy. 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003" y="2532678"/>
            <a:ext cx="7342621" cy="608895"/>
          </a:xfrm>
        </p:spPr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06" y="859536"/>
            <a:ext cx="5659110" cy="15971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OBJECTIVES:</a:t>
            </a:r>
            <a:endParaRPr lang="en-US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84632" y="2676135"/>
            <a:ext cx="99395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an ML-based detection system for CSRF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Mitch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 ML-driven solution for black-box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Compare different ML models like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4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Validate models using real-world data and key performance metrics. </a:t>
            </a: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70" y="1681212"/>
            <a:ext cx="8333222" cy="114796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US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sz="half" idx="13"/>
          </p:nvPr>
        </p:nvSpPr>
        <p:spPr bwMode="auto">
          <a:xfrm>
            <a:off x="454670" y="3102911"/>
            <a:ext cx="1015035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Manually labeled data for CSRF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Cleaning, normalization, and feature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Forest, Gradient Boosting, SVM, Neural Networks, k-NN, and Naive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Tuning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Adjusted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xmlns="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EVALUATION: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model was evaluated based 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02" y="1487731"/>
            <a:ext cx="6089995" cy="4852238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xmlns="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81012"/>
            <a:ext cx="8333222" cy="1147969"/>
          </a:xfrm>
        </p:spPr>
        <p:txBody>
          <a:bodyPr/>
          <a:lstStyle/>
          <a:p>
            <a:r>
              <a:rPr lang="en-US" dirty="0" smtClean="0"/>
              <a:t>COMPARISON OF MODELS:</a:t>
            </a: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5" y="1984466"/>
            <a:ext cx="11404767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8C1E-AFFD-404E-965B-A817E850094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51" y="987552"/>
            <a:ext cx="9999657" cy="48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0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4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216" y="2148840"/>
            <a:ext cx="88971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Best performance across all metrics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Good accuracy but computationally expensive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Reasonable performance but requires further tuning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Networks, k-NN, Naive Bayes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Moderate results, improvements possible with tuning.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6E6E6E"/>
      </a:accent5>
      <a:accent6>
        <a:srgbClr val="474747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396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Introduction:</vt:lpstr>
      <vt:lpstr>BACKGROUND:</vt:lpstr>
      <vt:lpstr>PROJECT OBJECTIVES:</vt:lpstr>
      <vt:lpstr>METHODOLOGY:</vt:lpstr>
      <vt:lpstr>MODEL PERFORMANCE EVALUATION:</vt:lpstr>
      <vt:lpstr>COMPARISON OF MODELS:</vt:lpstr>
      <vt:lpstr>PowerPoint Presentation</vt:lpstr>
      <vt:lpstr>RESULTS:</vt:lpstr>
      <vt:lpstr>PowerPoint Presentation</vt:lpstr>
      <vt:lpstr>PowerPoint Presentation</vt:lpstr>
      <vt:lpstr>CONCLUSION: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2024-09-18T11:23:11Z</dcterms:created>
  <dcterms:modified xsi:type="dcterms:W3CDTF">2024-09-18T12:39:48Z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