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60" r:id="rId5"/>
    <p:sldId id="259" r:id="rId6"/>
    <p:sldId id="261" r:id="rId7"/>
    <p:sldId id="276" r:id="rId8"/>
    <p:sldId id="274" r:id="rId9"/>
    <p:sldId id="275" r:id="rId10"/>
    <p:sldId id="262" r:id="rId11"/>
    <p:sldId id="263" r:id="rId12"/>
    <p:sldId id="264" r:id="rId13"/>
    <p:sldId id="265" r:id="rId14"/>
    <p:sldId id="266" r:id="rId15"/>
    <p:sldId id="268" r:id="rId16"/>
    <p:sldId id="272"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5E2641F-88FC-4F91-A2FA-36F1C7210B2E}"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04E32-86DC-442E-89D4-3DDA6F1D53B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04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2641F-88FC-4F91-A2FA-36F1C7210B2E}"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04E32-86DC-442E-89D4-3DDA6F1D53BC}" type="slidenum">
              <a:rPr lang="en-US" smtClean="0"/>
              <a:t>‹#›</a:t>
            </a:fld>
            <a:endParaRPr lang="en-US"/>
          </a:p>
        </p:txBody>
      </p:sp>
    </p:spTree>
    <p:extLst>
      <p:ext uri="{BB962C8B-B14F-4D97-AF65-F5344CB8AC3E}">
        <p14:creationId xmlns:p14="http://schemas.microsoft.com/office/powerpoint/2010/main" val="243390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2641F-88FC-4F91-A2FA-36F1C7210B2E}"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04E32-86DC-442E-89D4-3DDA6F1D53B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25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2641F-88FC-4F91-A2FA-36F1C7210B2E}"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04E32-86DC-442E-89D4-3DDA6F1D53BC}" type="slidenum">
              <a:rPr lang="en-US" smtClean="0"/>
              <a:t>‹#›</a:t>
            </a:fld>
            <a:endParaRPr lang="en-US"/>
          </a:p>
        </p:txBody>
      </p:sp>
    </p:spTree>
    <p:extLst>
      <p:ext uri="{BB962C8B-B14F-4D97-AF65-F5344CB8AC3E}">
        <p14:creationId xmlns:p14="http://schemas.microsoft.com/office/powerpoint/2010/main" val="274254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2641F-88FC-4F91-A2FA-36F1C7210B2E}"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04E32-86DC-442E-89D4-3DDA6F1D53B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6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E2641F-88FC-4F91-A2FA-36F1C7210B2E}"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04E32-86DC-442E-89D4-3DDA6F1D53BC}" type="slidenum">
              <a:rPr lang="en-US" smtClean="0"/>
              <a:t>‹#›</a:t>
            </a:fld>
            <a:endParaRPr lang="en-US"/>
          </a:p>
        </p:txBody>
      </p:sp>
    </p:spTree>
    <p:extLst>
      <p:ext uri="{BB962C8B-B14F-4D97-AF65-F5344CB8AC3E}">
        <p14:creationId xmlns:p14="http://schemas.microsoft.com/office/powerpoint/2010/main" val="388746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2641F-88FC-4F91-A2FA-36F1C7210B2E}"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04E32-86DC-442E-89D4-3DDA6F1D53BC}" type="slidenum">
              <a:rPr lang="en-US" smtClean="0"/>
              <a:t>‹#›</a:t>
            </a:fld>
            <a:endParaRPr lang="en-US"/>
          </a:p>
        </p:txBody>
      </p:sp>
    </p:spTree>
    <p:extLst>
      <p:ext uri="{BB962C8B-B14F-4D97-AF65-F5344CB8AC3E}">
        <p14:creationId xmlns:p14="http://schemas.microsoft.com/office/powerpoint/2010/main" val="137813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E2641F-88FC-4F91-A2FA-36F1C7210B2E}"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04E32-86DC-442E-89D4-3DDA6F1D53BC}" type="slidenum">
              <a:rPr lang="en-US" smtClean="0"/>
              <a:t>‹#›</a:t>
            </a:fld>
            <a:endParaRPr lang="en-US"/>
          </a:p>
        </p:txBody>
      </p:sp>
    </p:spTree>
    <p:extLst>
      <p:ext uri="{BB962C8B-B14F-4D97-AF65-F5344CB8AC3E}">
        <p14:creationId xmlns:p14="http://schemas.microsoft.com/office/powerpoint/2010/main" val="225529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2641F-88FC-4F91-A2FA-36F1C7210B2E}"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04E32-86DC-442E-89D4-3DDA6F1D53BC}" type="slidenum">
              <a:rPr lang="en-US" smtClean="0"/>
              <a:t>‹#›</a:t>
            </a:fld>
            <a:endParaRPr lang="en-US"/>
          </a:p>
        </p:txBody>
      </p:sp>
    </p:spTree>
    <p:extLst>
      <p:ext uri="{BB962C8B-B14F-4D97-AF65-F5344CB8AC3E}">
        <p14:creationId xmlns:p14="http://schemas.microsoft.com/office/powerpoint/2010/main" val="339871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E2641F-88FC-4F91-A2FA-36F1C7210B2E}"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04E32-86DC-442E-89D4-3DDA6F1D53BC}" type="slidenum">
              <a:rPr lang="en-US" smtClean="0"/>
              <a:t>‹#›</a:t>
            </a:fld>
            <a:endParaRPr lang="en-US"/>
          </a:p>
        </p:txBody>
      </p:sp>
    </p:spTree>
    <p:extLst>
      <p:ext uri="{BB962C8B-B14F-4D97-AF65-F5344CB8AC3E}">
        <p14:creationId xmlns:p14="http://schemas.microsoft.com/office/powerpoint/2010/main" val="392606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2641F-88FC-4F91-A2FA-36F1C7210B2E}"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04E32-86DC-442E-89D4-3DDA6F1D53BC}"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50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5E2641F-88FC-4F91-A2FA-36F1C7210B2E}" type="datetimeFigureOut">
              <a:rPr lang="en-US" smtClean="0"/>
              <a:t>9/12/2022</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6F04E32-86DC-442E-89D4-3DDA6F1D53B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9621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8482-8AA7-4BAA-A4BC-D74FA934C0C1}"/>
              </a:ext>
            </a:extLst>
          </p:cNvPr>
          <p:cNvSpPr>
            <a:spLocks noGrp="1"/>
          </p:cNvSpPr>
          <p:nvPr>
            <p:ph type="ctrTitle"/>
          </p:nvPr>
        </p:nvSpPr>
        <p:spPr>
          <a:xfrm>
            <a:off x="2318951" y="1355813"/>
            <a:ext cx="7772400" cy="1463040"/>
          </a:xfrm>
        </p:spPr>
        <p:txBody>
          <a:bodyPr>
            <a:normAutofit/>
          </a:bodyPr>
          <a:lstStyle/>
          <a:p>
            <a:pPr algn="ctr"/>
            <a:br>
              <a:rPr lang="en-GB" sz="2800" b="1" dirty="0">
                <a:solidFill>
                  <a:schemeClr val="bg1"/>
                </a:solidFill>
                <a:effectLst/>
                <a:latin typeface="Times New Roman" panose="02020603050405020304" pitchFamily="18" charset="0"/>
                <a:ea typeface="Times New Roman" panose="02020603050405020304" pitchFamily="18" charset="0"/>
              </a:rPr>
            </a:br>
            <a:r>
              <a:rPr lang="en-GB" sz="2800" b="1" dirty="0">
                <a:solidFill>
                  <a:schemeClr val="bg1"/>
                </a:solidFill>
                <a:effectLst/>
                <a:latin typeface="Times New Roman" panose="02020603050405020304" pitchFamily="18" charset="0"/>
                <a:ea typeface="Times New Roman" panose="02020603050405020304" pitchFamily="18" charset="0"/>
              </a:rPr>
              <a:t>Task 4: Product Matching</a:t>
            </a:r>
            <a:br>
              <a:rPr lang="en-US" sz="1800" dirty="0">
                <a:solidFill>
                  <a:schemeClr val="bg1"/>
                </a:solidFill>
                <a:effectLst/>
                <a:latin typeface="Times New Roman" panose="02020603050405020304" pitchFamily="18" charset="0"/>
                <a:ea typeface="Times New Roman" panose="02020603050405020304" pitchFamily="18" charset="0"/>
              </a:rPr>
            </a:br>
            <a:endParaRPr lang="en-US" dirty="0">
              <a:solidFill>
                <a:schemeClr val="bg1"/>
              </a:solidFill>
            </a:endParaRPr>
          </a:p>
        </p:txBody>
      </p:sp>
      <p:sp>
        <p:nvSpPr>
          <p:cNvPr id="3" name="Subtitle 2">
            <a:extLst>
              <a:ext uri="{FF2B5EF4-FFF2-40B4-BE49-F238E27FC236}">
                <a16:creationId xmlns:a16="http://schemas.microsoft.com/office/drawing/2014/main" id="{18EE3DA2-6117-4D75-963D-AA6CECB67F0A}"/>
              </a:ext>
            </a:extLst>
          </p:cNvPr>
          <p:cNvSpPr>
            <a:spLocks noGrp="1"/>
          </p:cNvSpPr>
          <p:nvPr>
            <p:ph type="subTitle" idx="1"/>
          </p:nvPr>
        </p:nvSpPr>
        <p:spPr>
          <a:xfrm>
            <a:off x="8610600" y="4960137"/>
            <a:ext cx="3367216" cy="1463040"/>
          </a:xfrm>
        </p:spPr>
        <p:txBody>
          <a:bodyPr/>
          <a:lstStyle/>
          <a:p>
            <a:r>
              <a:rPr lang="en-US" dirty="0">
                <a:solidFill>
                  <a:schemeClr val="tx1"/>
                </a:solidFill>
                <a:latin typeface="Calibri" panose="020F0502020204030204" pitchFamily="34" charset="0"/>
              </a:rPr>
              <a:t>Prepared by: Wajahat Ali Mughal</a:t>
            </a:r>
            <a:endParaRPr lang="en-GB"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r>
              <a:rPr lang="en-GB"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Student ID: 001191074</a:t>
            </a:r>
            <a:endParaRPr lang="en-US" sz="1800" dirty="0">
              <a:solidFill>
                <a:schemeClr val="tx1"/>
              </a:solidFill>
              <a:effectLst/>
              <a:latin typeface="Calibri" panose="020F0502020204030204" pitchFamily="34" charset="0"/>
              <a:ea typeface="Times New Roman" panose="02020603050405020304" pitchFamily="18" charset="0"/>
            </a:endParaRPr>
          </a:p>
          <a:p>
            <a:r>
              <a:rPr lang="en-GB"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Supervisor: </a:t>
            </a:r>
            <a:r>
              <a:rPr lang="en-GB" sz="1800" dirty="0">
                <a:solidFill>
                  <a:schemeClr val="tx1"/>
                </a:solidFill>
                <a:effectLst/>
                <a:latin typeface="Calibri" panose="020F0502020204030204" pitchFamily="34" charset="0"/>
                <a:ea typeface="Times New Roman" panose="02020603050405020304" pitchFamily="18" charset="0"/>
              </a:rPr>
              <a:t>Prof. Hai Huang</a:t>
            </a:r>
            <a:endParaRPr lang="en-US" sz="1800" dirty="0">
              <a:solidFill>
                <a:schemeClr val="tx1"/>
              </a:solidFill>
              <a:effectLst/>
              <a:latin typeface="Calibri" panose="020F0502020204030204" pitchFamily="34"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195806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F977-8938-409E-8F00-A88B2B18182E}"/>
              </a:ext>
            </a:extLst>
          </p:cNvPr>
          <p:cNvSpPr>
            <a:spLocks noGrp="1"/>
          </p:cNvSpPr>
          <p:nvPr>
            <p:ph type="title"/>
          </p:nvPr>
        </p:nvSpPr>
        <p:spPr/>
        <p:txBody>
          <a:bodyPr>
            <a:normAutofit/>
          </a:bodyPr>
          <a:lstStyle/>
          <a:p>
            <a:r>
              <a:rPr lang="en-GB" sz="3000" b="1" dirty="0">
                <a:effectLst/>
                <a:latin typeface="Times New Roman" panose="02020603050405020304" pitchFamily="18" charset="0"/>
                <a:ea typeface="Times New Roman" panose="02020603050405020304" pitchFamily="18" charset="0"/>
              </a:rPr>
              <a:t>Text Similarity</a:t>
            </a:r>
            <a:endParaRPr lang="en-US" sz="3000" dirty="0"/>
          </a:p>
        </p:txBody>
      </p:sp>
      <p:sp>
        <p:nvSpPr>
          <p:cNvPr id="3" name="Content Placeholder 2">
            <a:extLst>
              <a:ext uri="{FF2B5EF4-FFF2-40B4-BE49-F238E27FC236}">
                <a16:creationId xmlns:a16="http://schemas.microsoft.com/office/drawing/2014/main" id="{D8C45737-7BDC-4F76-B1BE-775F43267333}"/>
              </a:ext>
            </a:extLst>
          </p:cNvPr>
          <p:cNvSpPr>
            <a:spLocks noGrp="1"/>
          </p:cNvSpPr>
          <p:nvPr>
            <p:ph idx="1"/>
          </p:nvPr>
        </p:nvSpPr>
        <p:spPr/>
        <p:txBody>
          <a:bodyPr/>
          <a:lstStyle/>
          <a:p>
            <a:pPr marL="0" indent="0" algn="just">
              <a:lnSpc>
                <a:spcPct val="115000"/>
              </a:lnSpc>
              <a:spcBef>
                <a:spcPts val="0"/>
              </a:spcBef>
              <a:spcAft>
                <a:spcPts val="600"/>
              </a:spcAft>
              <a:buNone/>
            </a:pPr>
            <a:r>
              <a:rPr lang="en-GB" sz="2000" b="1" dirty="0" err="1">
                <a:effectLst/>
                <a:latin typeface="Times New Roman" panose="02020603050405020304" pitchFamily="18" charset="0"/>
                <a:ea typeface="Times New Roman" panose="02020603050405020304" pitchFamily="18" charset="0"/>
              </a:rPr>
              <a:t>Levenshtein</a:t>
            </a:r>
            <a:r>
              <a:rPr lang="en-GB" sz="2000" b="1" dirty="0">
                <a:effectLst/>
                <a:latin typeface="Times New Roman" panose="02020603050405020304" pitchFamily="18" charset="0"/>
                <a:ea typeface="Times New Roman" panose="02020603050405020304" pitchFamily="18" charset="0"/>
              </a:rPr>
              <a:t> Distance </a:t>
            </a:r>
            <a:endParaRPr lang="en-GB" sz="200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600"/>
              </a:spcAft>
              <a:buNone/>
            </a:pPr>
            <a:r>
              <a:rPr lang="en-GB" sz="1800" dirty="0">
                <a:effectLst/>
                <a:latin typeface="Times New Roman" panose="02020603050405020304" pitchFamily="18" charset="0"/>
                <a:ea typeface="Times New Roman" panose="02020603050405020304" pitchFamily="18" charset="0"/>
              </a:rPr>
              <a:t>The significance of </a:t>
            </a:r>
            <a:r>
              <a:rPr lang="en-GB" sz="1800" dirty="0" err="1">
                <a:effectLst/>
                <a:latin typeface="Times New Roman" panose="02020603050405020304" pitchFamily="18" charset="0"/>
                <a:ea typeface="Times New Roman" panose="02020603050405020304" pitchFamily="18" charset="0"/>
              </a:rPr>
              <a:t>Levenshtein</a:t>
            </a:r>
            <a:r>
              <a:rPr lang="en-GB" sz="1800" dirty="0">
                <a:effectLst/>
                <a:latin typeface="Times New Roman" panose="02020603050405020304" pitchFamily="18" charset="0"/>
                <a:ea typeface="Times New Roman" panose="02020603050405020304" pitchFamily="18" charset="0"/>
              </a:rPr>
              <a:t> distance lies in the fact that it is be used to compare strings of different lengths.</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600"/>
              </a:spcAft>
              <a:buNone/>
            </a:pPr>
            <a:r>
              <a:rPr lang="en-GB" sz="1800" dirty="0">
                <a:effectLst/>
                <a:latin typeface="Times New Roman" panose="02020603050405020304" pitchFamily="18" charset="0"/>
                <a:ea typeface="Times New Roman" panose="02020603050405020304" pitchFamily="18" charset="0"/>
              </a:rPr>
              <a:t>Typically, the </a:t>
            </a:r>
            <a:r>
              <a:rPr lang="en-GB" sz="1800" dirty="0" err="1">
                <a:effectLst/>
                <a:latin typeface="Times New Roman" panose="02020603050405020304" pitchFamily="18" charset="0"/>
                <a:ea typeface="Times New Roman" panose="02020603050405020304" pitchFamily="18" charset="0"/>
              </a:rPr>
              <a:t>Levenshtein</a:t>
            </a:r>
            <a:r>
              <a:rPr lang="en-GB" sz="1800" dirty="0">
                <a:effectLst/>
                <a:latin typeface="Times New Roman" panose="02020603050405020304" pitchFamily="18" charset="0"/>
                <a:ea typeface="Times New Roman" panose="02020603050405020304" pitchFamily="18" charset="0"/>
              </a:rPr>
              <a:t> distance is computed by first constructing a (M+1) x (N+1) matrix, where M and N are the respective lengths of the two words, and then iteratively calculating some value between two for loops.</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600"/>
              </a:spcAft>
              <a:buNone/>
            </a:pPr>
            <a:r>
              <a:rPr lang="en-GB" sz="1800" dirty="0">
                <a:effectLst/>
                <a:latin typeface="Times New Roman" panose="02020603050405020304" pitchFamily="18" charset="0"/>
                <a:ea typeface="Times New Roman" panose="02020603050405020304" pitchFamily="18" charset="0"/>
              </a:rPr>
              <a:t>Accordingly, if the </a:t>
            </a:r>
            <a:r>
              <a:rPr lang="en-GB" sz="1800" dirty="0" err="1">
                <a:effectLst/>
                <a:latin typeface="Times New Roman" panose="02020603050405020304" pitchFamily="18" charset="0"/>
                <a:ea typeface="Times New Roman" panose="02020603050405020304" pitchFamily="18" charset="0"/>
              </a:rPr>
              <a:t>Levenshtein</a:t>
            </a:r>
            <a:r>
              <a:rPr lang="en-GB" sz="1800" dirty="0">
                <a:effectLst/>
                <a:latin typeface="Times New Roman" panose="02020603050405020304" pitchFamily="18" charset="0"/>
                <a:ea typeface="Times New Roman" panose="02020603050405020304" pitchFamily="18" charset="0"/>
              </a:rPr>
              <a:t> distance between two strings is big, it indicates that the documents are dissimilar, whereas a small number indicates that the documents are comparable.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2385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BB5F-8133-4901-AD1B-03D9F82CA750}"/>
              </a:ext>
            </a:extLst>
          </p:cNvPr>
          <p:cNvSpPr>
            <a:spLocks noGrp="1"/>
          </p:cNvSpPr>
          <p:nvPr>
            <p:ph type="title"/>
          </p:nvPr>
        </p:nvSpPr>
        <p:spPr/>
        <p:txBody>
          <a:bodyPr/>
          <a:lstStyle/>
          <a:p>
            <a:r>
              <a:rPr lang="en-US" dirty="0"/>
              <a:t>Text similarity </a:t>
            </a:r>
          </a:p>
        </p:txBody>
      </p:sp>
      <p:sp>
        <p:nvSpPr>
          <p:cNvPr id="3" name="Content Placeholder 2">
            <a:extLst>
              <a:ext uri="{FF2B5EF4-FFF2-40B4-BE49-F238E27FC236}">
                <a16:creationId xmlns:a16="http://schemas.microsoft.com/office/drawing/2014/main" id="{A74C668F-90E9-4A41-BD03-DB696416EF6C}"/>
              </a:ext>
            </a:extLst>
          </p:cNvPr>
          <p:cNvSpPr>
            <a:spLocks noGrp="1"/>
          </p:cNvSpPr>
          <p:nvPr>
            <p:ph idx="1"/>
          </p:nvPr>
        </p:nvSpPr>
        <p:spPr/>
        <p:txBody>
          <a:bodyPr/>
          <a:lstStyle/>
          <a:p>
            <a:r>
              <a:rPr lang="en-US" dirty="0"/>
              <a:t>Syntax</a:t>
            </a:r>
          </a:p>
          <a:p>
            <a:endParaRPr lang="en-US" sz="1800" dirty="0"/>
          </a:p>
        </p:txBody>
      </p:sp>
      <p:pic>
        <p:nvPicPr>
          <p:cNvPr id="4" name="Picture 3">
            <a:extLst>
              <a:ext uri="{FF2B5EF4-FFF2-40B4-BE49-F238E27FC236}">
                <a16:creationId xmlns:a16="http://schemas.microsoft.com/office/drawing/2014/main" id="{ACAC3A84-583E-47A0-A183-14B3BE3E0BC3}"/>
              </a:ext>
            </a:extLst>
          </p:cNvPr>
          <p:cNvPicPr/>
          <p:nvPr/>
        </p:nvPicPr>
        <p:blipFill rotWithShape="1">
          <a:blip r:embed="rId2"/>
          <a:srcRect t="10865" b="15574"/>
          <a:stretch/>
        </p:blipFill>
        <p:spPr bwMode="auto">
          <a:xfrm>
            <a:off x="2572552" y="1861175"/>
            <a:ext cx="5228651" cy="174732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A3343A0-ED78-9B0E-C74D-C1FC24933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240" y="3709086"/>
            <a:ext cx="7049484" cy="2362530"/>
          </a:xfrm>
          <a:prstGeom prst="rect">
            <a:avLst/>
          </a:prstGeom>
        </p:spPr>
      </p:pic>
    </p:spTree>
    <p:extLst>
      <p:ext uri="{BB962C8B-B14F-4D97-AF65-F5344CB8AC3E}">
        <p14:creationId xmlns:p14="http://schemas.microsoft.com/office/powerpoint/2010/main" val="28101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CFEF-46D9-4329-9254-7A58214A8E5F}"/>
              </a:ext>
            </a:extLst>
          </p:cNvPr>
          <p:cNvSpPr>
            <a:spLocks noGrp="1"/>
          </p:cNvSpPr>
          <p:nvPr>
            <p:ph type="title"/>
          </p:nvPr>
        </p:nvSpPr>
        <p:spPr/>
        <p:txBody>
          <a:bodyPr/>
          <a:lstStyle/>
          <a:p>
            <a:r>
              <a:rPr lang="en-US" dirty="0"/>
              <a:t>Matching numbers</a:t>
            </a:r>
            <a:br>
              <a:rPr lang="en-US" dirty="0"/>
            </a:br>
            <a:endParaRPr lang="en-US" dirty="0"/>
          </a:p>
        </p:txBody>
      </p:sp>
      <p:sp>
        <p:nvSpPr>
          <p:cNvPr id="3" name="Content Placeholder 2">
            <a:extLst>
              <a:ext uri="{FF2B5EF4-FFF2-40B4-BE49-F238E27FC236}">
                <a16:creationId xmlns:a16="http://schemas.microsoft.com/office/drawing/2014/main" id="{B6C22AC8-D4A2-43D0-885C-2DE60F840BBA}"/>
              </a:ext>
            </a:extLst>
          </p:cNvPr>
          <p:cNvSpPr>
            <a:spLocks noGrp="1"/>
          </p:cNvSpPr>
          <p:nvPr>
            <p:ph idx="1"/>
          </p:nvPr>
        </p:nvSpPr>
        <p:spPr/>
        <p:txBody>
          <a:bodyPr/>
          <a:lstStyle/>
          <a:p>
            <a:pPr marL="0" marR="0" indent="0" algn="just">
              <a:lnSpc>
                <a:spcPct val="115000"/>
              </a:lnSpc>
              <a:spcBef>
                <a:spcPts val="0"/>
              </a:spcBef>
              <a:spcAft>
                <a:spcPts val="600"/>
              </a:spcAft>
              <a:buNone/>
            </a:pPr>
            <a:r>
              <a:rPr lang="en-GB" sz="1800" dirty="0">
                <a:effectLst/>
                <a:latin typeface="Times New Roman" panose="02020603050405020304" pitchFamily="18" charset="0"/>
                <a:ea typeface="Times New Roman" panose="02020603050405020304" pitchFamily="18" charset="0"/>
              </a:rPr>
              <a:t>The regular expression module applies patterns with various metacharacters, and the matching number’s function is used to compare the product description.</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Syntax:</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6DF90CF-3810-42B8-BF7D-463AF169EF0F}"/>
              </a:ext>
            </a:extLst>
          </p:cNvPr>
          <p:cNvPicPr/>
          <p:nvPr/>
        </p:nvPicPr>
        <p:blipFill rotWithShape="1">
          <a:blip r:embed="rId2"/>
          <a:srcRect t="4881" b="13270"/>
          <a:stretch/>
        </p:blipFill>
        <p:spPr bwMode="auto">
          <a:xfrm>
            <a:off x="1024128" y="3694391"/>
            <a:ext cx="4999990" cy="21901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9635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E862-9D26-4089-92A5-0B305D922136}"/>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2EE7A563-EB27-4277-9981-B07DD032EB9D}"/>
              </a:ext>
            </a:extLst>
          </p:cNvPr>
          <p:cNvSpPr>
            <a:spLocks noGrp="1"/>
          </p:cNvSpPr>
          <p:nvPr>
            <p:ph idx="1"/>
          </p:nvPr>
        </p:nvSpPr>
        <p:spPr/>
        <p:txBody>
          <a:bodyPr/>
          <a:lstStyle/>
          <a:p>
            <a:r>
              <a:rPr lang="en-GB" sz="1800" dirty="0">
                <a:effectLst/>
                <a:latin typeface="Times New Roman" panose="02020603050405020304" pitchFamily="18" charset="0"/>
                <a:ea typeface="Times New Roman" panose="02020603050405020304" pitchFamily="18" charset="0"/>
              </a:rPr>
              <a:t>The Training set and the validation set must be created before a model can be constructed and their results compared.</a:t>
            </a:r>
          </a:p>
          <a:p>
            <a:endParaRPr lang="en-US" dirty="0"/>
          </a:p>
        </p:txBody>
      </p:sp>
      <p:pic>
        <p:nvPicPr>
          <p:cNvPr id="4" name="Picture 3">
            <a:extLst>
              <a:ext uri="{FF2B5EF4-FFF2-40B4-BE49-F238E27FC236}">
                <a16:creationId xmlns:a16="http://schemas.microsoft.com/office/drawing/2014/main" id="{266F838C-3C72-4AAF-AC7C-081CD4512076}"/>
              </a:ext>
            </a:extLst>
          </p:cNvPr>
          <p:cNvPicPr/>
          <p:nvPr/>
        </p:nvPicPr>
        <p:blipFill>
          <a:blip r:embed="rId2"/>
          <a:stretch>
            <a:fillRect/>
          </a:stretch>
        </p:blipFill>
        <p:spPr>
          <a:xfrm>
            <a:off x="1081696" y="2804160"/>
            <a:ext cx="4686935" cy="723900"/>
          </a:xfrm>
          <a:prstGeom prst="rect">
            <a:avLst/>
          </a:prstGeom>
        </p:spPr>
      </p:pic>
      <p:pic>
        <p:nvPicPr>
          <p:cNvPr id="6" name="Picture 5">
            <a:extLst>
              <a:ext uri="{FF2B5EF4-FFF2-40B4-BE49-F238E27FC236}">
                <a16:creationId xmlns:a16="http://schemas.microsoft.com/office/drawing/2014/main" id="{CD147EE0-6E77-2044-58C3-8F9CE6D12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199" y="2643875"/>
            <a:ext cx="5284105" cy="3866653"/>
          </a:xfrm>
          <a:prstGeom prst="rect">
            <a:avLst/>
          </a:prstGeom>
        </p:spPr>
      </p:pic>
    </p:spTree>
    <p:extLst>
      <p:ext uri="{BB962C8B-B14F-4D97-AF65-F5344CB8AC3E}">
        <p14:creationId xmlns:p14="http://schemas.microsoft.com/office/powerpoint/2010/main" val="19852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6C6B-C669-40D4-80DB-8E31D4874A85}"/>
              </a:ext>
            </a:extLst>
          </p:cNvPr>
          <p:cNvSpPr>
            <a:spLocks noGrp="1"/>
          </p:cNvSpPr>
          <p:nvPr>
            <p:ph type="title"/>
          </p:nvPr>
        </p:nvSpPr>
        <p:spPr/>
        <p:txBody>
          <a:bodyPr>
            <a:normAutofit/>
          </a:bodyPr>
          <a:lstStyle/>
          <a:p>
            <a:r>
              <a:rPr lang="en-GB" sz="4000" b="1" dirty="0">
                <a:effectLst/>
                <a:latin typeface="Times New Roman" panose="02020603050405020304" pitchFamily="18" charset="0"/>
                <a:ea typeface="SimSun" panose="02010600030101010101" pitchFamily="2" charset="-122"/>
              </a:rPr>
              <a:t>Evaluation and Testing</a:t>
            </a:r>
            <a:endParaRPr lang="en-US" sz="4000" dirty="0"/>
          </a:p>
        </p:txBody>
      </p:sp>
      <p:sp>
        <p:nvSpPr>
          <p:cNvPr id="3" name="Content Placeholder 2">
            <a:extLst>
              <a:ext uri="{FF2B5EF4-FFF2-40B4-BE49-F238E27FC236}">
                <a16:creationId xmlns:a16="http://schemas.microsoft.com/office/drawing/2014/main" id="{0317084A-DA95-461B-884C-DB10477105F6}"/>
              </a:ext>
            </a:extLst>
          </p:cNvPr>
          <p:cNvSpPr>
            <a:spLocks noGrp="1"/>
          </p:cNvSpPr>
          <p:nvPr>
            <p:ph idx="1"/>
          </p:nvPr>
        </p:nvSpPr>
        <p:spPr/>
        <p:txBody>
          <a:bodyPr/>
          <a:lstStyle/>
          <a:p>
            <a:r>
              <a:rPr lang="en-GB" sz="1800" dirty="0">
                <a:effectLst/>
                <a:latin typeface="Times New Roman" panose="02020603050405020304" pitchFamily="18" charset="0"/>
                <a:ea typeface="Times New Roman" panose="02020603050405020304" pitchFamily="18" charset="0"/>
              </a:rPr>
              <a:t>When the Model is applied, a comparison is made between the predicted and observed values, and a column containing Boolean results is produced.</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92BADE6-3EE7-4856-9021-65BDE9CD24DE}"/>
              </a:ext>
            </a:extLst>
          </p:cNvPr>
          <p:cNvPicPr/>
          <p:nvPr/>
        </p:nvPicPr>
        <p:blipFill>
          <a:blip r:embed="rId2"/>
          <a:stretch>
            <a:fillRect/>
          </a:stretch>
        </p:blipFill>
        <p:spPr>
          <a:xfrm>
            <a:off x="1447800" y="2902216"/>
            <a:ext cx="4217019" cy="2974477"/>
          </a:xfrm>
          <a:prstGeom prst="rect">
            <a:avLst/>
          </a:prstGeom>
        </p:spPr>
      </p:pic>
    </p:spTree>
    <p:extLst>
      <p:ext uri="{BB962C8B-B14F-4D97-AF65-F5344CB8AC3E}">
        <p14:creationId xmlns:p14="http://schemas.microsoft.com/office/powerpoint/2010/main" val="140923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2D70-101C-4F41-95E3-4C75D2D182E3}"/>
              </a:ext>
            </a:extLst>
          </p:cNvPr>
          <p:cNvSpPr>
            <a:spLocks noGrp="1"/>
          </p:cNvSpPr>
          <p:nvPr>
            <p:ph type="title"/>
          </p:nvPr>
        </p:nvSpPr>
        <p:spPr/>
        <p:txBody>
          <a:bodyPr/>
          <a:lstStyle/>
          <a:p>
            <a:r>
              <a:rPr lang="en-US" sz="5400" b="1" dirty="0">
                <a:effectLst/>
                <a:latin typeface="Times New Roman" panose="02020603050405020304" pitchFamily="18" charset="0"/>
                <a:ea typeface="Times New Roman" panose="02020603050405020304" pitchFamily="18" charset="0"/>
              </a:rPr>
              <a:t>Precision</a:t>
            </a:r>
            <a:endParaRPr lang="en-US" dirty="0"/>
          </a:p>
        </p:txBody>
      </p:sp>
      <p:sp>
        <p:nvSpPr>
          <p:cNvPr id="3" name="Content Placeholder 2">
            <a:extLst>
              <a:ext uri="{FF2B5EF4-FFF2-40B4-BE49-F238E27FC236}">
                <a16:creationId xmlns:a16="http://schemas.microsoft.com/office/drawing/2014/main" id="{D7977DEC-6C13-43F9-BC7E-160B969A00A0}"/>
              </a:ext>
            </a:extLst>
          </p:cNvPr>
          <p:cNvSpPr>
            <a:spLocks noGrp="1"/>
          </p:cNvSpPr>
          <p:nvPr>
            <p:ph idx="1"/>
          </p:nvPr>
        </p:nvSpPr>
        <p:spPr/>
        <p:txBody>
          <a:bodyPr/>
          <a:lstStyle/>
          <a:p>
            <a:pPr marL="0" marR="0" algn="just">
              <a:lnSpc>
                <a:spcPct val="115000"/>
              </a:lnSpc>
              <a:spcBef>
                <a:spcPts val="0"/>
              </a:spcBef>
              <a:spcAft>
                <a:spcPts val="600"/>
              </a:spcAft>
            </a:pPr>
            <a:r>
              <a:rPr lang="en-US" sz="1800" b="1" dirty="0">
                <a:effectLst/>
                <a:latin typeface="Times New Roman" panose="02020603050405020304" pitchFamily="18" charset="0"/>
                <a:ea typeface="Times New Roman" panose="02020603050405020304" pitchFamily="18" charset="0"/>
              </a:rPr>
              <a:t>Precision:</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600"/>
              </a:spcAft>
              <a:buNone/>
            </a:pPr>
            <a:r>
              <a:rPr lang="en-GB" sz="1800" dirty="0">
                <a:solidFill>
                  <a:srgbClr val="000000"/>
                </a:solidFill>
                <a:effectLst/>
                <a:latin typeface="Times New Roman" panose="02020603050405020304" pitchFamily="18" charset="0"/>
                <a:ea typeface="Calibri-Bold"/>
              </a:rPr>
              <a:t>Precisely how many anticipated Positives turn out to be correct is called "precision." When you want to be absolutely certain about your prediction, precision is an excellent option of evaluation metric.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600"/>
              </a:spcAft>
            </a:pPr>
            <a:r>
              <a:rPr lang="en-US" sz="1800" dirty="0">
                <a:effectLst/>
                <a:latin typeface="Times New Roman" panose="02020603050405020304" pitchFamily="18" charset="0"/>
                <a:ea typeface="Times New Roman" panose="02020603050405020304" pitchFamily="18" charset="0"/>
              </a:rPr>
              <a:t>Precision = (TP)/(TP+FP)</a:t>
            </a:r>
          </a:p>
          <a:p>
            <a:endParaRPr lang="en-US" dirty="0"/>
          </a:p>
        </p:txBody>
      </p:sp>
    </p:spTree>
    <p:extLst>
      <p:ext uri="{BB962C8B-B14F-4D97-AF65-F5344CB8AC3E}">
        <p14:creationId xmlns:p14="http://schemas.microsoft.com/office/powerpoint/2010/main" val="265074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4DDD-4973-48E3-8D35-F82D8B21D0EF}"/>
              </a:ext>
            </a:extLst>
          </p:cNvPr>
          <p:cNvSpPr>
            <a:spLocks noGrp="1"/>
          </p:cNvSpPr>
          <p:nvPr>
            <p:ph type="title"/>
          </p:nvPr>
        </p:nvSpPr>
        <p:spPr/>
        <p:txBody>
          <a:bodyPr>
            <a:normAutofit/>
          </a:bodyPr>
          <a:lstStyle/>
          <a:p>
            <a:r>
              <a:rPr lang="en-GB" sz="3200" b="1" dirty="0">
                <a:effectLst/>
                <a:latin typeface="Times New Roman" panose="02020603050405020304" pitchFamily="18" charset="0"/>
                <a:ea typeface="Times New Roman" panose="02020603050405020304" pitchFamily="18" charset="0"/>
              </a:rPr>
              <a:t>Comparison of Algorithms</a:t>
            </a:r>
            <a:endParaRPr lang="en-US" sz="3200" dirty="0"/>
          </a:p>
        </p:txBody>
      </p:sp>
      <p:sp>
        <p:nvSpPr>
          <p:cNvPr id="3" name="Content Placeholder 2">
            <a:extLst>
              <a:ext uri="{FF2B5EF4-FFF2-40B4-BE49-F238E27FC236}">
                <a16:creationId xmlns:a16="http://schemas.microsoft.com/office/drawing/2014/main" id="{5CEC6426-6CBD-411E-881D-DDC63615429E}"/>
              </a:ext>
            </a:extLst>
          </p:cNvPr>
          <p:cNvSpPr>
            <a:spLocks noGrp="1"/>
          </p:cNvSpPr>
          <p:nvPr>
            <p:ph idx="1"/>
          </p:nvPr>
        </p:nvSpPr>
        <p:spPr/>
        <p:txBody>
          <a:bodyPr/>
          <a:lstStyle/>
          <a:p>
            <a:endParaRPr lang="en-GB" sz="1800" dirty="0">
              <a:effectLst/>
              <a:latin typeface="Times New Roman" panose="02020603050405020304" pitchFamily="18" charset="0"/>
              <a:ea typeface="Times New Roman" panose="02020603050405020304" pitchFamily="18" charset="0"/>
            </a:endParaRPr>
          </a:p>
          <a:p>
            <a:endParaRPr lang="en-GB" sz="1800" dirty="0">
              <a:latin typeface="Times New Roman" panose="02020603050405020304" pitchFamily="18"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endParaRPr lang="en-GB" sz="1800" dirty="0">
              <a:latin typeface="Times New Roman" panose="02020603050405020304" pitchFamily="18"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endParaRPr lang="en-GB" sz="1800" dirty="0">
              <a:latin typeface="Times New Roman" panose="02020603050405020304" pitchFamily="18" charset="0"/>
              <a:ea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As can be seen above, in the suggested algorithm, the Random Forest classifier was chosen rather than the Decision Tree classifier and the Support Vector Machine classifier for the many reasons that were discussed above.</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39AE717-2454-4A6B-88A0-7375587EE7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14637"/>
            <a:ext cx="5943600" cy="1228725"/>
          </a:xfrm>
          <a:prstGeom prst="rect">
            <a:avLst/>
          </a:prstGeom>
          <a:noFill/>
          <a:ln>
            <a:noFill/>
          </a:ln>
        </p:spPr>
      </p:pic>
    </p:spTree>
    <p:extLst>
      <p:ext uri="{BB962C8B-B14F-4D97-AF65-F5344CB8AC3E}">
        <p14:creationId xmlns:p14="http://schemas.microsoft.com/office/powerpoint/2010/main" val="3657059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B6B0-53AA-43FC-A3F4-60A0D36261BE}"/>
              </a:ext>
            </a:extLst>
          </p:cNvPr>
          <p:cNvSpPr>
            <a:spLocks noGrp="1"/>
          </p:cNvSpPr>
          <p:nvPr>
            <p:ph type="title"/>
          </p:nvPr>
        </p:nvSpPr>
        <p:spPr/>
        <p:txBody>
          <a:bodyPr/>
          <a:lstStyle/>
          <a:p>
            <a:r>
              <a:rPr lang="en-GB" sz="3000" b="1" dirty="0">
                <a:effectLst/>
                <a:latin typeface="Times New Roman" panose="02020603050405020304" pitchFamily="18" charset="0"/>
                <a:ea typeface="Times New Roman" panose="02020603050405020304" pitchFamily="18" charset="0"/>
              </a:rPr>
              <a:t>Comparison of Algorithms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DC9B560-C5C8-406E-97F4-640C6121AAE7}"/>
              </a:ext>
            </a:extLst>
          </p:cNvPr>
          <p:cNvSpPr>
            <a:spLocks noGrp="1"/>
          </p:cNvSpPr>
          <p:nvPr>
            <p:ph idx="1"/>
          </p:nvPr>
        </p:nvSpPr>
        <p:spPr/>
        <p:txBody>
          <a:bodyPr>
            <a:normAutofit/>
          </a:bodyPr>
          <a:lstStyle/>
          <a:p>
            <a:pPr marL="0" marR="0" indent="0" algn="just">
              <a:lnSpc>
                <a:spcPct val="115000"/>
              </a:lnSpc>
              <a:spcBef>
                <a:spcPts val="0"/>
              </a:spcBef>
              <a:spcAft>
                <a:spcPts val="600"/>
              </a:spcAft>
              <a:buNone/>
            </a:pPr>
            <a:r>
              <a:rPr lang="en-US" sz="1600" i="0" dirty="0">
                <a:solidFill>
                  <a:srgbClr val="292929"/>
                </a:solidFill>
                <a:effectLst/>
                <a:latin typeface="Times New Roman" panose="02020603050405020304" pitchFamily="18" charset="0"/>
                <a:cs typeface="Times New Roman" panose="02020603050405020304" pitchFamily="18" charset="0"/>
              </a:rPr>
              <a:t>The insight behind Decision Trees is that it use the dataset features to create </a:t>
            </a:r>
            <a:r>
              <a:rPr lang="en-US" sz="1600" i="1" dirty="0">
                <a:solidFill>
                  <a:srgbClr val="292929"/>
                </a:solidFill>
                <a:effectLst/>
                <a:latin typeface="Times New Roman" panose="02020603050405020304" pitchFamily="18" charset="0"/>
                <a:cs typeface="Times New Roman" panose="02020603050405020304" pitchFamily="18" charset="0"/>
              </a:rPr>
              <a:t>yes/no </a:t>
            </a:r>
            <a:r>
              <a:rPr lang="en-US" sz="1600" i="0" dirty="0">
                <a:solidFill>
                  <a:srgbClr val="292929"/>
                </a:solidFill>
                <a:effectLst/>
                <a:latin typeface="Times New Roman" panose="02020603050405020304" pitchFamily="18" charset="0"/>
                <a:cs typeface="Times New Roman" panose="02020603050405020304" pitchFamily="18" charset="0"/>
              </a:rPr>
              <a:t>questions and continually split the dataset until it isolate all data points belonging to each class.</a:t>
            </a:r>
            <a:r>
              <a:rPr lang="en-US" sz="1600" b="0" i="0" dirty="0">
                <a:solidFill>
                  <a:srgbClr val="292929"/>
                </a:solidFill>
                <a:effectLst/>
                <a:latin typeface="Times New Roman" panose="02020603050405020304" pitchFamily="18" charset="0"/>
                <a:cs typeface="Times New Roman" panose="02020603050405020304" pitchFamily="18" charset="0"/>
              </a:rPr>
              <a:t> With this process the data is </a:t>
            </a:r>
            <a:r>
              <a:rPr lang="en-US" sz="1600" b="0" i="0" dirty="0" err="1">
                <a:solidFill>
                  <a:srgbClr val="292929"/>
                </a:solidFill>
                <a:effectLst/>
                <a:latin typeface="Times New Roman" panose="02020603050405020304" pitchFamily="18" charset="0"/>
                <a:cs typeface="Times New Roman" panose="02020603050405020304" pitchFamily="18" charset="0"/>
              </a:rPr>
              <a:t>organise</a:t>
            </a:r>
            <a:r>
              <a:rPr lang="en-US" sz="1600" b="0" i="0" dirty="0">
                <a:solidFill>
                  <a:srgbClr val="292929"/>
                </a:solidFill>
                <a:effectLst/>
                <a:latin typeface="Times New Roman" panose="02020603050405020304" pitchFamily="18" charset="0"/>
                <a:cs typeface="Times New Roman" panose="02020603050405020304" pitchFamily="18" charset="0"/>
              </a:rPr>
              <a:t> in a </a:t>
            </a:r>
            <a:r>
              <a:rPr lang="en-US" sz="1600" i="0" dirty="0">
                <a:solidFill>
                  <a:srgbClr val="292929"/>
                </a:solidFill>
                <a:effectLst/>
                <a:latin typeface="Times New Roman" panose="02020603050405020304" pitchFamily="18" charset="0"/>
                <a:cs typeface="Times New Roman" panose="02020603050405020304" pitchFamily="18" charset="0"/>
              </a:rPr>
              <a:t>tree structure</a:t>
            </a:r>
            <a:r>
              <a:rPr lang="en-US" sz="1600" b="0" i="0" dirty="0">
                <a:solidFill>
                  <a:srgbClr val="292929"/>
                </a:solidFill>
                <a:effectLst/>
                <a:latin typeface="Times New Roman" panose="02020603050405020304" pitchFamily="18" charset="0"/>
                <a:cs typeface="Times New Roman" panose="02020603050405020304" pitchFamily="18" charset="0"/>
              </a:rPr>
              <a:t>.</a:t>
            </a:r>
          </a:p>
          <a:p>
            <a:pPr marL="0" marR="0" indent="0" algn="just">
              <a:lnSpc>
                <a:spcPct val="115000"/>
              </a:lnSpc>
              <a:spcBef>
                <a:spcPts val="0"/>
              </a:spcBef>
              <a:spcAft>
                <a:spcPts val="600"/>
              </a:spcAft>
              <a:buNone/>
            </a:pPr>
            <a:r>
              <a:rPr lang="en-GB" sz="16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Training data algorithms are vulnerable to overfitting when resources are limited. When a dataset doesn't meet the validation criteria, it has a negative effect on the new data model. Overfitting is a more likely outcome in these cases, making decision trees less reliable. The random forest technique, alternatively, uses many trees to both lessen its vulnerability and ensure that its performance is unaffected by the addition of these trees. Scaling and normalisation are performed automatically during training.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600"/>
              </a:spcAft>
              <a:buNone/>
            </a:pPr>
            <a:r>
              <a:rPr lang="en-GB" sz="1600" dirty="0">
                <a:solidFill>
                  <a:srgbClr val="282829"/>
                </a:solidFill>
                <a:effectLst/>
                <a:latin typeface="Times New Roman" panose="02020603050405020304" pitchFamily="18" charset="0"/>
                <a:ea typeface="Times New Roman" panose="02020603050405020304" pitchFamily="18" charset="0"/>
                <a:cs typeface="Times New Roman" panose="02020603050405020304" pitchFamily="18" charset="0"/>
              </a:rPr>
              <a:t>In contrast SVC ensemble algorithms that divide the input space into hyper-rectangles based on the target, </a:t>
            </a:r>
            <a:r>
              <a:rPr lang="en-US" sz="1600" b="0" i="0" dirty="0">
                <a:solidFill>
                  <a:srgbClr val="2B3E51"/>
                </a:solidFill>
                <a:effectLst/>
                <a:latin typeface="Times New Roman" panose="02020603050405020304" pitchFamily="18" charset="0"/>
                <a:cs typeface="Times New Roman" panose="02020603050405020304" pitchFamily="18" charset="0"/>
              </a:rPr>
              <a:t>that best separates the tags. This line is the </a:t>
            </a:r>
            <a:r>
              <a:rPr lang="en-US" sz="1600" b="1" i="0" dirty="0">
                <a:solidFill>
                  <a:srgbClr val="2B3E51"/>
                </a:solidFill>
                <a:effectLst/>
                <a:latin typeface="Times New Roman" panose="02020603050405020304" pitchFamily="18" charset="0"/>
                <a:cs typeface="Times New Roman" panose="02020603050405020304" pitchFamily="18" charset="0"/>
              </a:rPr>
              <a:t>decision boundary</a:t>
            </a:r>
            <a:r>
              <a:rPr lang="en-US" sz="1600" dirty="0">
                <a:solidFill>
                  <a:srgbClr val="2B3E51"/>
                </a:solidFill>
                <a:latin typeface="Times New Roman" panose="02020603050405020304" pitchFamily="18" charset="0"/>
                <a:cs typeface="Times New Roman" panose="02020603050405020304" pitchFamily="18" charset="0"/>
              </a:rPr>
              <a:t>. </a:t>
            </a:r>
            <a:r>
              <a:rPr lang="en-GB" sz="1600" dirty="0">
                <a:solidFill>
                  <a:srgbClr val="282829"/>
                </a:solidFill>
                <a:effectLst/>
                <a:latin typeface="Times New Roman" panose="02020603050405020304" pitchFamily="18" charset="0"/>
                <a:ea typeface="Times New Roman" panose="02020603050405020304" pitchFamily="18" charset="0"/>
                <a:cs typeface="Times New Roman" panose="02020603050405020304" pitchFamily="18" charset="0"/>
              </a:rPr>
              <a:t>SVC (Support Vector Classifier) uses the kernel method to transform a linearly </a:t>
            </a:r>
            <a:r>
              <a:rPr lang="en-GB" sz="1600" dirty="0" err="1">
                <a:solidFill>
                  <a:srgbClr val="282829"/>
                </a:solidFill>
                <a:effectLst/>
                <a:latin typeface="Times New Roman" panose="02020603050405020304" pitchFamily="18" charset="0"/>
                <a:ea typeface="Times New Roman" panose="02020603050405020304" pitchFamily="18" charset="0"/>
                <a:cs typeface="Times New Roman" panose="02020603050405020304" pitchFamily="18" charset="0"/>
              </a:rPr>
              <a:t>nonseparable</a:t>
            </a:r>
            <a:r>
              <a:rPr lang="en-GB" sz="1600" dirty="0">
                <a:solidFill>
                  <a:srgbClr val="282829"/>
                </a:solidFill>
                <a:effectLst/>
                <a:latin typeface="Times New Roman" panose="02020603050405020304" pitchFamily="18" charset="0"/>
                <a:ea typeface="Times New Roman" panose="02020603050405020304" pitchFamily="18" charset="0"/>
                <a:cs typeface="Times New Roman" panose="02020603050405020304" pitchFamily="18" charset="0"/>
              </a:rPr>
              <a:t> problem into a linearly separable one.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11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209D-6BD3-49C3-83E1-A80CAEDDF313}"/>
              </a:ext>
            </a:extLst>
          </p:cNvPr>
          <p:cNvSpPr>
            <a:spLocks noGrp="1"/>
          </p:cNvSpPr>
          <p:nvPr>
            <p:ph type="title"/>
          </p:nvPr>
        </p:nvSpPr>
        <p:spPr/>
        <p:txBody>
          <a:bodyPr>
            <a:normAutofit fontScale="90000"/>
          </a:bodyPr>
          <a:lstStyle/>
          <a:p>
            <a:br>
              <a:rPr lang="en-US" sz="3300" b="1" dirty="0">
                <a:effectLst/>
                <a:latin typeface="Times New Roman" panose="02020603050405020304" pitchFamily="18" charset="0"/>
                <a:ea typeface="SimSun" panose="02010600030101010101" pitchFamily="2" charset="-122"/>
              </a:rPr>
            </a:br>
            <a:r>
              <a:rPr lang="en-US" sz="3300" b="1" dirty="0">
                <a:effectLst/>
                <a:latin typeface="Times New Roman" panose="02020603050405020304" pitchFamily="18" charset="0"/>
                <a:ea typeface="SimSun" panose="02010600030101010101" pitchFamily="2" charset="-122"/>
              </a:rPr>
              <a:t>Conclusion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7785E1B-7862-4EA3-89E2-EA6021586BA1}"/>
              </a:ext>
            </a:extLst>
          </p:cNvPr>
          <p:cNvSpPr>
            <a:spLocks noGrp="1"/>
          </p:cNvSpPr>
          <p:nvPr>
            <p:ph idx="1"/>
          </p:nvPr>
        </p:nvSpPr>
        <p:spPr/>
        <p:txBody>
          <a:bodyPr>
            <a:normAutofit lnSpcReduction="10000"/>
          </a:bodyPr>
          <a:lstStyle/>
          <a:p>
            <a:pPr marL="0" indent="0" algn="just">
              <a:lnSpc>
                <a:spcPct val="115000"/>
              </a:lnSpc>
              <a:spcBef>
                <a:spcPts val="0"/>
              </a:spcBef>
              <a:spcAft>
                <a:spcPts val="600"/>
              </a:spcAft>
              <a:buNone/>
            </a:pPr>
            <a:r>
              <a:rPr lang="en-US" sz="1800" b="0" i="0" dirty="0">
                <a:solidFill>
                  <a:srgbClr val="292929"/>
                </a:solidFill>
                <a:effectLst/>
                <a:latin typeface="source-serif-pro"/>
              </a:rPr>
              <a:t>We used this because Tree-based algorithms are great at handling different kind of data. the dataset can have a mix of numerical and categorical data, and we won’t need to </a:t>
            </a:r>
            <a:r>
              <a:rPr lang="en-US" sz="1800" b="0" i="0" dirty="0">
                <a:effectLst/>
                <a:latin typeface="source-serif-pro"/>
              </a:rPr>
              <a:t>encode</a:t>
            </a:r>
            <a:r>
              <a:rPr lang="en-US" sz="1800" b="0" i="0" dirty="0">
                <a:solidFill>
                  <a:srgbClr val="292929"/>
                </a:solidFill>
                <a:effectLst/>
                <a:latin typeface="source-serif-pro"/>
              </a:rPr>
              <a:t> any of the categorial features.</a:t>
            </a:r>
            <a:endParaRPr lang="en-GB" sz="180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600"/>
              </a:spcAft>
              <a:buNone/>
            </a:pPr>
            <a:r>
              <a:rPr lang="en-GB" sz="1800" dirty="0">
                <a:effectLst/>
                <a:latin typeface="Times New Roman" panose="02020603050405020304" pitchFamily="18" charset="0"/>
                <a:ea typeface="Times New Roman" panose="02020603050405020304" pitchFamily="18" charset="0"/>
              </a:rPr>
              <a:t>Utilizing several data science libraries, a method was developed for the purpose of carrying out feature selection and cleaning as part of the pre-processing phase of the data. The proposed model makes use of </a:t>
            </a:r>
            <a:r>
              <a:rPr lang="en-GB" sz="1800" dirty="0" err="1">
                <a:effectLst/>
                <a:latin typeface="Times New Roman" panose="02020603050405020304" pitchFamily="18" charset="0"/>
                <a:ea typeface="Times New Roman" panose="02020603050405020304" pitchFamily="18" charset="0"/>
              </a:rPr>
              <a:t>Levenshtein's</a:t>
            </a:r>
            <a:r>
              <a:rPr lang="en-GB" sz="1800" dirty="0">
                <a:effectLst/>
                <a:latin typeface="Times New Roman" panose="02020603050405020304" pitchFamily="18" charset="0"/>
                <a:ea typeface="Times New Roman" panose="02020603050405020304" pitchFamily="18" charset="0"/>
              </a:rPr>
              <a:t> technique for determining textual similarities. The retrieved features are then placed via a classification algorithm to assess whether or not they are a suitable fit for the advertised goods.</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600"/>
              </a:spcAft>
              <a:buNone/>
            </a:pPr>
            <a:r>
              <a:rPr lang="en-GB" sz="1800" dirty="0">
                <a:effectLst/>
                <a:latin typeface="Times New Roman" panose="02020603050405020304" pitchFamily="18" charset="0"/>
                <a:ea typeface="Times New Roman" panose="02020603050405020304" pitchFamily="18" charset="0"/>
              </a:rPr>
              <a:t>The data was tough to clean and pre-process in the appropriate manner because it was based on objects in the column.</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600"/>
              </a:spcAft>
              <a:buNone/>
            </a:pPr>
            <a:r>
              <a:rPr lang="en-GB" sz="1800" dirty="0">
                <a:effectLst/>
                <a:latin typeface="Times New Roman" panose="02020603050405020304" pitchFamily="18" charset="0"/>
                <a:ea typeface="Times New Roman" panose="02020603050405020304" pitchFamily="18" charset="0"/>
              </a:rPr>
              <a:t>Given that multiple algorithms have the potential to complete the text similarity task, selecting the right similarity distance technique presented a considerable difficulty.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GB"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GB"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1522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FF18-3C79-42D3-B83C-F6D7A0D90B87}"/>
              </a:ext>
            </a:extLst>
          </p:cNvPr>
          <p:cNvSpPr>
            <a:spLocks noGrp="1"/>
          </p:cNvSpPr>
          <p:nvPr>
            <p:ph type="title"/>
          </p:nvPr>
        </p:nvSpPr>
        <p:spPr/>
        <p:txBody>
          <a:bodyPr>
            <a:normAutofit/>
          </a:bodyPr>
          <a:lstStyle/>
          <a:p>
            <a:r>
              <a:rPr lang="en-GB" sz="2800" b="1" dirty="0">
                <a:effectLst/>
                <a:latin typeface="Times New Roman" panose="02020603050405020304" pitchFamily="18" charset="0"/>
                <a:ea typeface="Times New Roman" panose="02020603050405020304" pitchFamily="18" charset="0"/>
              </a:rPr>
              <a:t>Scope</a:t>
            </a:r>
            <a:br>
              <a:rPr lang="en-US" sz="2800" dirty="0">
                <a:effectLst/>
                <a:latin typeface="Times New Roman" panose="02020603050405020304" pitchFamily="18" charset="0"/>
                <a:ea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C34B7780-1BDA-433A-811C-67F832590388}"/>
              </a:ext>
            </a:extLst>
          </p:cNvPr>
          <p:cNvSpPr>
            <a:spLocks noGrp="1"/>
          </p:cNvSpPr>
          <p:nvPr>
            <p:ph idx="1"/>
          </p:nvPr>
        </p:nvSpPr>
        <p:spPr/>
        <p:txBody>
          <a:bodyPr/>
          <a:lstStyle/>
          <a:p>
            <a:pPr algn="just">
              <a:lnSpc>
                <a:spcPct val="115000"/>
              </a:lnSpc>
              <a:spcBef>
                <a:spcPts val="0"/>
              </a:spcBef>
              <a:spcAft>
                <a:spcPts val="600"/>
              </a:spcAft>
              <a:buFont typeface="Wingdings" panose="05000000000000000000" pitchFamily="2" charset="2"/>
              <a:buChar char="q"/>
            </a:pPr>
            <a:r>
              <a:rPr lang="en-US" sz="1800" dirty="0">
                <a:effectLst/>
                <a:latin typeface="Times New Roman" panose="02020603050405020304" pitchFamily="18" charset="0"/>
                <a:ea typeface="SimSun" panose="02010600030101010101" pitchFamily="2" charset="-122"/>
              </a:rPr>
              <a:t>To create a system which could be able to differentiate between the products categorically and specifically. </a:t>
            </a:r>
            <a:r>
              <a:rPr lang="en-US" sz="1800" dirty="0">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Times New Roman" panose="02020603050405020304" pitchFamily="18" charset="0"/>
            </a:endParaRPr>
          </a:p>
          <a:p>
            <a:pPr algn="just">
              <a:lnSpc>
                <a:spcPct val="115000"/>
              </a:lnSpc>
              <a:spcBef>
                <a:spcPts val="0"/>
              </a:spcBef>
              <a:spcAft>
                <a:spcPts val="600"/>
              </a:spcAft>
              <a:buFont typeface="Wingdings" panose="05000000000000000000" pitchFamily="2" charset="2"/>
              <a:buChar char="q"/>
            </a:pPr>
            <a:r>
              <a:rPr lang="en-US" sz="1800" dirty="0">
                <a:effectLst/>
                <a:latin typeface="Times New Roman" panose="02020603050405020304" pitchFamily="18" charset="0"/>
                <a:ea typeface="SimSun" panose="02010600030101010101" pitchFamily="2" charset="-122"/>
              </a:rPr>
              <a:t>To provide a generic strategy for determining </a:t>
            </a:r>
            <a:r>
              <a:rPr lang="en-US" sz="1800" dirty="0">
                <a:latin typeface="Times New Roman" panose="02020603050405020304" pitchFamily="18" charset="0"/>
                <a:ea typeface="SimSun" panose="02010600030101010101" pitchFamily="2" charset="-122"/>
              </a:rPr>
              <a:t>which</a:t>
            </a:r>
            <a:r>
              <a:rPr lang="en-US" sz="1800" dirty="0">
                <a:effectLst/>
                <a:latin typeface="Times New Roman" panose="02020603050405020304" pitchFamily="18" charset="0"/>
                <a:ea typeface="SimSun" panose="02010600030101010101" pitchFamily="2" charset="-122"/>
              </a:rPr>
              <a:t> conventional machine learning approach is suitable for the task. </a:t>
            </a:r>
            <a:endParaRPr lang="en-US" sz="1800" dirty="0">
              <a:effectLst/>
              <a:latin typeface="Times New Roman" panose="02020603050405020304" pitchFamily="18" charset="0"/>
              <a:ea typeface="Times New Roman" panose="02020603050405020304" pitchFamily="18" charset="0"/>
            </a:endParaRPr>
          </a:p>
          <a:p>
            <a:pPr algn="just">
              <a:lnSpc>
                <a:spcPct val="115000"/>
              </a:lnSpc>
              <a:spcBef>
                <a:spcPts val="0"/>
              </a:spcBef>
              <a:spcAft>
                <a:spcPts val="600"/>
              </a:spcAft>
              <a:buFont typeface="Wingdings" panose="05000000000000000000" pitchFamily="2" charset="2"/>
              <a:buChar char="q"/>
            </a:pPr>
            <a:r>
              <a:rPr lang="en-US" sz="1800" dirty="0">
                <a:effectLst/>
                <a:latin typeface="Times New Roman" panose="02020603050405020304" pitchFamily="18" charset="0"/>
                <a:ea typeface="SimSun" panose="02010600030101010101" pitchFamily="2" charset="-122"/>
              </a:rPr>
              <a:t>To Classify the Matched and Not Matched products from the Product offers.</a:t>
            </a:r>
            <a:endParaRPr lang="en-US" sz="1800" dirty="0">
              <a:effectLst/>
              <a:latin typeface="Times New Roman" panose="02020603050405020304" pitchFamily="18" charset="0"/>
              <a:ea typeface="Times New Roman" panose="02020603050405020304" pitchFamily="18" charset="0"/>
            </a:endParaRPr>
          </a:p>
          <a:p>
            <a:pPr algn="just">
              <a:lnSpc>
                <a:spcPct val="115000"/>
              </a:lnSpc>
              <a:spcBef>
                <a:spcPts val="0"/>
              </a:spcBef>
              <a:spcAft>
                <a:spcPts val="600"/>
              </a:spcAft>
              <a:buFont typeface="Wingdings" panose="05000000000000000000" pitchFamily="2" charset="2"/>
              <a:buChar char="q"/>
            </a:pPr>
            <a:r>
              <a:rPr lang="en-US" sz="1800" dirty="0">
                <a:effectLst/>
                <a:latin typeface="Times New Roman" panose="02020603050405020304" pitchFamily="18" charset="0"/>
                <a:ea typeface="SimSun" panose="02010600030101010101" pitchFamily="2" charset="-122"/>
              </a:rPr>
              <a:t>To find Similarity vectors using the Blocking Strategy by using the record pairs.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0205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FEB3-BF7C-4339-B9EF-550E7C91FA5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19E7243-2485-42D7-AC83-D18A9BC3D5E1}"/>
              </a:ext>
            </a:extLst>
          </p:cNvPr>
          <p:cNvSpPr>
            <a:spLocks noGrp="1"/>
          </p:cNvSpPr>
          <p:nvPr>
            <p:ph idx="1"/>
          </p:nvPr>
        </p:nvSpPr>
        <p:spPr/>
        <p:txBody>
          <a:bodyPr/>
          <a:lstStyle/>
          <a:p>
            <a:pPr algn="just"/>
            <a:r>
              <a:rPr lang="en-GB" sz="1800" dirty="0">
                <a:effectLst/>
                <a:latin typeface="Times New Roman" panose="02020603050405020304" pitchFamily="18" charset="0"/>
                <a:ea typeface="Times New Roman" panose="02020603050405020304" pitchFamily="18" charset="0"/>
              </a:rPr>
              <a:t>The proposed system is composed of a multitude of subsystems, including data preparation, text comparison, categorization, and performance analysis. A feature selection and cleaning strategy will be implemented as part of the data pre-processing. The suggested model makes advantage of </a:t>
            </a:r>
            <a:r>
              <a:rPr lang="en-GB" sz="1800" dirty="0" err="1">
                <a:effectLst/>
                <a:latin typeface="Times New Roman" panose="02020603050405020304" pitchFamily="18" charset="0"/>
                <a:ea typeface="Times New Roman" panose="02020603050405020304" pitchFamily="18" charset="0"/>
              </a:rPr>
              <a:t>Levenshtein</a:t>
            </a:r>
            <a:r>
              <a:rPr lang="en-GB" sz="1800" dirty="0">
                <a:effectLst/>
                <a:latin typeface="Times New Roman" panose="02020603050405020304" pitchFamily="18" charset="0"/>
                <a:ea typeface="Times New Roman" panose="02020603050405020304" pitchFamily="18" charset="0"/>
              </a:rPr>
              <a:t> for Text Similarity so that it may more effectively extract characteristics from the input data, and as a result, increase the accuracy of the model. After the features have been retrieved, they are entered into a classification model, where they are utilised to decide whether or not the marketed product is a suitable match for the features that were originally gathered.</a:t>
            </a:r>
            <a:endParaRPr lang="en-US" sz="1800" dirty="0">
              <a:effectLst/>
              <a:latin typeface="Times New Roman" panose="02020603050405020304" pitchFamily="18" charset="0"/>
              <a:ea typeface="Times New Roman" panose="02020603050405020304" pitchFamily="18" charset="0"/>
            </a:endParaRPr>
          </a:p>
          <a:p>
            <a:pPr algn="just"/>
            <a:r>
              <a:rPr lang="en-GB" sz="1800" dirty="0">
                <a:effectLst/>
                <a:latin typeface="Times New Roman" panose="02020603050405020304" pitchFamily="18" charset="0"/>
                <a:ea typeface="Times New Roman" panose="02020603050405020304" pitchFamily="18" charset="0"/>
              </a:rPr>
              <a:t>In order to accomplish this, we make use of a Random Forest Classifier. </a:t>
            </a:r>
            <a:r>
              <a:rPr lang="en-GB" sz="1800" dirty="0">
                <a:latin typeface="Times New Roman" panose="02020603050405020304" pitchFamily="18" charset="0"/>
                <a:ea typeface="Times New Roman" panose="02020603050405020304" pitchFamily="18" charset="0"/>
              </a:rPr>
              <a:t>I have also tested other classifiers such as Decision Tree and </a:t>
            </a:r>
            <a:r>
              <a:rPr lang="en-GB" sz="1800" dirty="0">
                <a:solidFill>
                  <a:srgbClr val="000000"/>
                </a:solidFill>
                <a:effectLst/>
                <a:latin typeface="Times New Roman" panose="02020603050405020304" pitchFamily="18" charset="0"/>
                <a:ea typeface="Calibri-Bold"/>
              </a:rPr>
              <a:t>Support Vector Machine(SVM)</a:t>
            </a:r>
            <a:r>
              <a:rPr lang="en-GB" sz="1800" dirty="0">
                <a:effectLst/>
                <a:latin typeface="Times New Roman" panose="02020603050405020304" pitchFamily="18" charset="0"/>
                <a:ea typeface="Times New Roman" panose="02020603050405020304" pitchFamily="18" charset="0"/>
              </a:rPr>
              <a:t> The evaluation of a model is completed with the final steps of computing the model's precision and f1score.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6124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90C4-F33B-4525-B3DB-A96230121230}"/>
              </a:ext>
            </a:extLst>
          </p:cNvPr>
          <p:cNvSpPr>
            <a:spLocks noGrp="1"/>
          </p:cNvSpPr>
          <p:nvPr>
            <p:ph type="title"/>
          </p:nvPr>
        </p:nvSpPr>
        <p:spPr/>
        <p:txBody>
          <a:bodyPr>
            <a:normAutofit/>
          </a:bodyPr>
          <a:lstStyle/>
          <a:p>
            <a:r>
              <a:rPr lang="en-US" sz="2800" b="1" kern="100" dirty="0">
                <a:effectLst/>
                <a:latin typeface="Times New Roman" panose="02020603050405020304" pitchFamily="18" charset="0"/>
                <a:ea typeface="SimSun" panose="02010600030101010101" pitchFamily="2" charset="-122"/>
              </a:rPr>
              <a:t>Proposed Flow of the Model</a:t>
            </a:r>
            <a:endParaRPr lang="en-US" sz="2800" dirty="0"/>
          </a:p>
        </p:txBody>
      </p:sp>
      <p:pic>
        <p:nvPicPr>
          <p:cNvPr id="4" name="Content Placeholder 3">
            <a:extLst>
              <a:ext uri="{FF2B5EF4-FFF2-40B4-BE49-F238E27FC236}">
                <a16:creationId xmlns:a16="http://schemas.microsoft.com/office/drawing/2014/main" id="{DF29253A-928E-4489-B8E7-FF0903642711}"/>
              </a:ext>
            </a:extLst>
          </p:cNvPr>
          <p:cNvPicPr>
            <a:picLocks noGrp="1"/>
          </p:cNvPicPr>
          <p:nvPr>
            <p:ph idx="1"/>
          </p:nvPr>
        </p:nvPicPr>
        <p:blipFill>
          <a:blip r:embed="rId2"/>
          <a:stretch>
            <a:fillRect/>
          </a:stretch>
        </p:blipFill>
        <p:spPr>
          <a:xfrm>
            <a:off x="2945606" y="3244850"/>
            <a:ext cx="5876925" cy="2105025"/>
          </a:xfrm>
          <a:prstGeom prst="rect">
            <a:avLst/>
          </a:prstGeom>
          <a:noFill/>
          <a:ln w="9525">
            <a:noFill/>
          </a:ln>
        </p:spPr>
      </p:pic>
    </p:spTree>
    <p:extLst>
      <p:ext uri="{BB962C8B-B14F-4D97-AF65-F5344CB8AC3E}">
        <p14:creationId xmlns:p14="http://schemas.microsoft.com/office/powerpoint/2010/main" val="140821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F3E2-F276-4C87-8C18-F5F51AF17E7B}"/>
              </a:ext>
            </a:extLst>
          </p:cNvPr>
          <p:cNvSpPr>
            <a:spLocks noGrp="1"/>
          </p:cNvSpPr>
          <p:nvPr>
            <p:ph type="title"/>
          </p:nvPr>
        </p:nvSpPr>
        <p:spPr/>
        <p:txBody>
          <a:bodyPr>
            <a:normAutofit/>
          </a:bodyPr>
          <a:lstStyle/>
          <a:p>
            <a:r>
              <a:rPr lang="en-GB" sz="2800" b="1" dirty="0">
                <a:effectLst/>
                <a:latin typeface="Times New Roman" panose="02020603050405020304" pitchFamily="18" charset="0"/>
                <a:ea typeface="Times New Roman" panose="02020603050405020304" pitchFamily="18" charset="0"/>
              </a:rPr>
              <a:t>Problem Area That the Project Addresses</a:t>
            </a:r>
            <a:endParaRPr lang="en-US" sz="2800" dirty="0"/>
          </a:p>
        </p:txBody>
      </p:sp>
      <p:sp>
        <p:nvSpPr>
          <p:cNvPr id="3" name="Content Placeholder 2">
            <a:extLst>
              <a:ext uri="{FF2B5EF4-FFF2-40B4-BE49-F238E27FC236}">
                <a16:creationId xmlns:a16="http://schemas.microsoft.com/office/drawing/2014/main" id="{5FAAEAE6-0E7F-45C2-9624-BD725AAE02D0}"/>
              </a:ext>
            </a:extLst>
          </p:cNvPr>
          <p:cNvSpPr>
            <a:spLocks noGrp="1"/>
          </p:cNvSpPr>
          <p:nvPr>
            <p:ph idx="1"/>
          </p:nvPr>
        </p:nvSpPr>
        <p:spPr/>
        <p:txBody>
          <a:bodyPr>
            <a:normAutofit/>
          </a:bodyPr>
          <a:lstStyle/>
          <a:p>
            <a:pPr marL="0" marR="0" indent="0" algn="just">
              <a:lnSpc>
                <a:spcPct val="115000"/>
              </a:lnSpc>
              <a:spcBef>
                <a:spcPts val="0"/>
              </a:spcBef>
              <a:spcAft>
                <a:spcPts val="600"/>
              </a:spcAft>
              <a:buNone/>
            </a:pPr>
            <a:r>
              <a:rPr lang="en-US" sz="1800" dirty="0">
                <a:effectLst/>
                <a:latin typeface="Times New Roman" panose="02020603050405020304" pitchFamily="18" charset="0"/>
                <a:ea typeface="Times New Roman" panose="02020603050405020304" pitchFamily="18" charset="0"/>
              </a:rPr>
              <a:t>As part of the regular expression challenge, the model must look for titles and description of the same product that include different terms, but are otherwise comparable. Strategies for dealing with this issue have been identified in the research effort.</a:t>
            </a:r>
          </a:p>
          <a:p>
            <a:pPr marL="0" marR="0" indent="0" algn="just">
              <a:lnSpc>
                <a:spcPct val="115000"/>
              </a:lnSpc>
              <a:spcBef>
                <a:spcPts val="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In small datasets, SVM classification performs admirably, but when faced with a large dataset, its performance suffers since it relies on determining the margin between classes.</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600"/>
              </a:spcAft>
              <a:buNone/>
            </a:pPr>
            <a:r>
              <a:rPr lang="en-US" sz="1800" dirty="0">
                <a:effectLst/>
                <a:latin typeface="Times New Roman" panose="02020603050405020304" pitchFamily="18" charset="0"/>
                <a:ea typeface="Calibri" panose="020F0502020204030204" pitchFamily="34" charset="0"/>
              </a:rPr>
              <a:t>There are several kinds of data in the dataset that complicate the data transformation process and force it to process each column separately, which reduces model performance.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270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5006-B41A-4F21-97A3-E8F10DC14B10}"/>
              </a:ext>
            </a:extLst>
          </p:cNvPr>
          <p:cNvSpPr>
            <a:spLocks noGrp="1"/>
          </p:cNvSpPr>
          <p:nvPr>
            <p:ph type="title"/>
          </p:nvPr>
        </p:nvSpPr>
        <p:spPr/>
        <p:txBody>
          <a:bodyPr/>
          <a:lstStyle/>
          <a:p>
            <a:r>
              <a:rPr lang="en-US" dirty="0"/>
              <a:t>Train-Dataset</a:t>
            </a:r>
          </a:p>
        </p:txBody>
      </p:sp>
      <p:sp>
        <p:nvSpPr>
          <p:cNvPr id="3" name="Content Placeholder 2">
            <a:extLst>
              <a:ext uri="{FF2B5EF4-FFF2-40B4-BE49-F238E27FC236}">
                <a16:creationId xmlns:a16="http://schemas.microsoft.com/office/drawing/2014/main" id="{EEB7377F-99E0-4BDB-8375-07D78D364108}"/>
              </a:ext>
            </a:extLst>
          </p:cNvPr>
          <p:cNvSpPr>
            <a:spLocks noGrp="1"/>
          </p:cNvSpPr>
          <p:nvPr>
            <p:ph idx="1"/>
          </p:nvPr>
        </p:nvSpPr>
        <p:spPr/>
        <p:txBody>
          <a:bodyPr>
            <a:normAutofit/>
          </a:bodyPr>
          <a:lstStyle/>
          <a:p>
            <a:r>
              <a:rPr lang="en-US" sz="1400" dirty="0"/>
              <a:t>As we can see our dataset has 20 columns most of them are not relevant to us in the process of training the dataset so on next step we excluded those columns for better focus on the features we needed for training the dataset.</a:t>
            </a:r>
          </a:p>
        </p:txBody>
      </p:sp>
      <p:pic>
        <p:nvPicPr>
          <p:cNvPr id="4" name="Picture 3">
            <a:extLst>
              <a:ext uri="{FF2B5EF4-FFF2-40B4-BE49-F238E27FC236}">
                <a16:creationId xmlns:a16="http://schemas.microsoft.com/office/drawing/2014/main" id="{EB9610C1-2CB9-4BC2-B630-F4D637CA3D70}"/>
              </a:ext>
            </a:extLst>
          </p:cNvPr>
          <p:cNvPicPr/>
          <p:nvPr/>
        </p:nvPicPr>
        <p:blipFill>
          <a:blip r:embed="rId2"/>
          <a:stretch>
            <a:fillRect/>
          </a:stretch>
        </p:blipFill>
        <p:spPr>
          <a:xfrm>
            <a:off x="1140078" y="2709986"/>
            <a:ext cx="4744085" cy="561975"/>
          </a:xfrm>
          <a:prstGeom prst="rect">
            <a:avLst/>
          </a:prstGeom>
        </p:spPr>
      </p:pic>
      <p:pic>
        <p:nvPicPr>
          <p:cNvPr id="7" name="Picture 6">
            <a:extLst>
              <a:ext uri="{FF2B5EF4-FFF2-40B4-BE49-F238E27FC236}">
                <a16:creationId xmlns:a16="http://schemas.microsoft.com/office/drawing/2014/main" id="{61F2F0EE-F90F-4F8B-0897-91A05CF88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995" y="3336323"/>
            <a:ext cx="6181927" cy="2833817"/>
          </a:xfrm>
          <a:prstGeom prst="rect">
            <a:avLst/>
          </a:prstGeom>
        </p:spPr>
      </p:pic>
      <p:pic>
        <p:nvPicPr>
          <p:cNvPr id="11" name="Picture 10">
            <a:extLst>
              <a:ext uri="{FF2B5EF4-FFF2-40B4-BE49-F238E27FC236}">
                <a16:creationId xmlns:a16="http://schemas.microsoft.com/office/drawing/2014/main" id="{90CAE875-F942-878E-78D1-1089C8EAB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078" y="3336323"/>
            <a:ext cx="2945640" cy="2908675"/>
          </a:xfrm>
          <a:prstGeom prst="rect">
            <a:avLst/>
          </a:prstGeom>
        </p:spPr>
      </p:pic>
    </p:spTree>
    <p:extLst>
      <p:ext uri="{BB962C8B-B14F-4D97-AF65-F5344CB8AC3E}">
        <p14:creationId xmlns:p14="http://schemas.microsoft.com/office/powerpoint/2010/main" val="147153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5006-B41A-4F21-97A3-E8F10DC14B10}"/>
              </a:ext>
            </a:extLst>
          </p:cNvPr>
          <p:cNvSpPr>
            <a:spLocks noGrp="1"/>
          </p:cNvSpPr>
          <p:nvPr>
            <p:ph type="title"/>
          </p:nvPr>
        </p:nvSpPr>
        <p:spPr/>
        <p:txBody>
          <a:bodyPr/>
          <a:lstStyle/>
          <a:p>
            <a:r>
              <a:rPr lang="en-US" dirty="0"/>
              <a:t>Test-Dataset</a:t>
            </a:r>
          </a:p>
        </p:txBody>
      </p:sp>
      <p:sp>
        <p:nvSpPr>
          <p:cNvPr id="3" name="Content Placeholder 2">
            <a:extLst>
              <a:ext uri="{FF2B5EF4-FFF2-40B4-BE49-F238E27FC236}">
                <a16:creationId xmlns:a16="http://schemas.microsoft.com/office/drawing/2014/main" id="{EEB7377F-99E0-4BDB-8375-07D78D364108}"/>
              </a:ext>
            </a:extLst>
          </p:cNvPr>
          <p:cNvSpPr>
            <a:spLocks noGrp="1"/>
          </p:cNvSpPr>
          <p:nvPr>
            <p:ph idx="1"/>
          </p:nvPr>
        </p:nvSpPr>
        <p:spPr/>
        <p:txBody>
          <a:bodyPr>
            <a:normAutofit/>
          </a:bodyPr>
          <a:lstStyle/>
          <a:p>
            <a:r>
              <a:rPr lang="en-US" sz="1400" dirty="0"/>
              <a:t>We have give Label as a target for testing the data as it is match or not.</a:t>
            </a:r>
          </a:p>
        </p:txBody>
      </p:sp>
      <p:pic>
        <p:nvPicPr>
          <p:cNvPr id="6" name="Picture 5">
            <a:extLst>
              <a:ext uri="{FF2B5EF4-FFF2-40B4-BE49-F238E27FC236}">
                <a16:creationId xmlns:a16="http://schemas.microsoft.com/office/drawing/2014/main" id="{8844E35A-FBB4-DDA1-6744-97DB5F45D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225" y="2814726"/>
            <a:ext cx="6735197" cy="3458058"/>
          </a:xfrm>
          <a:prstGeom prst="rect">
            <a:avLst/>
          </a:prstGeom>
        </p:spPr>
      </p:pic>
      <p:pic>
        <p:nvPicPr>
          <p:cNvPr id="9" name="Picture 8">
            <a:extLst>
              <a:ext uri="{FF2B5EF4-FFF2-40B4-BE49-F238E27FC236}">
                <a16:creationId xmlns:a16="http://schemas.microsoft.com/office/drawing/2014/main" id="{2F84B983-5337-3F87-728E-26D1D06C5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2422" y="2732348"/>
            <a:ext cx="2801584" cy="3372321"/>
          </a:xfrm>
          <a:prstGeom prst="rect">
            <a:avLst/>
          </a:prstGeom>
        </p:spPr>
      </p:pic>
    </p:spTree>
    <p:extLst>
      <p:ext uri="{BB962C8B-B14F-4D97-AF65-F5344CB8AC3E}">
        <p14:creationId xmlns:p14="http://schemas.microsoft.com/office/powerpoint/2010/main" val="339201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5006-B41A-4F21-97A3-E8F10DC14B10}"/>
              </a:ext>
            </a:extLst>
          </p:cNvPr>
          <p:cNvSpPr>
            <a:spLocks noGrp="1"/>
          </p:cNvSpPr>
          <p:nvPr>
            <p:ph type="title"/>
          </p:nvPr>
        </p:nvSpPr>
        <p:spPr/>
        <p:txBody>
          <a:bodyPr/>
          <a:lstStyle/>
          <a:p>
            <a:r>
              <a:rPr lang="en-US" dirty="0"/>
              <a:t>Description of the Proposed flow</a:t>
            </a:r>
          </a:p>
        </p:txBody>
      </p:sp>
      <p:sp>
        <p:nvSpPr>
          <p:cNvPr id="3" name="Content Placeholder 2">
            <a:extLst>
              <a:ext uri="{FF2B5EF4-FFF2-40B4-BE49-F238E27FC236}">
                <a16:creationId xmlns:a16="http://schemas.microsoft.com/office/drawing/2014/main" id="{EEB7377F-99E0-4BDB-8375-07D78D364108}"/>
              </a:ext>
            </a:extLst>
          </p:cNvPr>
          <p:cNvSpPr>
            <a:spLocks noGrp="1"/>
          </p:cNvSpPr>
          <p:nvPr>
            <p:ph idx="1"/>
          </p:nvPr>
        </p:nvSpPr>
        <p:spPr/>
        <p:txBody>
          <a:bodyPr>
            <a:normAutofit/>
          </a:bodyPr>
          <a:lstStyle/>
          <a:p>
            <a:r>
              <a:rPr lang="en-GB" b="1" dirty="0">
                <a:effectLst/>
                <a:latin typeface="Times New Roman" panose="02020603050405020304" pitchFamily="18" charset="0"/>
                <a:ea typeface="Times New Roman" panose="02020603050405020304" pitchFamily="18" charset="0"/>
              </a:rPr>
              <a:t>Data Pre-processing and Analysis </a:t>
            </a:r>
          </a:p>
          <a:p>
            <a:r>
              <a:rPr lang="en-GB" sz="1800" dirty="0">
                <a:effectLst/>
                <a:latin typeface="Times New Roman" panose="02020603050405020304" pitchFamily="18" charset="0"/>
                <a:ea typeface="Times New Roman" panose="02020603050405020304" pitchFamily="18" charset="0"/>
              </a:rPr>
              <a:t>System Proposal As part of the process of cleaning and analysing raw data, the </a:t>
            </a:r>
            <a:r>
              <a:rPr lang="en-GB" sz="1800" dirty="0" err="1">
                <a:effectLst/>
                <a:latin typeface="Times New Roman" panose="02020603050405020304" pitchFamily="18" charset="0"/>
                <a:ea typeface="Times New Roman" panose="02020603050405020304" pitchFamily="18" charset="0"/>
              </a:rPr>
              <a:t>Json</a:t>
            </a:r>
            <a:r>
              <a:rPr lang="en-GB" sz="1800" dirty="0">
                <a:effectLst/>
                <a:latin typeface="Times New Roman" panose="02020603050405020304" pitchFamily="18" charset="0"/>
                <a:ea typeface="Times New Roman" panose="02020603050405020304" pitchFamily="18" charset="0"/>
              </a:rPr>
              <a:t> file must first be converted to a tabular format. The read </a:t>
            </a:r>
            <a:r>
              <a:rPr lang="en-GB" sz="1800" dirty="0" err="1">
                <a:effectLst/>
                <a:latin typeface="Times New Roman" panose="02020603050405020304" pitchFamily="18" charset="0"/>
                <a:ea typeface="Times New Roman" panose="02020603050405020304" pitchFamily="18" charset="0"/>
              </a:rPr>
              <a:t>Json</a:t>
            </a:r>
            <a:r>
              <a:rPr lang="en-GB" sz="1800" dirty="0">
                <a:effectLst/>
                <a:latin typeface="Times New Roman" panose="02020603050405020304" pitchFamily="18" charset="0"/>
                <a:ea typeface="Times New Roman" panose="02020603050405020304" pitchFamily="18" charset="0"/>
              </a:rPr>
              <a:t> function from panda's library is used for this purpose.</a:t>
            </a:r>
            <a:endParaRPr lang="en-US" sz="1800" dirty="0">
              <a:effectLst/>
              <a:latin typeface="Times New Roman" panose="02020603050405020304" pitchFamily="18" charset="0"/>
              <a:ea typeface="Times New Roman" panose="02020603050405020304" pitchFamily="18" charset="0"/>
            </a:endParaRPr>
          </a:p>
          <a:p>
            <a:endParaRPr lang="en-GB" sz="1800" b="1" dirty="0">
              <a:effectLst/>
              <a:latin typeface="Times New Roman" panose="02020603050405020304" pitchFamily="18" charset="0"/>
              <a:ea typeface="Times New Roman" panose="02020603050405020304" pitchFamily="18" charset="0"/>
            </a:endParaRPr>
          </a:p>
          <a:p>
            <a:endParaRPr lang="en-US" dirty="0"/>
          </a:p>
          <a:p>
            <a:endParaRPr lang="en-US" dirty="0"/>
          </a:p>
        </p:txBody>
      </p:sp>
      <p:pic>
        <p:nvPicPr>
          <p:cNvPr id="5" name="Picture 4">
            <a:extLst>
              <a:ext uri="{FF2B5EF4-FFF2-40B4-BE49-F238E27FC236}">
                <a16:creationId xmlns:a16="http://schemas.microsoft.com/office/drawing/2014/main" id="{E3761006-445A-4C7D-9AC0-065C7A961840}"/>
              </a:ext>
            </a:extLst>
          </p:cNvPr>
          <p:cNvPicPr/>
          <p:nvPr/>
        </p:nvPicPr>
        <p:blipFill>
          <a:blip r:embed="rId2"/>
          <a:stretch>
            <a:fillRect/>
          </a:stretch>
        </p:blipFill>
        <p:spPr>
          <a:xfrm>
            <a:off x="1140078" y="3879639"/>
            <a:ext cx="3571965" cy="2477778"/>
          </a:xfrm>
          <a:prstGeom prst="rect">
            <a:avLst/>
          </a:prstGeom>
        </p:spPr>
      </p:pic>
      <p:pic>
        <p:nvPicPr>
          <p:cNvPr id="8" name="Picture 7">
            <a:extLst>
              <a:ext uri="{FF2B5EF4-FFF2-40B4-BE49-F238E27FC236}">
                <a16:creationId xmlns:a16="http://schemas.microsoft.com/office/drawing/2014/main" id="{68A8E5AA-FF40-AC16-E5E9-96967FD38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078" y="3470431"/>
            <a:ext cx="4696480" cy="457264"/>
          </a:xfrm>
          <a:prstGeom prst="rect">
            <a:avLst/>
          </a:prstGeom>
        </p:spPr>
      </p:pic>
    </p:spTree>
    <p:extLst>
      <p:ext uri="{BB962C8B-B14F-4D97-AF65-F5344CB8AC3E}">
        <p14:creationId xmlns:p14="http://schemas.microsoft.com/office/powerpoint/2010/main" val="320966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89D2-E134-4D31-D477-A3D19B75202F}"/>
              </a:ext>
            </a:extLst>
          </p:cNvPr>
          <p:cNvSpPr>
            <a:spLocks noGrp="1"/>
          </p:cNvSpPr>
          <p:nvPr>
            <p:ph type="title"/>
          </p:nvPr>
        </p:nvSpPr>
        <p:spPr/>
        <p:txBody>
          <a:bodyPr/>
          <a:lstStyle/>
          <a:p>
            <a:r>
              <a:rPr lang="en-CA" dirty="0"/>
              <a:t>Data Cleaning and preprocessing</a:t>
            </a:r>
          </a:p>
        </p:txBody>
      </p:sp>
      <p:pic>
        <p:nvPicPr>
          <p:cNvPr id="5" name="Content Placeholder 4">
            <a:extLst>
              <a:ext uri="{FF2B5EF4-FFF2-40B4-BE49-F238E27FC236}">
                <a16:creationId xmlns:a16="http://schemas.microsoft.com/office/drawing/2014/main" id="{4EEFD9BA-92BC-996E-E16F-6B56F07F35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750030"/>
            <a:ext cx="4544059" cy="1162212"/>
          </a:xfrm>
        </p:spPr>
      </p:pic>
      <p:sp>
        <p:nvSpPr>
          <p:cNvPr id="8" name="TextBox 7">
            <a:extLst>
              <a:ext uri="{FF2B5EF4-FFF2-40B4-BE49-F238E27FC236}">
                <a16:creationId xmlns:a16="http://schemas.microsoft.com/office/drawing/2014/main" id="{A02694D6-44C8-B290-3ABA-A012903D5C4C}"/>
              </a:ext>
            </a:extLst>
          </p:cNvPr>
          <p:cNvSpPr txBox="1"/>
          <p:nvPr/>
        </p:nvSpPr>
        <p:spPr>
          <a:xfrm>
            <a:off x="1024128" y="2009302"/>
            <a:ext cx="9415849" cy="646331"/>
          </a:xfrm>
          <a:prstGeom prst="rect">
            <a:avLst/>
          </a:prstGeom>
          <a:noFill/>
        </p:spPr>
        <p:txBody>
          <a:bodyPr wrap="square" rtlCol="0">
            <a:spAutoFit/>
          </a:bodyPr>
          <a:lstStyle/>
          <a:p>
            <a:r>
              <a:rPr lang="en-CA" dirty="0"/>
              <a:t>By Comparing the category we add a new column which determines that if the category matched by 1 and not matched by 0 and then we exclude the non matched categories.</a:t>
            </a:r>
          </a:p>
        </p:txBody>
      </p:sp>
      <p:pic>
        <p:nvPicPr>
          <p:cNvPr id="10" name="Picture 9">
            <a:extLst>
              <a:ext uri="{FF2B5EF4-FFF2-40B4-BE49-F238E27FC236}">
                <a16:creationId xmlns:a16="http://schemas.microsoft.com/office/drawing/2014/main" id="{40053511-9909-AFC7-68A9-8E2094635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3804842"/>
            <a:ext cx="2505425" cy="885949"/>
          </a:xfrm>
          <a:prstGeom prst="rect">
            <a:avLst/>
          </a:prstGeom>
        </p:spPr>
      </p:pic>
      <p:pic>
        <p:nvPicPr>
          <p:cNvPr id="12" name="Picture 11">
            <a:extLst>
              <a:ext uri="{FF2B5EF4-FFF2-40B4-BE49-F238E27FC236}">
                <a16:creationId xmlns:a16="http://schemas.microsoft.com/office/drawing/2014/main" id="{AD05D3D7-2FD2-932C-9063-861174392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8" y="4819155"/>
            <a:ext cx="3686689" cy="895475"/>
          </a:xfrm>
          <a:prstGeom prst="rect">
            <a:avLst/>
          </a:prstGeom>
        </p:spPr>
      </p:pic>
    </p:spTree>
    <p:extLst>
      <p:ext uri="{BB962C8B-B14F-4D97-AF65-F5344CB8AC3E}">
        <p14:creationId xmlns:p14="http://schemas.microsoft.com/office/powerpoint/2010/main" val="10296613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1268</TotalTime>
  <Words>1138</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source-serif-pro</vt:lpstr>
      <vt:lpstr>Times New Roman</vt:lpstr>
      <vt:lpstr>Tw Cen MT</vt:lpstr>
      <vt:lpstr>Tw Cen MT Condensed</vt:lpstr>
      <vt:lpstr>Wingdings</vt:lpstr>
      <vt:lpstr>Wingdings 3</vt:lpstr>
      <vt:lpstr>Integral</vt:lpstr>
      <vt:lpstr> Task 4: Product Matching </vt:lpstr>
      <vt:lpstr>Scope </vt:lpstr>
      <vt:lpstr>methodology</vt:lpstr>
      <vt:lpstr>Proposed Flow of the Model</vt:lpstr>
      <vt:lpstr>Problem Area That the Project Addresses</vt:lpstr>
      <vt:lpstr>Train-Dataset</vt:lpstr>
      <vt:lpstr>Test-Dataset</vt:lpstr>
      <vt:lpstr>Description of the Proposed flow</vt:lpstr>
      <vt:lpstr>Data Cleaning and preprocessing</vt:lpstr>
      <vt:lpstr>Text Similarity</vt:lpstr>
      <vt:lpstr>Text similarity </vt:lpstr>
      <vt:lpstr>Matching numbers </vt:lpstr>
      <vt:lpstr>Model building</vt:lpstr>
      <vt:lpstr>Evaluation and Testing</vt:lpstr>
      <vt:lpstr>Precision</vt:lpstr>
      <vt:lpstr>Comparison of Algorithms</vt:lpstr>
      <vt:lpstr>Comparison of Algorithms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“Product Matching using Machine Learning Algorithm” </dc:title>
  <dc:creator>Dhruvi Shelar</dc:creator>
  <cp:lastModifiedBy>wajahat ali</cp:lastModifiedBy>
  <cp:revision>77</cp:revision>
  <dcterms:created xsi:type="dcterms:W3CDTF">2022-09-12T05:31:47Z</dcterms:created>
  <dcterms:modified xsi:type="dcterms:W3CDTF">2022-09-13T09:57:39Z</dcterms:modified>
</cp:coreProperties>
</file>