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687a6b941_2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a687a6b941_2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2a687a6b941_2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6baf4c7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6baf4c7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6baf4c75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6baf4c75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6baf4c75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6baf4c75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6baf4c75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6baf4c75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6baf4c75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6baf4c75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6baf4c75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6baf4c75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687a6b941_2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a687a6b941_2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2a687a6b941_2_1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687a6b941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a687a6b941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2a687a6b941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687a6b941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a687a6b941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2a687a6b941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687a6b94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687a6b94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687a6b941_2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a687a6b941_2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2a687a6b941_2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687a6b941_2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a687a6b941_2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a687a6b941_2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687a6b941_2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a687a6b941_2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a687a6b941_2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687a6b941_2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a687a6b941_2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2a687a6b941_2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6baf4c7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6baf4c7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6baf4c7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6baf4c7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6baf4c7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6baf4c7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6baf4c7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6baf4c7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 and subtitle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cxnSp>
        <p:nvCxnSpPr>
          <p:cNvPr id="62" name="Google Shape;62;p14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, company name&#10;&#10;Description automatically generated" id="63" name="Google Shape;6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2067" y="6487"/>
            <a:ext cx="686253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0163" y="174188"/>
            <a:ext cx="406744" cy="341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xEngineer-LUMS-Course-Slides">
  <p:cSld name="Title with frame  1">
    <p:bg>
      <p:bgPr>
        <a:solidFill>
          <a:schemeClr val="accen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51900" y="50325"/>
            <a:ext cx="9045450" cy="5050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11606" y="4787438"/>
            <a:ext cx="685800" cy="2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98719" y="108394"/>
            <a:ext cx="7752375" cy="5989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98719" y="707344"/>
            <a:ext cx="8957475" cy="401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Logo, company name&#10;&#10;Description automatically generated" id="70" name="Google Shape;7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06934" y="64961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2" type="sldNum"/>
          </p:nvPr>
        </p:nvSpPr>
        <p:spPr>
          <a:xfrm>
            <a:off x="170625" y="4787438"/>
            <a:ext cx="1066050" cy="2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HLVR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>
            <p:ph idx="3" type="sldNum"/>
          </p:nvPr>
        </p:nvSpPr>
        <p:spPr>
          <a:xfrm>
            <a:off x="2545313" y="4787438"/>
            <a:ext cx="4101300" cy="2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1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1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1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1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1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1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1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1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1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 5214: Verification of Digital Systems - Fall 2022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0163" y="174188"/>
            <a:ext cx="406744" cy="341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White frame">
    <p:bg>
      <p:bgPr>
        <a:solidFill>
          <a:schemeClr val="accen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51900" y="51900"/>
            <a:ext cx="9045675" cy="5047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, company name&#10;&#10;Description automatically generated"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08507" y="64961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628000" y="1365150"/>
            <a:ext cx="38880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0163" y="174188"/>
            <a:ext cx="406744" cy="341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>
            <p:ph type="ctrTitle"/>
          </p:nvPr>
        </p:nvSpPr>
        <p:spPr>
          <a:xfrm>
            <a:off x="739112" y="390699"/>
            <a:ext cx="4740144" cy="4295600"/>
          </a:xfrm>
          <a:prstGeom prst="rect">
            <a:avLst/>
          </a:prstGeom>
          <a:noFill/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/>
        </p:txBody>
      </p:sp>
      <p:pic>
        <p:nvPicPr>
          <p:cNvPr descr="Logo, company name&#10;&#10;Description automatically generated" id="83" name="Google Shape;8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48646" y="94397"/>
            <a:ext cx="501567" cy="50125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0163" y="174188"/>
            <a:ext cx="406744" cy="341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1_Title with frame  1">
    <p:bg>
      <p:bgPr>
        <a:solidFill>
          <a:schemeClr val="accen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629841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29850" y="1188881"/>
            <a:ext cx="3868425" cy="3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629159" y="1188881"/>
            <a:ext cx="3887325" cy="3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Logo, company name&#10;&#10;Description automatically generated" id="92" name="Google Shape;9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35484" y="416250"/>
            <a:ext cx="501566" cy="501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idx="2" type="sldNum"/>
          </p:nvPr>
        </p:nvSpPr>
        <p:spPr>
          <a:xfrm>
            <a:off x="8411606" y="4787438"/>
            <a:ext cx="685800" cy="2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3" type="sldNum"/>
          </p:nvPr>
        </p:nvSpPr>
        <p:spPr>
          <a:xfrm>
            <a:off x="170625" y="4787438"/>
            <a:ext cx="1066050" cy="2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</a:t>
            </a:r>
            <a:endParaRPr/>
          </a:p>
        </p:txBody>
      </p:sp>
      <p:sp>
        <p:nvSpPr>
          <p:cNvPr id="56" name="Google Shape;56;p13"/>
          <p:cNvSpPr txBox="1"/>
          <p:nvPr>
            <p:ph idx="4" type="sldNum"/>
          </p:nvPr>
        </p:nvSpPr>
        <p:spPr>
          <a:xfrm>
            <a:off x="2692913" y="4787438"/>
            <a:ext cx="3758175" cy="2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1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1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1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1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1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1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1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1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1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 5214: Verification of Digital Systems - Fall 2022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document/d/1PJ5QeNOhTb_MYVf-1FqQER3GYUlB5f7v5L7MPwZmPB8/edi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98906" y="773100"/>
            <a:ext cx="38880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highlight>
                  <a:srgbClr val="FFFFFF"/>
                </a:highlight>
              </a:rPr>
              <a:t>Verification of AHB Lite Protocol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486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4598906" y="2968200"/>
            <a:ext cx="3554325" cy="8876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800"/>
              <a:t>EE5214 - Fall’23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800"/>
              <a:t>Semester Project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800"/>
              <a:t>December 14, 2023</a:t>
            </a:r>
            <a:endParaRPr sz="1800"/>
          </a:p>
        </p:txBody>
      </p:sp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4598906" y="3855825"/>
            <a:ext cx="35544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FFFFFF"/>
                </a:highlight>
              </a:rPr>
              <a:t>Wajahat Riaz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FFFFFF"/>
                </a:highlight>
              </a:rPr>
              <a:t>Zeeshan Khan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FFFFFF"/>
                </a:highlight>
              </a:rPr>
              <a:t>Sami Ullah Saqib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FFFFFF"/>
                </a:highlight>
              </a:rPr>
              <a:t>Muhammad Ahad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98719" y="108394"/>
            <a:ext cx="7752300" cy="599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Burst operation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98719" y="707344"/>
            <a:ext cx="8957400" cy="401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br>
              <a:rPr lang="en" sz="2300"/>
            </a:br>
            <a:r>
              <a:rPr lang="en" sz="2300"/>
              <a:t>Support for bursts of 4, 8, and 16 beats, undefined length bursts, and single transfers.</a:t>
            </a:r>
            <a:endParaRPr sz="23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rPr b="1" lang="en" sz="2300"/>
              <a:t>Incrementing and Wrapping Bursts</a:t>
            </a:r>
            <a:r>
              <a:rPr lang="en" sz="2300"/>
              <a:t>: Incrementing bursts access sequential locations; wrapping bursts wrap at address boundaries.</a:t>
            </a:r>
            <a:endParaRPr sz="23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rPr b="1" lang="en" sz="2300"/>
              <a:t>Address Boundary Calculations:</a:t>
            </a:r>
            <a:r>
              <a:rPr lang="en" sz="2300"/>
              <a:t> Wrapping occurs when the product of the number of beats in a burst and the size of the transfer crosses an address boundary.</a:t>
            </a:r>
            <a:endParaRPr sz="23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rPr b="1" lang="en" sz="2300"/>
              <a:t>Controlled by HBURST and HSIZE: </a:t>
            </a:r>
            <a:r>
              <a:rPr lang="en" sz="2300"/>
              <a:t>The number of beats in a burst is controlled by HBURST, and the transfer size is controlled by HSIZE.</a:t>
            </a:r>
            <a:endParaRPr sz="23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98719" y="108394"/>
            <a:ext cx="7752300" cy="599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Burst operation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98719" y="707344"/>
            <a:ext cx="8957400" cy="401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2300"/>
              <a:t>Example:</a:t>
            </a:r>
            <a:r>
              <a:rPr lang="en" sz="2300"/>
              <a:t> A four-beat wrapping burst of word (4-byte) starts at address 0x34 and wraps at 16-byte boundaries, accessing addresses 0x34, 0x38, 0x3c, and 0x30.</a:t>
            </a:r>
            <a:endParaRPr sz="23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2300"/>
              <a:t>HBURST Signal Encoding:</a:t>
            </a:r>
            <a:r>
              <a:rPr lang="en" sz="2300"/>
              <a:t> HBURST[2:0] signal controls the burst type with various encodings like SINGLE, INCR, WRAP4, etc.</a:t>
            </a:r>
            <a:endParaRPr sz="23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2300"/>
              <a:t>Single Transfers:</a:t>
            </a:r>
            <a:r>
              <a:rPr lang="en" sz="2300"/>
              <a:t> Masters can perform single transfers using SINGLE burst or undefined length burst with one beat.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98719" y="108394"/>
            <a:ext cx="7752300" cy="599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Burst Examples	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98719" y="707344"/>
            <a:ext cx="8957400" cy="401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Four-beat wrapping burst, WRAP4 - 16 byte </a:t>
            </a:r>
            <a:r>
              <a:rPr lang="en"/>
              <a:t>boundary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900" y="1076850"/>
            <a:ext cx="6974238" cy="40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98719" y="108394"/>
            <a:ext cx="7752300" cy="599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Burst Examples	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98719" y="707344"/>
            <a:ext cx="8957400" cy="401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Four-beat incrementing burst, INCR4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 rotWithShape="1">
          <a:blip r:embed="rId3">
            <a:alphaModFix/>
          </a:blip>
          <a:srcRect b="0" l="0" r="0" t="6015"/>
          <a:stretch/>
        </p:blipFill>
        <p:spPr>
          <a:xfrm>
            <a:off x="1042850" y="1127400"/>
            <a:ext cx="7058300" cy="40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98719" y="108394"/>
            <a:ext cx="7752300" cy="599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Burst Examples	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98719" y="707344"/>
            <a:ext cx="8957400" cy="401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Eight-beat wrapping burst, WRAP8- 32 byte </a:t>
            </a:r>
            <a:r>
              <a:rPr lang="en"/>
              <a:t>boundary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326" y="1151351"/>
            <a:ext cx="7476208" cy="39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98719" y="108394"/>
            <a:ext cx="7752300" cy="599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Burst Examples	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98719" y="707344"/>
            <a:ext cx="8957400" cy="401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Eight-beat incrementing burst, INCR8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39" y="1127400"/>
            <a:ext cx="7561564" cy="40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8411606" y="4787438"/>
            <a:ext cx="685800" cy="2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4"/>
          <p:cNvSpPr txBox="1"/>
          <p:nvPr>
            <p:ph type="title"/>
          </p:nvPr>
        </p:nvSpPr>
        <p:spPr>
          <a:xfrm>
            <a:off x="98719" y="108394"/>
            <a:ext cx="7752375" cy="5989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Test Plan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98719" y="707344"/>
            <a:ext cx="8957475" cy="401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i="1" lang="en"/>
              <a:t>Brief overview about the test plan and its scalability:</a:t>
            </a:r>
            <a:endParaRPr i="1"/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i="1" lang="en" sz="1800"/>
              <a:t>Mention two major categories of test items.</a:t>
            </a:r>
            <a:endParaRPr i="1" sz="1800"/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i="1" lang="en" sz="1800"/>
              <a:t>Give a walkthrough about different test items from the link below:</a:t>
            </a:r>
            <a:br>
              <a:rPr i="1" lang="en" sz="1800"/>
            </a:br>
            <a:r>
              <a:rPr i="1" lang="en" sz="1800" u="sng">
                <a:solidFill>
                  <a:schemeClr val="hlink"/>
                </a:solidFill>
                <a:hlinkClick r:id="rId3"/>
              </a:rPr>
              <a:t>LUMS_Semester_Project</a:t>
            </a:r>
            <a:endParaRPr i="1"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13" name="Google Shape;213;p34"/>
          <p:cNvSpPr txBox="1"/>
          <p:nvPr>
            <p:ph idx="3" type="sldNum"/>
          </p:nvPr>
        </p:nvSpPr>
        <p:spPr>
          <a:xfrm>
            <a:off x="2545313" y="4787438"/>
            <a:ext cx="4101300" cy="2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EE 5214: Verification of Digital Systems - Fall 2023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idx="12" type="sldNum"/>
          </p:nvPr>
        </p:nvSpPr>
        <p:spPr>
          <a:xfrm>
            <a:off x="8411606" y="4787438"/>
            <a:ext cx="685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5"/>
          <p:cNvSpPr txBox="1"/>
          <p:nvPr>
            <p:ph type="title"/>
          </p:nvPr>
        </p:nvSpPr>
        <p:spPr>
          <a:xfrm>
            <a:off x="98719" y="108394"/>
            <a:ext cx="77523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Coverage Result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98719" y="707344"/>
            <a:ext cx="8957400" cy="4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i="1" lang="en"/>
              <a:t>Running 8 test cases gave the following coverage report:</a:t>
            </a:r>
            <a:endParaRPr i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22" name="Google Shape;222;p35"/>
          <p:cNvSpPr txBox="1"/>
          <p:nvPr>
            <p:ph idx="3" type="sldNum"/>
          </p:nvPr>
        </p:nvSpPr>
        <p:spPr>
          <a:xfrm>
            <a:off x="2545313" y="4787438"/>
            <a:ext cx="4101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EE 5214: Verification of Digital Systems - Fall 2023</a:t>
            </a: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25" y="1342050"/>
            <a:ext cx="88677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8411606" y="4787438"/>
            <a:ext cx="685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6"/>
          <p:cNvSpPr txBox="1"/>
          <p:nvPr>
            <p:ph type="title"/>
          </p:nvPr>
        </p:nvSpPr>
        <p:spPr>
          <a:xfrm>
            <a:off x="98719" y="108394"/>
            <a:ext cx="77523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98719" y="707344"/>
            <a:ext cx="8957400" cy="4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i="1" lang="en"/>
              <a:t>Alternatively,</a:t>
            </a:r>
            <a:r>
              <a:rPr i="1" lang="en"/>
              <a:t> the following things should be considered:</a:t>
            </a:r>
            <a:endParaRPr i="1"/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i="1" lang="en" sz="1800"/>
              <a:t>Layered testbenches because OOP can’t be replaced.</a:t>
            </a:r>
            <a:endParaRPr i="1" sz="1800"/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i="1" lang="en" sz="1800"/>
              <a:t>The design space is so big, no one can say it’s bug free.</a:t>
            </a:r>
            <a:endParaRPr i="1" sz="180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32" name="Google Shape;232;p36"/>
          <p:cNvSpPr txBox="1"/>
          <p:nvPr>
            <p:ph idx="3" type="sldNum"/>
          </p:nvPr>
        </p:nvSpPr>
        <p:spPr>
          <a:xfrm>
            <a:off x="2545313" y="4787438"/>
            <a:ext cx="4101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EE 5214: Verification of Digital Systems - Fall 2023</a:t>
            </a:r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173" y="1885025"/>
            <a:ext cx="4817601" cy="236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353250" y="1968450"/>
            <a:ext cx="2437500" cy="1206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11606" y="4787438"/>
            <a:ext cx="685800" cy="2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98719" y="108394"/>
            <a:ext cx="7752375" cy="5989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98719" y="707344"/>
            <a:ext cx="8957475" cy="401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i="1" lang="en"/>
              <a:t>The objectives of the semester project are as follows:</a:t>
            </a:r>
            <a:endParaRPr i="1"/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i="1" lang="en" sz="1800"/>
              <a:t>R</a:t>
            </a:r>
            <a:r>
              <a:rPr i="1" lang="en" sz="1800"/>
              <a:t>ead a specification document and create a verification plan</a:t>
            </a:r>
            <a:r>
              <a:rPr i="1" lang="en" sz="1800"/>
              <a:t>.</a:t>
            </a:r>
            <a:endParaRPr i="1" sz="1800"/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i="1" lang="en" sz="1800"/>
              <a:t>Develop different components of a testbench to make it scalable and reusable. </a:t>
            </a:r>
            <a:endParaRPr i="1" sz="1800"/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i="1" lang="en" sz="1800"/>
              <a:t>Establishing automated</a:t>
            </a:r>
            <a:r>
              <a:rPr i="1" lang="en" sz="1800"/>
              <a:t> regression environments.</a:t>
            </a:r>
            <a:endParaRPr i="1" sz="1800"/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i="1" lang="en" sz="1800"/>
              <a:t>Creating Code and Functional Coverage metrics for effective verification;</a:t>
            </a:r>
            <a:endParaRPr i="1" sz="1800"/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i="1" lang="en" sz="1800"/>
              <a:t>Formulating SystemVerilog Assertions for Formal and Simulation Environments;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  <p:sp>
        <p:nvSpPr>
          <p:cNvPr id="110" name="Google Shape;110;p20"/>
          <p:cNvSpPr txBox="1"/>
          <p:nvPr>
            <p:ph idx="3" type="sldNum"/>
          </p:nvPr>
        </p:nvSpPr>
        <p:spPr>
          <a:xfrm>
            <a:off x="2545313" y="4787438"/>
            <a:ext cx="4101300" cy="2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EE 5214: Verification of Digital Systems - Fall 2023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11606" y="4787438"/>
            <a:ext cx="685800" cy="2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98719" y="108394"/>
            <a:ext cx="7752375" cy="5989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Design Under Test (DUT) - In</a:t>
            </a:r>
            <a:r>
              <a:rPr lang="en"/>
              <a:t>terface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98719" y="707344"/>
            <a:ext cx="8957475" cy="401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/>
              <a:t>Brief overview about the design under test: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19" name="Google Shape;119;p21"/>
          <p:cNvSpPr txBox="1"/>
          <p:nvPr>
            <p:ph idx="3" type="sldNum"/>
          </p:nvPr>
        </p:nvSpPr>
        <p:spPr>
          <a:xfrm>
            <a:off x="2545313" y="4787438"/>
            <a:ext cx="4101300" cy="2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EE 5214: Verification of Digital Systems - Fall 2023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175" y="1310350"/>
            <a:ext cx="5370425" cy="2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11606" y="4787438"/>
            <a:ext cx="685800" cy="2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98719" y="108394"/>
            <a:ext cx="7752375" cy="5989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Design Under Test (DUT) - Functionality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98719" y="707344"/>
            <a:ext cx="8957475" cy="401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/>
              <a:t>Brief overview about the functionality of the design under test:</a:t>
            </a:r>
            <a:endParaRPr i="1"/>
          </a:p>
        </p:txBody>
      </p:sp>
      <p:sp>
        <p:nvSpPr>
          <p:cNvPr id="129" name="Google Shape;129;p22"/>
          <p:cNvSpPr txBox="1"/>
          <p:nvPr>
            <p:ph idx="3" type="sldNum"/>
          </p:nvPr>
        </p:nvSpPr>
        <p:spPr>
          <a:xfrm>
            <a:off x="2545313" y="4787438"/>
            <a:ext cx="4101300" cy="2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EE 5214: Verification of Digital Systems - Fall 2023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1524850"/>
            <a:ext cx="47244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11606" y="4787438"/>
            <a:ext cx="685800" cy="2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98719" y="108394"/>
            <a:ext cx="7752375" cy="5989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Testbench Structure - Overview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98719" y="707344"/>
            <a:ext cx="8957475" cy="401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/>
              <a:t>Brief overview about the testbench:</a:t>
            </a:r>
            <a:endParaRPr/>
          </a:p>
          <a:p>
            <a:pPr indent="-247332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Interface (BFM)</a:t>
            </a:r>
            <a:endParaRPr/>
          </a:p>
          <a:p>
            <a:pPr indent="-247332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Top module</a:t>
            </a:r>
            <a:endParaRPr/>
          </a:p>
          <a:p>
            <a:pPr indent="-247332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Binding construct</a:t>
            </a:r>
            <a:endParaRPr/>
          </a:p>
          <a:p>
            <a:pPr indent="-247332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Stimulus generation</a:t>
            </a:r>
            <a:endParaRPr/>
          </a:p>
          <a:p>
            <a:pPr indent="-247332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Response checking</a:t>
            </a:r>
            <a:endParaRPr/>
          </a:p>
          <a:p>
            <a:pPr indent="-247332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Coverage</a:t>
            </a:r>
            <a:endParaRPr/>
          </a:p>
          <a:p>
            <a:pPr indent="-247332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Assertion</a:t>
            </a:r>
            <a:endParaRPr/>
          </a:p>
          <a:p>
            <a:pPr indent="-247332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Regression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i="1" lang="en"/>
              <a:t>Better explanation through a walkthrough of the 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6666"/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idx="3" type="sldNum"/>
          </p:nvPr>
        </p:nvSpPr>
        <p:spPr>
          <a:xfrm>
            <a:off x="2545313" y="4787438"/>
            <a:ext cx="4101300" cy="26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EE 5214: Verification of Digital Systems - Fall 2023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98719" y="108394"/>
            <a:ext cx="7752300" cy="599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 Structure - Stimulus Generation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98719" y="707344"/>
            <a:ext cx="8957400" cy="401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300"/>
              <a:t>Transfer types</a:t>
            </a:r>
            <a:endParaRPr b="1" sz="2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Transfers that can be classified into four types:</a:t>
            </a:r>
            <a:endParaRPr sz="2300"/>
          </a:p>
          <a:p>
            <a:pPr indent="-374650" lvl="0" marL="457200" rtl="0" algn="l">
              <a:spcBef>
                <a:spcPts val="8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Master Signal: IDLE HTRANS [1:0] =b00</a:t>
            </a:r>
            <a:endParaRPr sz="23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means that the Master is in an IDLE transfer when it does not want to perform a data transfer.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Subordinates must always provide a zero wait state OKAY response to IDLE transfers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Master Signal: BUSY HTRANS [1:0] =b01</a:t>
            </a:r>
            <a:endParaRPr sz="23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BUSY transfer type enables Managers to insert idle cycles in the middle of a burst.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indicates that the Manager is continuing with a burst but the next transfer cannot take place immediately.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98719" y="108394"/>
            <a:ext cx="7752300" cy="599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 Structure - Stimulus Generation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98719" y="707344"/>
            <a:ext cx="8957400" cy="401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Transfer type changes from IDLE to NONSEQ</a:t>
            </a:r>
            <a:endParaRPr sz="2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Indicates a single transfer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address and control signals are unrelated to the previous transfer and are treated as bursts of length one.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Sequential</a:t>
            </a:r>
            <a:endParaRPr sz="2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remaining transfers in a burst are SEQUENTIAL and the address is related to the previous transfer.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next address is equal to the address of the previous transfer plus the transfer size.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transfer size is being signaled by the HSIZE[2:0] signal.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Like for word (4 bytes) its 010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98719" y="108394"/>
            <a:ext cx="7752300" cy="599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 Structure - Stimulus Generation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93294" y="707494"/>
            <a:ext cx="8957400" cy="401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An example of transfer Type is shown below.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7" y="1410700"/>
            <a:ext cx="9047425" cy="33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98719" y="108394"/>
            <a:ext cx="7752300" cy="599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Testbench Structure - Stimulus Generation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98719" y="707344"/>
            <a:ext cx="8957400" cy="401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Transfer response based on HRESP and HREADY signals</a:t>
            </a:r>
            <a:endParaRPr sz="2400"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Slave response: Transfer done</a:t>
            </a:r>
            <a:endParaRPr sz="2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completed transfer is signalled when HREADY is high and HRESP is low indicating OKAY.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Slave response: Transfer Pending</a:t>
            </a:r>
            <a:endParaRPr sz="2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During the waiting states, the HRESP is low and HREADY is also low which indicates that the transfer is pending.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Slave response: HSEL != 1</a:t>
            </a:r>
            <a:endParaRPr sz="2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Performing a read or write transfer given that slave is not selected during transactions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Locked transfers (Not in DUT)</a:t>
            </a:r>
            <a:endParaRPr sz="2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indicates to any Slave that the current transfer sequence must be processed before any other transfers are processed.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