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6" r:id="rId2"/>
    <p:sldId id="257" r:id="rId3"/>
    <p:sldId id="328" r:id="rId4"/>
    <p:sldId id="337" r:id="rId5"/>
    <p:sldId id="378" r:id="rId6"/>
    <p:sldId id="376" r:id="rId7"/>
    <p:sldId id="379" r:id="rId8"/>
    <p:sldId id="380" r:id="rId9"/>
    <p:sldId id="381" r:id="rId10"/>
    <p:sldId id="382" r:id="rId11"/>
    <p:sldId id="383" r:id="rId12"/>
    <p:sldId id="384" r:id="rId13"/>
    <p:sldId id="385" r:id="rId14"/>
    <p:sldId id="386" r:id="rId15"/>
    <p:sldId id="3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624"/>
    <a:srgbClr val="E3A60F"/>
    <a:srgbClr val="084C6E"/>
    <a:srgbClr val="EB5B24"/>
    <a:srgbClr val="E6CC0C"/>
    <a:srgbClr val="1B94B1"/>
    <a:srgbClr val="063B56"/>
    <a:srgbClr val="218ECE"/>
    <a:srgbClr val="80C342"/>
    <a:srgbClr val="007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6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C4CC1-116D-4732-876B-5C9938D1E7C6}" type="datetimeFigureOut">
              <a:rPr lang="en-US" smtClean="0"/>
              <a:t>10-Nov-22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E0DC4-F084-4474-B412-3AD5996EBC3A}" type="slidenum">
              <a:rPr lang="en-US" smtClean="0"/>
              <a:t>‹#›</a:t>
            </a:fld>
            <a:endParaRPr lang="en-US"/>
          </a:p>
        </p:txBody>
      </p:sp>
    </p:spTree>
    <p:extLst>
      <p:ext uri="{BB962C8B-B14F-4D97-AF65-F5344CB8AC3E}">
        <p14:creationId xmlns:p14="http://schemas.microsoft.com/office/powerpoint/2010/main" val="406530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E0DC4-F084-4474-B412-3AD5996EBC3A}" type="slidenum">
              <a:rPr lang="en-US" smtClean="0"/>
              <a:t>2</a:t>
            </a:fld>
            <a:endParaRPr lang="en-US"/>
          </a:p>
        </p:txBody>
      </p:sp>
    </p:spTree>
    <p:extLst>
      <p:ext uri="{BB962C8B-B14F-4D97-AF65-F5344CB8AC3E}">
        <p14:creationId xmlns:p14="http://schemas.microsoft.com/office/powerpoint/2010/main" val="280585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E0DC4-F084-4474-B412-3AD5996EBC3A}" type="slidenum">
              <a:rPr lang="en-US" smtClean="0"/>
              <a:t>5</a:t>
            </a:fld>
            <a:endParaRPr lang="en-US"/>
          </a:p>
        </p:txBody>
      </p:sp>
    </p:spTree>
    <p:extLst>
      <p:ext uri="{BB962C8B-B14F-4D97-AF65-F5344CB8AC3E}">
        <p14:creationId xmlns:p14="http://schemas.microsoft.com/office/powerpoint/2010/main" val="375562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95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alue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498" y="1673820"/>
            <a:ext cx="2557221" cy="1874838"/>
          </a:xfrm>
        </p:spPr>
        <p:txBody>
          <a:bodyPr/>
          <a:lstStyle/>
          <a:p>
            <a:endParaRPr lang="en-US"/>
          </a:p>
        </p:txBody>
      </p:sp>
      <p:sp>
        <p:nvSpPr>
          <p:cNvPr id="13" name="Picture Placeholder 2"/>
          <p:cNvSpPr>
            <a:spLocks noGrp="1"/>
          </p:cNvSpPr>
          <p:nvPr>
            <p:ph type="pic" sz="quarter" idx="11"/>
          </p:nvPr>
        </p:nvSpPr>
        <p:spPr>
          <a:xfrm>
            <a:off x="-15498" y="3719593"/>
            <a:ext cx="2557221" cy="1874838"/>
          </a:xfrm>
        </p:spPr>
        <p:txBody>
          <a:bodyPr/>
          <a:lstStyle/>
          <a:p>
            <a:endParaRPr lang="en-US"/>
          </a:p>
        </p:txBody>
      </p:sp>
      <p:sp>
        <p:nvSpPr>
          <p:cNvPr id="14" name="Picture Placeholder 2"/>
          <p:cNvSpPr>
            <a:spLocks noGrp="1"/>
          </p:cNvSpPr>
          <p:nvPr>
            <p:ph type="pic" sz="quarter" idx="12"/>
          </p:nvPr>
        </p:nvSpPr>
        <p:spPr>
          <a:xfrm>
            <a:off x="6080502" y="1673820"/>
            <a:ext cx="2557221" cy="1874838"/>
          </a:xfrm>
        </p:spPr>
        <p:txBody>
          <a:bodyPr/>
          <a:lstStyle/>
          <a:p>
            <a:endParaRPr lang="en-US"/>
          </a:p>
        </p:txBody>
      </p:sp>
      <p:sp>
        <p:nvSpPr>
          <p:cNvPr id="15" name="Picture Placeholder 2"/>
          <p:cNvSpPr>
            <a:spLocks noGrp="1"/>
          </p:cNvSpPr>
          <p:nvPr>
            <p:ph type="pic" sz="quarter" idx="13"/>
          </p:nvPr>
        </p:nvSpPr>
        <p:spPr>
          <a:xfrm>
            <a:off x="6080502" y="3719593"/>
            <a:ext cx="2557221" cy="1874838"/>
          </a:xfrm>
        </p:spPr>
        <p:txBody>
          <a:bodyPr/>
          <a:lstStyle/>
          <a:p>
            <a:endParaRPr lang="en-US"/>
          </a:p>
        </p:txBody>
      </p:sp>
      <p:sp>
        <p:nvSpPr>
          <p:cNvPr id="10" name="Rectangle 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1" name="Donut 1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ame Side Corner Rectangle 20">
            <a:extLst>
              <a:ext uri="{FF2B5EF4-FFF2-40B4-BE49-F238E27FC236}">
                <a16:creationId xmlns:a16="http://schemas.microsoft.com/office/drawing/2014/main" id="{9080B076-9AC9-E5F2-38A3-BABD26A86B02}"/>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EF7EF5A-B62B-CEA0-CA25-B8E029C39356}"/>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66528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0" name="Picture Placeholder 3"/>
          <p:cNvSpPr>
            <a:spLocks noGrp="1"/>
          </p:cNvSpPr>
          <p:nvPr>
            <p:ph type="pic" sz="quarter" idx="12"/>
          </p:nvPr>
        </p:nvSpPr>
        <p:spPr>
          <a:xfrm>
            <a:off x="8192515" y="1704814"/>
            <a:ext cx="929899" cy="929899"/>
          </a:xfrm>
          <a:prstGeom prst="round2SameRect">
            <a:avLst/>
          </a:prstGeom>
        </p:spPr>
        <p:txBody>
          <a:bodyPr/>
          <a:lstStyle/>
          <a:p>
            <a:endParaRPr lang="en-US" dirty="0"/>
          </a:p>
        </p:txBody>
      </p:sp>
      <p:sp>
        <p:nvSpPr>
          <p:cNvPr id="4" name="Picture Placeholder 3"/>
          <p:cNvSpPr>
            <a:spLocks noGrp="1"/>
          </p:cNvSpPr>
          <p:nvPr>
            <p:ph type="pic" sz="quarter" idx="10"/>
          </p:nvPr>
        </p:nvSpPr>
        <p:spPr>
          <a:xfrm>
            <a:off x="404615" y="1704814"/>
            <a:ext cx="929899" cy="929899"/>
          </a:xfrm>
          <a:prstGeom prst="round2SameRect">
            <a:avLst/>
          </a:prstGeom>
        </p:spPr>
        <p:txBody>
          <a:bodyPr/>
          <a:lstStyle/>
          <a:p>
            <a:endParaRPr lang="en-US"/>
          </a:p>
        </p:txBody>
      </p:sp>
      <p:sp>
        <p:nvSpPr>
          <p:cNvPr id="16" name="Picture Placeholder 3"/>
          <p:cNvSpPr>
            <a:spLocks noGrp="1"/>
          </p:cNvSpPr>
          <p:nvPr>
            <p:ph type="pic" sz="quarter" idx="11"/>
          </p:nvPr>
        </p:nvSpPr>
        <p:spPr>
          <a:xfrm>
            <a:off x="4302440" y="1704814"/>
            <a:ext cx="929899" cy="929899"/>
          </a:xfrm>
          <a:prstGeom prst="round2SameRect">
            <a:avLst/>
          </a:prstGeom>
        </p:spPr>
        <p:txBody>
          <a:bodyPr/>
          <a:lstStyle/>
          <a:p>
            <a:endParaRPr lang="en-US"/>
          </a:p>
        </p:txBody>
      </p:sp>
      <p:sp>
        <p:nvSpPr>
          <p:cNvPr id="9" name="Rectangle 8"/>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0" name="Donut 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B9FA3477-AFBD-AFF0-01BE-53DEE80E9223}"/>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3708865-9E14-DC72-C98F-13BFBE11BF15}"/>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42018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estimonial">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20738" y="4029670"/>
            <a:ext cx="1163637" cy="1146175"/>
          </a:xfrm>
          <a:prstGeom prst="ellipse">
            <a:avLst/>
          </a:prstGeom>
        </p:spPr>
        <p:txBody>
          <a:bodyPr/>
          <a:lstStyle/>
          <a:p>
            <a:endParaRPr lang="en-US"/>
          </a:p>
        </p:txBody>
      </p:sp>
      <p:sp>
        <p:nvSpPr>
          <p:cNvPr id="14" name="Picture Placeholder 2"/>
          <p:cNvSpPr>
            <a:spLocks noGrp="1"/>
          </p:cNvSpPr>
          <p:nvPr>
            <p:ph type="pic" sz="quarter" idx="11"/>
          </p:nvPr>
        </p:nvSpPr>
        <p:spPr>
          <a:xfrm>
            <a:off x="4696499" y="4029670"/>
            <a:ext cx="1163637" cy="1146175"/>
          </a:xfrm>
          <a:prstGeom prst="ellipse">
            <a:avLst/>
          </a:prstGeom>
        </p:spPr>
        <p:txBody>
          <a:bodyPr/>
          <a:lstStyle/>
          <a:p>
            <a:endParaRPr lang="en-US"/>
          </a:p>
        </p:txBody>
      </p:sp>
      <p:sp>
        <p:nvSpPr>
          <p:cNvPr id="15" name="Picture Placeholder 2"/>
          <p:cNvSpPr>
            <a:spLocks noGrp="1"/>
          </p:cNvSpPr>
          <p:nvPr>
            <p:ph type="pic" sz="quarter" idx="12"/>
          </p:nvPr>
        </p:nvSpPr>
        <p:spPr>
          <a:xfrm>
            <a:off x="8574121" y="4029670"/>
            <a:ext cx="1163637" cy="1146175"/>
          </a:xfrm>
          <a:prstGeom prst="ellipse">
            <a:avLst/>
          </a:prstGeom>
        </p:spPr>
        <p:txBody>
          <a:bodyPr/>
          <a:lstStyle/>
          <a:p>
            <a:endParaRPr lang="en-US"/>
          </a:p>
        </p:txBody>
      </p:sp>
      <p:sp>
        <p:nvSpPr>
          <p:cNvPr id="9" name="Rectangle 8"/>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0" name="Donut 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B9C46E77-BB81-0640-9895-36F57C7959B8}"/>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391E67-255E-1CC6-D31A-DDB9325D18E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4107785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062779" y="1810507"/>
            <a:ext cx="2050809" cy="2048705"/>
          </a:xfrm>
          <a:prstGeom prst="ellipse">
            <a:avLst/>
          </a:prstGeom>
          <a:ln w="57150">
            <a:gradFill>
              <a:gsLst>
                <a:gs pos="81250">
                  <a:schemeClr val="accent5"/>
                </a:gs>
                <a:gs pos="0">
                  <a:schemeClr val="accent1"/>
                </a:gs>
                <a:gs pos="21000">
                  <a:schemeClr val="accent2"/>
                </a:gs>
                <a:gs pos="40000">
                  <a:schemeClr val="accent3"/>
                </a:gs>
                <a:gs pos="61000">
                  <a:schemeClr val="accent4"/>
                </a:gs>
              </a:gsLst>
              <a:lin ang="5400000" scaled="1"/>
            </a:gradFill>
          </a:ln>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4B1DE253-1101-9607-9F78-051C266377BE}"/>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F022AE7-8BB5-0BC6-5A52-113A2D52E730}"/>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034120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welcome mess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55210" y="1681546"/>
            <a:ext cx="1592043" cy="1593850"/>
          </a:xfrm>
          <a:prstGeom prst="ellipse">
            <a:avLst/>
          </a:prstGeom>
        </p:spPr>
        <p:txBody>
          <a:bodyPr/>
          <a:lstStyle/>
          <a:p>
            <a:endParaRPr lang="en-US"/>
          </a:p>
        </p:txBody>
      </p:sp>
      <p:sp>
        <p:nvSpPr>
          <p:cNvPr id="9" name="Picture Placeholder 3"/>
          <p:cNvSpPr>
            <a:spLocks noGrp="1"/>
          </p:cNvSpPr>
          <p:nvPr>
            <p:ph type="pic" sz="quarter" idx="11"/>
          </p:nvPr>
        </p:nvSpPr>
        <p:spPr>
          <a:xfrm>
            <a:off x="655210" y="4161136"/>
            <a:ext cx="1592043" cy="1593850"/>
          </a:xfrm>
          <a:prstGeom prst="ellipse">
            <a:avLst/>
          </a:prstGeom>
        </p:spPr>
        <p:txBody>
          <a:bodyPr/>
          <a:lstStyle/>
          <a:p>
            <a:endParaRPr lang="en-US"/>
          </a:p>
        </p:txBody>
      </p:sp>
      <p:sp>
        <p:nvSpPr>
          <p:cNvPr id="10" name="Picture Placeholder 3"/>
          <p:cNvSpPr>
            <a:spLocks noGrp="1"/>
          </p:cNvSpPr>
          <p:nvPr>
            <p:ph type="pic" sz="quarter" idx="12"/>
          </p:nvPr>
        </p:nvSpPr>
        <p:spPr>
          <a:xfrm>
            <a:off x="5864519" y="1681546"/>
            <a:ext cx="1592043" cy="1593850"/>
          </a:xfrm>
          <a:prstGeom prst="ellipse">
            <a:avLst/>
          </a:prstGeom>
        </p:spPr>
        <p:txBody>
          <a:bodyPr/>
          <a:lstStyle/>
          <a:p>
            <a:endParaRPr lang="en-US"/>
          </a:p>
        </p:txBody>
      </p:sp>
      <p:sp>
        <p:nvSpPr>
          <p:cNvPr id="11" name="Picture Placeholder 3"/>
          <p:cNvSpPr>
            <a:spLocks noGrp="1"/>
          </p:cNvSpPr>
          <p:nvPr>
            <p:ph type="pic" sz="quarter" idx="13"/>
          </p:nvPr>
        </p:nvSpPr>
        <p:spPr>
          <a:xfrm>
            <a:off x="5864519" y="4161136"/>
            <a:ext cx="1592043" cy="1593850"/>
          </a:xfrm>
          <a:prstGeom prst="ellipse">
            <a:avLst/>
          </a:prstGeom>
        </p:spPr>
        <p:txBody>
          <a:bodyPr/>
          <a:lstStyle/>
          <a:p>
            <a:endParaRPr lang="en-US"/>
          </a:p>
        </p:txBody>
      </p:sp>
      <p:sp>
        <p:nvSpPr>
          <p:cNvPr id="12" name="Rectangle 11"/>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3" name="Donut 12"/>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 Same Side Corner Rectangle 20">
            <a:extLst>
              <a:ext uri="{FF2B5EF4-FFF2-40B4-BE49-F238E27FC236}">
                <a16:creationId xmlns:a16="http://schemas.microsoft.com/office/drawing/2014/main" id="{B6709711-D921-12D3-24EE-B7763F3BE811}"/>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1015E94-AF62-C59B-50E3-1F65A46D64D3}"/>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946391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welcome mess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114800" y="1842627"/>
            <a:ext cx="1922463" cy="1908636"/>
          </a:xfrm>
          <a:prstGeom prst="round2DiagRect">
            <a:avLst>
              <a:gd name="adj1" fmla="val 0"/>
              <a:gd name="adj2" fmla="val 23954"/>
            </a:avLst>
          </a:prstGeom>
        </p:spPr>
        <p:txBody>
          <a:bodyPr/>
          <a:lstStyle/>
          <a:p>
            <a:endParaRPr lang="en-US"/>
          </a:p>
        </p:txBody>
      </p:sp>
      <p:sp>
        <p:nvSpPr>
          <p:cNvPr id="16" name="Picture Placeholder 2"/>
          <p:cNvSpPr>
            <a:spLocks noGrp="1"/>
          </p:cNvSpPr>
          <p:nvPr>
            <p:ph type="pic" sz="quarter" idx="11"/>
          </p:nvPr>
        </p:nvSpPr>
        <p:spPr>
          <a:xfrm>
            <a:off x="6144841" y="3863649"/>
            <a:ext cx="1860715" cy="1864797"/>
          </a:xfrm>
          <a:prstGeom prst="round2DiagRect">
            <a:avLst>
              <a:gd name="adj1" fmla="val 0"/>
              <a:gd name="adj2" fmla="val 23954"/>
            </a:avLst>
          </a:prstGeom>
        </p:spPr>
        <p:txBody>
          <a:bodyPr/>
          <a:lstStyle/>
          <a:p>
            <a:endParaRPr lang="en-US"/>
          </a:p>
        </p:txBody>
      </p:sp>
      <p:sp>
        <p:nvSpPr>
          <p:cNvPr id="6" name="Picture Placeholder 5"/>
          <p:cNvSpPr>
            <a:spLocks noGrp="1"/>
          </p:cNvSpPr>
          <p:nvPr>
            <p:ph type="pic" sz="quarter" idx="12"/>
          </p:nvPr>
        </p:nvSpPr>
        <p:spPr>
          <a:xfrm>
            <a:off x="6144839" y="2164029"/>
            <a:ext cx="1579453" cy="1583311"/>
          </a:xfrm>
          <a:prstGeom prst="round2DiagRect">
            <a:avLst>
              <a:gd name="adj1" fmla="val 24246"/>
              <a:gd name="adj2" fmla="val 0"/>
            </a:avLst>
          </a:prstGeom>
        </p:spPr>
        <p:txBody>
          <a:bodyPr/>
          <a:lstStyle/>
          <a:p>
            <a:endParaRPr lang="en-US"/>
          </a:p>
        </p:txBody>
      </p:sp>
      <p:sp>
        <p:nvSpPr>
          <p:cNvPr id="20" name="Picture Placeholder 5"/>
          <p:cNvSpPr>
            <a:spLocks noGrp="1"/>
          </p:cNvSpPr>
          <p:nvPr>
            <p:ph type="pic" sz="quarter" idx="13"/>
          </p:nvPr>
        </p:nvSpPr>
        <p:spPr>
          <a:xfrm>
            <a:off x="4436203" y="3863649"/>
            <a:ext cx="1579453" cy="1583311"/>
          </a:xfrm>
          <a:prstGeom prst="round2DiagRect">
            <a:avLst>
              <a:gd name="adj1" fmla="val 24246"/>
              <a:gd name="adj2" fmla="val 0"/>
            </a:avLst>
          </a:prstGeom>
        </p:spPr>
        <p:txBody>
          <a:bodyPr/>
          <a:lstStyle/>
          <a:p>
            <a:endParaRPr lang="en-US"/>
          </a:p>
        </p:txBody>
      </p:sp>
      <p:sp>
        <p:nvSpPr>
          <p:cNvPr id="10" name="Rectangle 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1" name="Donut 1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ame Side Corner Rectangle 20">
            <a:extLst>
              <a:ext uri="{FF2B5EF4-FFF2-40B4-BE49-F238E27FC236}">
                <a16:creationId xmlns:a16="http://schemas.microsoft.com/office/drawing/2014/main" id="{A304A5E0-9C38-6458-E43D-625D96AB2B4C}"/>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1C4C56D-9EC4-443C-C6D7-04204AC03B84}"/>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4098272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83403" y="1800308"/>
            <a:ext cx="1798261" cy="2058666"/>
          </a:xfrm>
          <a:prstGeom prst="round2SameRect">
            <a:avLst/>
          </a:prstGeom>
        </p:spPr>
        <p:txBody>
          <a:bodyPr/>
          <a:lstStyle/>
          <a:p>
            <a:endParaRPr lang="en-US"/>
          </a:p>
        </p:txBody>
      </p:sp>
      <p:sp>
        <p:nvSpPr>
          <p:cNvPr id="13" name="Picture Placeholder 3"/>
          <p:cNvSpPr>
            <a:spLocks noGrp="1"/>
          </p:cNvSpPr>
          <p:nvPr>
            <p:ph type="pic" sz="quarter" idx="11"/>
          </p:nvPr>
        </p:nvSpPr>
        <p:spPr>
          <a:xfrm>
            <a:off x="3689591" y="1800308"/>
            <a:ext cx="1798261" cy="2058666"/>
          </a:xfrm>
          <a:prstGeom prst="round2SameRect">
            <a:avLst/>
          </a:prstGeom>
        </p:spPr>
        <p:txBody>
          <a:bodyPr/>
          <a:lstStyle/>
          <a:p>
            <a:endParaRPr lang="en-US"/>
          </a:p>
        </p:txBody>
      </p:sp>
      <p:sp>
        <p:nvSpPr>
          <p:cNvPr id="14" name="Picture Placeholder 3"/>
          <p:cNvSpPr>
            <a:spLocks noGrp="1"/>
          </p:cNvSpPr>
          <p:nvPr>
            <p:ph type="pic" sz="quarter" idx="12"/>
          </p:nvPr>
        </p:nvSpPr>
        <p:spPr>
          <a:xfrm>
            <a:off x="6479077" y="1800308"/>
            <a:ext cx="1798261" cy="2058666"/>
          </a:xfrm>
          <a:prstGeom prst="round2SameRect">
            <a:avLst/>
          </a:prstGeom>
        </p:spPr>
        <p:txBody>
          <a:bodyPr/>
          <a:lstStyle/>
          <a:p>
            <a:endParaRPr lang="en-US"/>
          </a:p>
        </p:txBody>
      </p:sp>
      <p:sp>
        <p:nvSpPr>
          <p:cNvPr id="15" name="Picture Placeholder 3"/>
          <p:cNvSpPr>
            <a:spLocks noGrp="1"/>
          </p:cNvSpPr>
          <p:nvPr>
            <p:ph type="pic" sz="quarter" idx="13"/>
          </p:nvPr>
        </p:nvSpPr>
        <p:spPr>
          <a:xfrm>
            <a:off x="9298645" y="1800308"/>
            <a:ext cx="1798261" cy="2058666"/>
          </a:xfrm>
          <a:prstGeom prst="round2SameRect">
            <a:avLst/>
          </a:prstGeom>
        </p:spPr>
        <p:txBody>
          <a:bodyPr/>
          <a:lstStyle/>
          <a:p>
            <a:endParaRPr lang="en-US"/>
          </a:p>
        </p:txBody>
      </p:sp>
      <p:sp>
        <p:nvSpPr>
          <p:cNvPr id="10" name="Rectangle 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1" name="Donut 1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ame Side Corner Rectangle 20">
            <a:extLst>
              <a:ext uri="{FF2B5EF4-FFF2-40B4-BE49-F238E27FC236}">
                <a16:creationId xmlns:a16="http://schemas.microsoft.com/office/drawing/2014/main" id="{7F03C8F4-162F-6EE4-0684-EED8117211F1}"/>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4CBB05D-DCFD-A9EE-2F16-8E7C73EE9091}"/>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103809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Steav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27125" y="1632232"/>
            <a:ext cx="1905088" cy="4082768"/>
          </a:xfr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6E29158D-23C8-71EE-7489-156FC746DB8B}"/>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F4E754-46A0-FD74-21B9-269BA0935C15}"/>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16667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Meet Steav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7551" y="1787342"/>
            <a:ext cx="1532862" cy="1521878"/>
          </a:xfrm>
          <a:prstGeom prst="round2DiagRect">
            <a:avLst>
              <a:gd name="adj1" fmla="val 0"/>
              <a:gd name="adj2" fmla="val 23857"/>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9D713AEA-6DFC-B2FB-B895-D759583F0414}"/>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0425C7B-54CC-0F22-3F6F-33ADA1069C44}"/>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298618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arter">
    <p:spTree>
      <p:nvGrpSpPr>
        <p:cNvPr id="1" name=""/>
        <p:cNvGrpSpPr/>
        <p:nvPr/>
      </p:nvGrpSpPr>
      <p:grpSpPr>
        <a:xfrm>
          <a:off x="0" y="0"/>
          <a:ext cx="0" cy="0"/>
          <a:chOff x="0" y="0"/>
          <a:chExt cx="0" cy="0"/>
        </a:xfrm>
      </p:grpSpPr>
      <p:sp>
        <p:nvSpPr>
          <p:cNvPr id="14" name="Picture Placeholder 13"/>
          <p:cNvSpPr>
            <a:spLocks noGrp="1"/>
          </p:cNvSpPr>
          <p:nvPr>
            <p:ph type="pic" sz="quarter" idx="15"/>
          </p:nvPr>
        </p:nvSpPr>
        <p:spPr>
          <a:xfrm flipH="1">
            <a:off x="-25" y="1801815"/>
            <a:ext cx="12189185" cy="2387439"/>
          </a:xfrm>
          <a:custGeom>
            <a:avLst/>
            <a:gdLst>
              <a:gd name="connsiteX0" fmla="*/ 11853009 w 12189185"/>
              <a:gd name="connsiteY0" fmla="*/ 2037723 h 2387439"/>
              <a:gd name="connsiteX1" fmla="*/ 0 w 12189185"/>
              <a:gd name="connsiteY1" fmla="*/ 2037723 h 2387439"/>
              <a:gd name="connsiteX2" fmla="*/ 25 w 12189185"/>
              <a:gd name="connsiteY2" fmla="*/ 2387439 h 2387439"/>
              <a:gd name="connsiteX3" fmla="*/ 11382359 w 12189185"/>
              <a:gd name="connsiteY3" fmla="*/ 2387439 h 2387439"/>
              <a:gd name="connsiteX4" fmla="*/ 12189159 w 12189185"/>
              <a:gd name="connsiteY4" fmla="*/ 1630725 h 2387439"/>
              <a:gd name="connsiteX5" fmla="*/ 806825 w 12189185"/>
              <a:gd name="connsiteY5" fmla="*/ 1630725 h 2387439"/>
              <a:gd name="connsiteX6" fmla="*/ 336175 w 12189185"/>
              <a:gd name="connsiteY6" fmla="*/ 1980441 h 2387439"/>
              <a:gd name="connsiteX7" fmla="*/ 12189184 w 12189185"/>
              <a:gd name="connsiteY7" fmla="*/ 1980441 h 2387439"/>
              <a:gd name="connsiteX8" fmla="*/ 12189159 w 12189185"/>
              <a:gd name="connsiteY8" fmla="*/ 1630725 h 2387439"/>
              <a:gd name="connsiteX9" fmla="*/ 11853009 w 12189185"/>
              <a:gd name="connsiteY9" fmla="*/ 1227268 h 2387439"/>
              <a:gd name="connsiteX10" fmla="*/ 0 w 12189185"/>
              <a:gd name="connsiteY10" fmla="*/ 1227268 h 2387439"/>
              <a:gd name="connsiteX11" fmla="*/ 25 w 12189185"/>
              <a:gd name="connsiteY11" fmla="*/ 1576984 h 2387439"/>
              <a:gd name="connsiteX12" fmla="*/ 11382359 w 12189185"/>
              <a:gd name="connsiteY12" fmla="*/ 1576984 h 2387439"/>
              <a:gd name="connsiteX13" fmla="*/ 12189159 w 12189185"/>
              <a:gd name="connsiteY13" fmla="*/ 820270 h 2387439"/>
              <a:gd name="connsiteX14" fmla="*/ 806825 w 12189185"/>
              <a:gd name="connsiteY14" fmla="*/ 820270 h 2387439"/>
              <a:gd name="connsiteX15" fmla="*/ 336175 w 12189185"/>
              <a:gd name="connsiteY15" fmla="*/ 1169986 h 2387439"/>
              <a:gd name="connsiteX16" fmla="*/ 12189185 w 12189185"/>
              <a:gd name="connsiteY16" fmla="*/ 1169986 h 2387439"/>
              <a:gd name="connsiteX17" fmla="*/ 12189159 w 12189185"/>
              <a:gd name="connsiteY17" fmla="*/ 820270 h 2387439"/>
              <a:gd name="connsiteX18" fmla="*/ 11853010 w 12189185"/>
              <a:gd name="connsiteY18" fmla="*/ 406998 h 2387439"/>
              <a:gd name="connsiteX19" fmla="*/ 0 w 12189185"/>
              <a:gd name="connsiteY19" fmla="*/ 406998 h 2387439"/>
              <a:gd name="connsiteX20" fmla="*/ 25 w 12189185"/>
              <a:gd name="connsiteY20" fmla="*/ 756714 h 2387439"/>
              <a:gd name="connsiteX21" fmla="*/ 11382360 w 12189185"/>
              <a:gd name="connsiteY21" fmla="*/ 756714 h 2387439"/>
              <a:gd name="connsiteX22" fmla="*/ 12189160 w 12189185"/>
              <a:gd name="connsiteY22" fmla="*/ 0 h 2387439"/>
              <a:gd name="connsiteX23" fmla="*/ 806825 w 12189185"/>
              <a:gd name="connsiteY23" fmla="*/ 0 h 2387439"/>
              <a:gd name="connsiteX24" fmla="*/ 336175 w 12189185"/>
              <a:gd name="connsiteY24" fmla="*/ 349716 h 2387439"/>
              <a:gd name="connsiteX25" fmla="*/ 12189185 w 12189185"/>
              <a:gd name="connsiteY25" fmla="*/ 349716 h 2387439"/>
              <a:gd name="connsiteX26" fmla="*/ 12189160 w 12189185"/>
              <a:gd name="connsiteY26" fmla="*/ 0 h 238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189185" h="2387439">
                <a:moveTo>
                  <a:pt x="11853009" y="2037723"/>
                </a:moveTo>
                <a:lnTo>
                  <a:pt x="0" y="2037723"/>
                </a:lnTo>
                <a:cubicBezTo>
                  <a:pt x="8" y="2154295"/>
                  <a:pt x="17" y="2270867"/>
                  <a:pt x="25" y="2387439"/>
                </a:cubicBezTo>
                <a:lnTo>
                  <a:pt x="11382359" y="2387439"/>
                </a:lnTo>
                <a:close/>
                <a:moveTo>
                  <a:pt x="12189159" y="1630725"/>
                </a:moveTo>
                <a:lnTo>
                  <a:pt x="806825" y="1630725"/>
                </a:lnTo>
                <a:lnTo>
                  <a:pt x="336175" y="1980441"/>
                </a:lnTo>
                <a:lnTo>
                  <a:pt x="12189184" y="1980441"/>
                </a:lnTo>
                <a:cubicBezTo>
                  <a:pt x="12189176" y="1863869"/>
                  <a:pt x="12189167" y="1747297"/>
                  <a:pt x="12189159" y="1630725"/>
                </a:cubicBezTo>
                <a:close/>
                <a:moveTo>
                  <a:pt x="11853009" y="1227268"/>
                </a:moveTo>
                <a:lnTo>
                  <a:pt x="0" y="1227268"/>
                </a:lnTo>
                <a:cubicBezTo>
                  <a:pt x="8" y="1343840"/>
                  <a:pt x="17" y="1460412"/>
                  <a:pt x="25" y="1576984"/>
                </a:cubicBezTo>
                <a:lnTo>
                  <a:pt x="11382359" y="1576984"/>
                </a:lnTo>
                <a:close/>
                <a:moveTo>
                  <a:pt x="12189159" y="820270"/>
                </a:moveTo>
                <a:lnTo>
                  <a:pt x="806825" y="820270"/>
                </a:lnTo>
                <a:lnTo>
                  <a:pt x="336175" y="1169986"/>
                </a:lnTo>
                <a:lnTo>
                  <a:pt x="12189185" y="1169986"/>
                </a:lnTo>
                <a:cubicBezTo>
                  <a:pt x="12189177" y="1053414"/>
                  <a:pt x="12189167" y="936842"/>
                  <a:pt x="12189159" y="820270"/>
                </a:cubicBezTo>
                <a:close/>
                <a:moveTo>
                  <a:pt x="11853010" y="406998"/>
                </a:moveTo>
                <a:lnTo>
                  <a:pt x="0" y="406998"/>
                </a:lnTo>
                <a:cubicBezTo>
                  <a:pt x="8" y="523570"/>
                  <a:pt x="17" y="640142"/>
                  <a:pt x="25" y="756714"/>
                </a:cubicBezTo>
                <a:lnTo>
                  <a:pt x="11382360" y="756714"/>
                </a:lnTo>
                <a:close/>
                <a:moveTo>
                  <a:pt x="12189160" y="0"/>
                </a:moveTo>
                <a:lnTo>
                  <a:pt x="806825" y="0"/>
                </a:lnTo>
                <a:lnTo>
                  <a:pt x="336175" y="349716"/>
                </a:lnTo>
                <a:lnTo>
                  <a:pt x="12189185" y="349716"/>
                </a:lnTo>
                <a:cubicBezTo>
                  <a:pt x="12189177" y="233144"/>
                  <a:pt x="12189168" y="116572"/>
                  <a:pt x="12189160" y="0"/>
                </a:cubicBezTo>
                <a:close/>
              </a:path>
            </a:pathLst>
          </a:custGeom>
        </p:spPr>
        <p:txBody>
          <a:bodyPr wrap="square">
            <a:noAutofit/>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B689C7D0-62E4-165D-64B2-65915528470D}"/>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26CE38-1CE1-AFFB-EABB-4362F91868D5}"/>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81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654487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ur Servic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70575" y="1820839"/>
            <a:ext cx="3503560" cy="2324501"/>
          </a:xfrm>
          <a:prstGeom prst="round2SameRect">
            <a:avLst/>
          </a:prstGeom>
        </p:spPr>
        <p:txBody>
          <a:bodyPr/>
          <a:lstStyle/>
          <a:p>
            <a:endParaRPr lang="en-US"/>
          </a:p>
        </p:txBody>
      </p:sp>
      <p:sp>
        <p:nvSpPr>
          <p:cNvPr id="12" name="Picture Placeholder 2"/>
          <p:cNvSpPr>
            <a:spLocks noGrp="1"/>
          </p:cNvSpPr>
          <p:nvPr>
            <p:ph type="pic" sz="quarter" idx="11"/>
          </p:nvPr>
        </p:nvSpPr>
        <p:spPr>
          <a:xfrm>
            <a:off x="4337799" y="1820839"/>
            <a:ext cx="3503560" cy="2324501"/>
          </a:xfrm>
          <a:prstGeom prst="round2SameRect">
            <a:avLst/>
          </a:prstGeom>
        </p:spPr>
        <p:txBody>
          <a:bodyPr/>
          <a:lstStyle/>
          <a:p>
            <a:endParaRPr lang="en-US"/>
          </a:p>
        </p:txBody>
      </p:sp>
      <p:sp>
        <p:nvSpPr>
          <p:cNvPr id="13" name="Picture Placeholder 2"/>
          <p:cNvSpPr>
            <a:spLocks noGrp="1"/>
          </p:cNvSpPr>
          <p:nvPr>
            <p:ph type="pic" sz="quarter" idx="12"/>
          </p:nvPr>
        </p:nvSpPr>
        <p:spPr>
          <a:xfrm>
            <a:off x="8318687" y="1820839"/>
            <a:ext cx="3503560" cy="2324501"/>
          </a:xfrm>
          <a:prstGeom prst="round2SameRect">
            <a:avLst/>
          </a:prstGeom>
        </p:spPr>
        <p:txBody>
          <a:bodyPr/>
          <a:lstStyle/>
          <a:p>
            <a:endParaRPr lang="en-US"/>
          </a:p>
        </p:txBody>
      </p:sp>
      <p:sp>
        <p:nvSpPr>
          <p:cNvPr id="9" name="Rectangle 8"/>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0" name="Donut 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811ED4B0-172B-2166-BC80-1A2CFD27C453}"/>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BF1DDF-8685-E990-C4CF-457D52FB0885}"/>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39654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583749"/>
            <a:ext cx="12192000" cy="3162876"/>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773703AB-7DB5-A8F7-72C3-01885467480E}"/>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5493043-CC58-9B5A-5D70-9052CB23E9EA}"/>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709050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obile App">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583749"/>
            <a:ext cx="12192000" cy="3162876"/>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B6108ABB-5D05-84FB-1B09-90F0809B0546}"/>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03D25A6-D6AE-B9FC-CE28-37135EBCF60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586230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eb desig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583749"/>
            <a:ext cx="12192000" cy="3162876"/>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C949BBB0-80B8-E5FE-9E67-170AC636809A}"/>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13EDBC-DE74-12D8-9FE1-EEE232D82CC8}"/>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779753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hoto desig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583749"/>
            <a:ext cx="12192000" cy="3162876"/>
          </a:xfrm>
          <a:prstGeom prst="rect">
            <a:avLst/>
          </a:prstGeom>
        </p:spPr>
        <p:txBody>
          <a:bodyPr/>
          <a:lstStyle/>
          <a:p>
            <a:endParaRPr lang="en-US"/>
          </a:p>
        </p:txBody>
      </p:sp>
      <p:sp>
        <p:nvSpPr>
          <p:cNvPr id="21" name="Round Same Side Corner Rectangle 20"/>
          <p:cNvSpPr/>
          <p:nvPr userDrawn="1"/>
        </p:nvSpPr>
        <p:spPr>
          <a:xfrm rot="5400000">
            <a:off x="914397" y="5318822"/>
            <a:ext cx="418458" cy="22472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327125" y="6303949"/>
            <a:ext cx="1802096" cy="276999"/>
          </a:xfrm>
          <a:prstGeom prst="rect">
            <a:avLst/>
          </a:prstGeom>
          <a:noFill/>
        </p:spPr>
        <p:txBody>
          <a:bodyPr wrap="none" rtlCol="0">
            <a:spAutoFit/>
          </a:bodyPr>
          <a:lstStyle/>
          <a:p>
            <a:pPr algn="ctr"/>
            <a:r>
              <a:rPr lang="en-US" sz="1200" b="1" dirty="0">
                <a:solidFill>
                  <a:schemeClr val="bg1"/>
                </a:solidFill>
                <a:latin typeface="+mj-lt"/>
              </a:rPr>
              <a:t> Company Name Here</a:t>
            </a:r>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52292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331913" y="1963738"/>
            <a:ext cx="2271712" cy="2271712"/>
          </a:xfrm>
          <a:prstGeom prst="ellipse">
            <a:avLst/>
          </a:prstGeom>
        </p:spPr>
        <p:txBody>
          <a:bodyPr/>
          <a:lstStyle/>
          <a:p>
            <a:endParaRPr lang="en-US"/>
          </a:p>
        </p:txBody>
      </p:sp>
      <p:sp>
        <p:nvSpPr>
          <p:cNvPr id="14" name="Picture Placeholder 5"/>
          <p:cNvSpPr>
            <a:spLocks noGrp="1"/>
          </p:cNvSpPr>
          <p:nvPr>
            <p:ph type="pic" sz="quarter" idx="11"/>
          </p:nvPr>
        </p:nvSpPr>
        <p:spPr>
          <a:xfrm>
            <a:off x="4954057" y="1963738"/>
            <a:ext cx="2271712" cy="2271712"/>
          </a:xfrm>
          <a:prstGeom prst="ellipse">
            <a:avLst/>
          </a:prstGeom>
        </p:spPr>
        <p:txBody>
          <a:bodyPr/>
          <a:lstStyle/>
          <a:p>
            <a:endParaRPr lang="en-US"/>
          </a:p>
        </p:txBody>
      </p:sp>
      <p:sp>
        <p:nvSpPr>
          <p:cNvPr id="15" name="Picture Placeholder 5"/>
          <p:cNvSpPr>
            <a:spLocks noGrp="1"/>
          </p:cNvSpPr>
          <p:nvPr>
            <p:ph type="pic" sz="quarter" idx="12"/>
          </p:nvPr>
        </p:nvSpPr>
        <p:spPr>
          <a:xfrm>
            <a:off x="8587533" y="1963738"/>
            <a:ext cx="2271712" cy="2271712"/>
          </a:xfrm>
          <a:prstGeom prst="ellipse">
            <a:avLst/>
          </a:prstGeom>
        </p:spPr>
        <p:txBody>
          <a:bodyPr/>
          <a:lstStyle/>
          <a:p>
            <a:endParaRPr lang="en-US"/>
          </a:p>
        </p:txBody>
      </p:sp>
      <p:sp>
        <p:nvSpPr>
          <p:cNvPr id="9" name="Rectangle 8"/>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0" name="Donut 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2D498850-0465-A466-5F38-FE24D0A3ACAE}"/>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2919B2-9B71-3705-F080-DD3F50AA8E4E}"/>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783329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History">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240088" y="1600200"/>
            <a:ext cx="1439862" cy="1465263"/>
          </a:xfrm>
          <a:prstGeom prst="ellipse">
            <a:avLst/>
          </a:prstGeom>
        </p:spPr>
        <p:txBody>
          <a:bodyPr/>
          <a:lstStyle/>
          <a:p>
            <a:endParaRPr lang="en-US"/>
          </a:p>
        </p:txBody>
      </p:sp>
      <p:sp>
        <p:nvSpPr>
          <p:cNvPr id="13" name="Picture Placeholder 2"/>
          <p:cNvSpPr>
            <a:spLocks noGrp="1"/>
          </p:cNvSpPr>
          <p:nvPr>
            <p:ph type="pic" sz="quarter" idx="11"/>
          </p:nvPr>
        </p:nvSpPr>
        <p:spPr>
          <a:xfrm>
            <a:off x="7653168" y="1600200"/>
            <a:ext cx="1439862" cy="1465263"/>
          </a:xfrm>
          <a:prstGeom prst="ellipse">
            <a:avLst/>
          </a:prstGeom>
        </p:spPr>
        <p:txBody>
          <a:bodyPr/>
          <a:lstStyle/>
          <a:p>
            <a:endParaRPr lang="en-US"/>
          </a:p>
        </p:txBody>
      </p:sp>
      <p:sp>
        <p:nvSpPr>
          <p:cNvPr id="8" name="Rectangle 7"/>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9" name="Donut 8"/>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 Same Side Corner Rectangle 20">
            <a:extLst>
              <a:ext uri="{FF2B5EF4-FFF2-40B4-BE49-F238E27FC236}">
                <a16:creationId xmlns:a16="http://schemas.microsoft.com/office/drawing/2014/main" id="{0E4DA127-9DAA-E6CC-92A8-F6F544812733}"/>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21A81B5-DB8A-418A-BF72-ADC5EFEDC008}"/>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246225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History">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72660" y="1600200"/>
            <a:ext cx="1439862" cy="1465263"/>
          </a:xfrm>
          <a:prstGeom prst="ellipse">
            <a:avLst/>
          </a:prstGeom>
        </p:spPr>
        <p:txBody>
          <a:bodyPr/>
          <a:lstStyle/>
          <a:p>
            <a:endParaRPr lang="en-US"/>
          </a:p>
        </p:txBody>
      </p:sp>
      <p:sp>
        <p:nvSpPr>
          <p:cNvPr id="13" name="Picture Placeholder 2"/>
          <p:cNvSpPr>
            <a:spLocks noGrp="1"/>
          </p:cNvSpPr>
          <p:nvPr>
            <p:ph type="pic" sz="quarter" idx="11"/>
          </p:nvPr>
        </p:nvSpPr>
        <p:spPr>
          <a:xfrm>
            <a:off x="5985740" y="1600200"/>
            <a:ext cx="1439862" cy="1465263"/>
          </a:xfrm>
          <a:prstGeom prst="ellipse">
            <a:avLst/>
          </a:prstGeom>
        </p:spPr>
        <p:txBody>
          <a:bodyPr/>
          <a:lstStyle/>
          <a:p>
            <a:endParaRPr lang="en-US"/>
          </a:p>
        </p:txBody>
      </p:sp>
      <p:sp>
        <p:nvSpPr>
          <p:cNvPr id="8" name="Rectangle 7"/>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9" name="Donut 8"/>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 Same Side Corner Rectangle 20">
            <a:extLst>
              <a:ext uri="{FF2B5EF4-FFF2-40B4-BE49-F238E27FC236}">
                <a16:creationId xmlns:a16="http://schemas.microsoft.com/office/drawing/2014/main" id="{CBFE69C9-5D56-884E-7C58-C32D7066878B}"/>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09241B6-4A16-3516-C31D-C2775DE5E4D0}"/>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6289558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4343400"/>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CD24A289-A252-CC31-7E08-C5E3E70DE8AE}"/>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6EE32C-D8E0-D1AE-B4EB-6C3B52A5821E}"/>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916801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ocial networ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4867835"/>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4F8670FE-17AC-2157-6FFF-597C92A82455}"/>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A98A60-9BEE-036C-842D-8BC6305F9606}"/>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89288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Number">
    <p:spTree>
      <p:nvGrpSpPr>
        <p:cNvPr id="1" name=""/>
        <p:cNvGrpSpPr/>
        <p:nvPr/>
      </p:nvGrpSpPr>
      <p:grpSpPr>
        <a:xfrm>
          <a:off x="0" y="0"/>
          <a:ext cx="0" cy="0"/>
          <a:chOff x="0" y="0"/>
          <a:chExt cx="0" cy="0"/>
        </a:xfrm>
      </p:grpSpPr>
      <p:sp>
        <p:nvSpPr>
          <p:cNvPr id="17" name="Rectangle 1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9" name="Donut 18"/>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 Same Side Corner Rectangle 20">
            <a:extLst>
              <a:ext uri="{FF2B5EF4-FFF2-40B4-BE49-F238E27FC236}">
                <a16:creationId xmlns:a16="http://schemas.microsoft.com/office/drawing/2014/main" id="{FD8B4FB5-8D74-D771-E319-4BBBEFD755EA}"/>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F1B8E-4948-1562-FB1C-0FA4B61A93F2}"/>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1916133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ocial networ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573105"/>
            <a:ext cx="12192000" cy="3066130"/>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22587AB1-0CB8-B0C1-DF30-A0948D56D256}"/>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D412B05-8652-FB3B-827B-18281CCB204B}"/>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262896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ocial networ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20938" cy="1895475"/>
          </a:xfrm>
          <a:prstGeom prst="rect">
            <a:avLst/>
          </a:prstGeom>
        </p:spPr>
        <p:txBody>
          <a:bodyPr/>
          <a:lstStyle/>
          <a:p>
            <a:endParaRPr lang="en-US"/>
          </a:p>
        </p:txBody>
      </p:sp>
      <p:sp>
        <p:nvSpPr>
          <p:cNvPr id="20" name="Picture Placeholder 2"/>
          <p:cNvSpPr>
            <a:spLocks noGrp="1"/>
          </p:cNvSpPr>
          <p:nvPr>
            <p:ph type="pic" sz="quarter" idx="11"/>
          </p:nvPr>
        </p:nvSpPr>
        <p:spPr>
          <a:xfrm>
            <a:off x="2438400" y="0"/>
            <a:ext cx="2420938" cy="1895475"/>
          </a:xfrm>
          <a:prstGeom prst="rect">
            <a:avLst/>
          </a:prstGeom>
        </p:spPr>
        <p:txBody>
          <a:bodyPr/>
          <a:lstStyle/>
          <a:p>
            <a:endParaRPr lang="en-US"/>
          </a:p>
        </p:txBody>
      </p:sp>
      <p:sp>
        <p:nvSpPr>
          <p:cNvPr id="22" name="Picture Placeholder 2"/>
          <p:cNvSpPr>
            <a:spLocks noGrp="1"/>
          </p:cNvSpPr>
          <p:nvPr>
            <p:ph type="pic" sz="quarter" idx="12"/>
          </p:nvPr>
        </p:nvSpPr>
        <p:spPr>
          <a:xfrm>
            <a:off x="4872785" y="0"/>
            <a:ext cx="2420938" cy="1895475"/>
          </a:xfrm>
          <a:prstGeom prst="rect">
            <a:avLst/>
          </a:prstGeom>
        </p:spPr>
        <p:txBody>
          <a:bodyPr/>
          <a:lstStyle/>
          <a:p>
            <a:endParaRPr lang="en-US"/>
          </a:p>
        </p:txBody>
      </p:sp>
      <p:sp>
        <p:nvSpPr>
          <p:cNvPr id="23" name="Picture Placeholder 2"/>
          <p:cNvSpPr>
            <a:spLocks noGrp="1"/>
          </p:cNvSpPr>
          <p:nvPr>
            <p:ph type="pic" sz="quarter" idx="13"/>
          </p:nvPr>
        </p:nvSpPr>
        <p:spPr>
          <a:xfrm>
            <a:off x="7305768" y="0"/>
            <a:ext cx="2420938" cy="1895475"/>
          </a:xfrm>
          <a:prstGeom prst="rect">
            <a:avLst/>
          </a:prstGeom>
        </p:spPr>
        <p:txBody>
          <a:bodyPr/>
          <a:lstStyle/>
          <a:p>
            <a:endParaRPr lang="en-US"/>
          </a:p>
        </p:txBody>
      </p:sp>
      <p:sp>
        <p:nvSpPr>
          <p:cNvPr id="24" name="Picture Placeholder 2"/>
          <p:cNvSpPr>
            <a:spLocks noGrp="1"/>
          </p:cNvSpPr>
          <p:nvPr>
            <p:ph type="pic" sz="quarter" idx="14"/>
          </p:nvPr>
        </p:nvSpPr>
        <p:spPr>
          <a:xfrm>
            <a:off x="9748884" y="0"/>
            <a:ext cx="2420938" cy="1895475"/>
          </a:xfrm>
          <a:prstGeom prst="rect">
            <a:avLst/>
          </a:prstGeom>
        </p:spPr>
        <p:txBody>
          <a:bodyPr/>
          <a:lstStyle/>
          <a:p>
            <a:endParaRPr lang="en-US"/>
          </a:p>
        </p:txBody>
      </p:sp>
      <p:sp>
        <p:nvSpPr>
          <p:cNvPr id="25" name="Picture Placeholder 2"/>
          <p:cNvSpPr>
            <a:spLocks noGrp="1"/>
          </p:cNvSpPr>
          <p:nvPr>
            <p:ph type="pic" sz="quarter" idx="15"/>
          </p:nvPr>
        </p:nvSpPr>
        <p:spPr>
          <a:xfrm>
            <a:off x="0" y="1910042"/>
            <a:ext cx="2420938" cy="1895475"/>
          </a:xfrm>
          <a:prstGeom prst="rect">
            <a:avLst/>
          </a:prstGeom>
        </p:spPr>
        <p:txBody>
          <a:bodyPr/>
          <a:lstStyle/>
          <a:p>
            <a:endParaRPr lang="en-US"/>
          </a:p>
        </p:txBody>
      </p:sp>
      <p:sp>
        <p:nvSpPr>
          <p:cNvPr id="26" name="Picture Placeholder 2"/>
          <p:cNvSpPr>
            <a:spLocks noGrp="1"/>
          </p:cNvSpPr>
          <p:nvPr>
            <p:ph type="pic" sz="quarter" idx="16"/>
          </p:nvPr>
        </p:nvSpPr>
        <p:spPr>
          <a:xfrm>
            <a:off x="2438400" y="1910042"/>
            <a:ext cx="2420938" cy="1895475"/>
          </a:xfrm>
          <a:prstGeom prst="rect">
            <a:avLst/>
          </a:prstGeom>
        </p:spPr>
        <p:txBody>
          <a:bodyPr/>
          <a:lstStyle/>
          <a:p>
            <a:endParaRPr lang="en-US"/>
          </a:p>
        </p:txBody>
      </p:sp>
      <p:sp>
        <p:nvSpPr>
          <p:cNvPr id="27" name="Picture Placeholder 2"/>
          <p:cNvSpPr>
            <a:spLocks noGrp="1"/>
          </p:cNvSpPr>
          <p:nvPr>
            <p:ph type="pic" sz="quarter" idx="17"/>
          </p:nvPr>
        </p:nvSpPr>
        <p:spPr>
          <a:xfrm>
            <a:off x="4872785" y="1910042"/>
            <a:ext cx="2420938" cy="1895475"/>
          </a:xfrm>
          <a:prstGeom prst="rect">
            <a:avLst/>
          </a:prstGeom>
        </p:spPr>
        <p:txBody>
          <a:bodyPr/>
          <a:lstStyle/>
          <a:p>
            <a:endParaRPr lang="en-US"/>
          </a:p>
        </p:txBody>
      </p:sp>
      <p:sp>
        <p:nvSpPr>
          <p:cNvPr id="28" name="Picture Placeholder 2"/>
          <p:cNvSpPr>
            <a:spLocks noGrp="1"/>
          </p:cNvSpPr>
          <p:nvPr>
            <p:ph type="pic" sz="quarter" idx="18"/>
          </p:nvPr>
        </p:nvSpPr>
        <p:spPr>
          <a:xfrm>
            <a:off x="7305768" y="1910042"/>
            <a:ext cx="2420938" cy="1895475"/>
          </a:xfrm>
          <a:prstGeom prst="rect">
            <a:avLst/>
          </a:prstGeom>
        </p:spPr>
        <p:txBody>
          <a:bodyPr/>
          <a:lstStyle/>
          <a:p>
            <a:endParaRPr lang="en-US"/>
          </a:p>
        </p:txBody>
      </p:sp>
      <p:sp>
        <p:nvSpPr>
          <p:cNvPr id="29" name="Picture Placeholder 2"/>
          <p:cNvSpPr>
            <a:spLocks noGrp="1"/>
          </p:cNvSpPr>
          <p:nvPr>
            <p:ph type="pic" sz="quarter" idx="19"/>
          </p:nvPr>
        </p:nvSpPr>
        <p:spPr>
          <a:xfrm>
            <a:off x="9748884" y="1910042"/>
            <a:ext cx="2420938" cy="1895475"/>
          </a:xfrm>
          <a:prstGeom prst="rect">
            <a:avLst/>
          </a:prstGeom>
        </p:spPr>
        <p:txBody>
          <a:bodyPr/>
          <a:lstStyle/>
          <a:p>
            <a:endParaRPr lang="en-US"/>
          </a:p>
        </p:txBody>
      </p:sp>
      <p:sp>
        <p:nvSpPr>
          <p:cNvPr id="16" name="Rectangle 15"/>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0" name="Donut 2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 Same Side Corner Rectangle 20">
            <a:extLst>
              <a:ext uri="{FF2B5EF4-FFF2-40B4-BE49-F238E27FC236}">
                <a16:creationId xmlns:a16="http://schemas.microsoft.com/office/drawing/2014/main" id="{0B7AB3C7-5D97-CF73-C3FF-1750D7284952}"/>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612344F-CE58-98A9-989E-D4E629A3CC69}"/>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2868190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Social network">
    <p:spTree>
      <p:nvGrpSpPr>
        <p:cNvPr id="1" name=""/>
        <p:cNvGrpSpPr/>
        <p:nvPr/>
      </p:nvGrpSpPr>
      <p:grpSpPr>
        <a:xfrm>
          <a:off x="0" y="0"/>
          <a:ext cx="0" cy="0"/>
          <a:chOff x="0" y="0"/>
          <a:chExt cx="0" cy="0"/>
        </a:xfrm>
      </p:grpSpPr>
      <p:sp>
        <p:nvSpPr>
          <p:cNvPr id="20" name="Picture Placeholder 2"/>
          <p:cNvSpPr>
            <a:spLocks noGrp="1"/>
          </p:cNvSpPr>
          <p:nvPr>
            <p:ph type="pic" sz="quarter" idx="11"/>
          </p:nvPr>
        </p:nvSpPr>
        <p:spPr>
          <a:xfrm>
            <a:off x="2438400" y="1775012"/>
            <a:ext cx="2442882" cy="1922929"/>
          </a:xfrm>
          <a:prstGeom prst="rect">
            <a:avLst/>
          </a:prstGeom>
        </p:spPr>
        <p:txBody>
          <a:bodyPr/>
          <a:lstStyle/>
          <a:p>
            <a:endParaRPr lang="en-US"/>
          </a:p>
        </p:txBody>
      </p:sp>
      <p:sp>
        <p:nvSpPr>
          <p:cNvPr id="23" name="Picture Placeholder 2"/>
          <p:cNvSpPr>
            <a:spLocks noGrp="1"/>
          </p:cNvSpPr>
          <p:nvPr>
            <p:ph type="pic" sz="quarter" idx="13"/>
          </p:nvPr>
        </p:nvSpPr>
        <p:spPr>
          <a:xfrm>
            <a:off x="7319682" y="1775012"/>
            <a:ext cx="2429202" cy="1922928"/>
          </a:xfrm>
          <a:prstGeom prst="rect">
            <a:avLst/>
          </a:prstGeom>
        </p:spPr>
        <p:txBody>
          <a:bodyPr/>
          <a:lstStyle/>
          <a:p>
            <a:endParaRPr lang="en-US"/>
          </a:p>
        </p:txBody>
      </p:sp>
      <p:sp>
        <p:nvSpPr>
          <p:cNvPr id="25" name="Picture Placeholder 2"/>
          <p:cNvSpPr>
            <a:spLocks noGrp="1"/>
          </p:cNvSpPr>
          <p:nvPr>
            <p:ph type="pic" sz="quarter" idx="15"/>
          </p:nvPr>
        </p:nvSpPr>
        <p:spPr>
          <a:xfrm>
            <a:off x="0" y="3697941"/>
            <a:ext cx="2420938" cy="1922929"/>
          </a:xfrm>
          <a:prstGeom prst="rect">
            <a:avLst/>
          </a:prstGeom>
        </p:spPr>
        <p:txBody>
          <a:bodyPr/>
          <a:lstStyle/>
          <a:p>
            <a:endParaRPr lang="en-US"/>
          </a:p>
        </p:txBody>
      </p:sp>
      <p:sp>
        <p:nvSpPr>
          <p:cNvPr id="27" name="Picture Placeholder 2"/>
          <p:cNvSpPr>
            <a:spLocks noGrp="1"/>
          </p:cNvSpPr>
          <p:nvPr>
            <p:ph type="pic" sz="quarter" idx="17"/>
          </p:nvPr>
        </p:nvSpPr>
        <p:spPr>
          <a:xfrm>
            <a:off x="4881282" y="3697940"/>
            <a:ext cx="2420003" cy="1922930"/>
          </a:xfrm>
          <a:prstGeom prst="rect">
            <a:avLst/>
          </a:prstGeom>
        </p:spPr>
        <p:txBody>
          <a:bodyPr/>
          <a:lstStyle/>
          <a:p>
            <a:endParaRPr lang="en-US"/>
          </a:p>
        </p:txBody>
      </p:sp>
      <p:sp>
        <p:nvSpPr>
          <p:cNvPr id="29" name="Picture Placeholder 2"/>
          <p:cNvSpPr>
            <a:spLocks noGrp="1"/>
          </p:cNvSpPr>
          <p:nvPr>
            <p:ph type="pic" sz="quarter" idx="19"/>
          </p:nvPr>
        </p:nvSpPr>
        <p:spPr>
          <a:xfrm>
            <a:off x="9748884" y="3693910"/>
            <a:ext cx="2443116" cy="1926960"/>
          </a:xfrm>
          <a:prstGeom prst="rect">
            <a:avLst/>
          </a:prstGeom>
        </p:spPr>
        <p:txBody>
          <a:bodyPr/>
          <a:lstStyle/>
          <a:p>
            <a:endParaRPr lang="en-US"/>
          </a:p>
        </p:txBody>
      </p:sp>
      <p:sp>
        <p:nvSpPr>
          <p:cNvPr id="16" name="Rectangle 15"/>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0" name="Donut 2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9C810EBF-9C1C-3782-A428-53368720739C}"/>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F581969-3937-619C-5630-E52B7B13E670}"/>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0231706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Social network">
    <p:spTree>
      <p:nvGrpSpPr>
        <p:cNvPr id="1" name=""/>
        <p:cNvGrpSpPr/>
        <p:nvPr/>
      </p:nvGrpSpPr>
      <p:grpSpPr>
        <a:xfrm>
          <a:off x="0" y="0"/>
          <a:ext cx="0" cy="0"/>
          <a:chOff x="0" y="0"/>
          <a:chExt cx="0" cy="0"/>
        </a:xfrm>
      </p:grpSpPr>
      <p:sp>
        <p:nvSpPr>
          <p:cNvPr id="25" name="Picture Placeholder 2"/>
          <p:cNvSpPr>
            <a:spLocks noGrp="1"/>
          </p:cNvSpPr>
          <p:nvPr>
            <p:ph type="pic" sz="quarter" idx="15"/>
          </p:nvPr>
        </p:nvSpPr>
        <p:spPr>
          <a:xfrm>
            <a:off x="0" y="-2"/>
            <a:ext cx="2024403" cy="4839063"/>
          </a:xfrm>
          <a:prstGeom prst="rect">
            <a:avLst/>
          </a:prstGeom>
        </p:spPr>
        <p:txBody>
          <a:bodyPr/>
          <a:lstStyle/>
          <a:p>
            <a:endParaRPr lang="en-US"/>
          </a:p>
        </p:txBody>
      </p:sp>
      <p:sp>
        <p:nvSpPr>
          <p:cNvPr id="26" name="Picture Placeholder 2"/>
          <p:cNvSpPr>
            <a:spLocks noGrp="1"/>
          </p:cNvSpPr>
          <p:nvPr>
            <p:ph type="pic" sz="quarter" idx="16"/>
          </p:nvPr>
        </p:nvSpPr>
        <p:spPr>
          <a:xfrm>
            <a:off x="2032585" y="-2"/>
            <a:ext cx="2024403" cy="4839063"/>
          </a:xfrm>
          <a:prstGeom prst="rect">
            <a:avLst/>
          </a:prstGeom>
        </p:spPr>
        <p:txBody>
          <a:bodyPr/>
          <a:lstStyle/>
          <a:p>
            <a:endParaRPr lang="en-US"/>
          </a:p>
        </p:txBody>
      </p:sp>
      <p:sp>
        <p:nvSpPr>
          <p:cNvPr id="28" name="Picture Placeholder 2"/>
          <p:cNvSpPr>
            <a:spLocks noGrp="1"/>
          </p:cNvSpPr>
          <p:nvPr>
            <p:ph type="pic" sz="quarter" idx="17"/>
          </p:nvPr>
        </p:nvSpPr>
        <p:spPr>
          <a:xfrm>
            <a:off x="4073341" y="-2"/>
            <a:ext cx="2024403" cy="4839063"/>
          </a:xfrm>
          <a:prstGeom prst="rect">
            <a:avLst/>
          </a:prstGeom>
        </p:spPr>
        <p:txBody>
          <a:bodyPr/>
          <a:lstStyle/>
          <a:p>
            <a:endParaRPr lang="en-US"/>
          </a:p>
        </p:txBody>
      </p:sp>
      <p:sp>
        <p:nvSpPr>
          <p:cNvPr id="31" name="Picture Placeholder 2"/>
          <p:cNvSpPr>
            <a:spLocks noGrp="1"/>
          </p:cNvSpPr>
          <p:nvPr>
            <p:ph type="pic" sz="quarter" idx="18"/>
          </p:nvPr>
        </p:nvSpPr>
        <p:spPr>
          <a:xfrm>
            <a:off x="6115282" y="-2"/>
            <a:ext cx="2024403" cy="4839063"/>
          </a:xfrm>
          <a:prstGeom prst="rect">
            <a:avLst/>
          </a:prstGeom>
        </p:spPr>
        <p:txBody>
          <a:bodyPr/>
          <a:lstStyle/>
          <a:p>
            <a:endParaRPr lang="en-US"/>
          </a:p>
        </p:txBody>
      </p:sp>
      <p:sp>
        <p:nvSpPr>
          <p:cNvPr id="32" name="Picture Placeholder 2"/>
          <p:cNvSpPr>
            <a:spLocks noGrp="1"/>
          </p:cNvSpPr>
          <p:nvPr>
            <p:ph type="pic" sz="quarter" idx="19"/>
          </p:nvPr>
        </p:nvSpPr>
        <p:spPr>
          <a:xfrm>
            <a:off x="8149035" y="-2"/>
            <a:ext cx="2024403" cy="4839063"/>
          </a:xfrm>
          <a:prstGeom prst="rect">
            <a:avLst/>
          </a:prstGeom>
        </p:spPr>
        <p:txBody>
          <a:bodyPr/>
          <a:lstStyle/>
          <a:p>
            <a:endParaRPr lang="en-US"/>
          </a:p>
        </p:txBody>
      </p:sp>
      <p:sp>
        <p:nvSpPr>
          <p:cNvPr id="33" name="Picture Placeholder 2"/>
          <p:cNvSpPr>
            <a:spLocks noGrp="1"/>
          </p:cNvSpPr>
          <p:nvPr>
            <p:ph type="pic" sz="quarter" idx="20"/>
          </p:nvPr>
        </p:nvSpPr>
        <p:spPr>
          <a:xfrm>
            <a:off x="10182788" y="-2"/>
            <a:ext cx="2024403" cy="4839063"/>
          </a:xfrm>
          <a:prstGeom prst="rect">
            <a:avLst/>
          </a:prstGeom>
        </p:spPr>
        <p:txBody>
          <a:bodyPr/>
          <a:lstStyle/>
          <a:p>
            <a:endParaRPr lang="en-US"/>
          </a:p>
        </p:txBody>
      </p:sp>
      <p:sp>
        <p:nvSpPr>
          <p:cNvPr id="16" name="Rectangle 15"/>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0" name="Donut 2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ame Side Corner Rectangle 20">
            <a:extLst>
              <a:ext uri="{FF2B5EF4-FFF2-40B4-BE49-F238E27FC236}">
                <a16:creationId xmlns:a16="http://schemas.microsoft.com/office/drawing/2014/main" id="{4ABEF376-EF75-5492-9D98-8DFADAAC750B}"/>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DE841D4-8136-697A-30D8-E015B4172168}"/>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1937195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Social network">
    <p:spTree>
      <p:nvGrpSpPr>
        <p:cNvPr id="1" name=""/>
        <p:cNvGrpSpPr/>
        <p:nvPr/>
      </p:nvGrpSpPr>
      <p:grpSpPr>
        <a:xfrm>
          <a:off x="0" y="0"/>
          <a:ext cx="0" cy="0"/>
          <a:chOff x="0" y="0"/>
          <a:chExt cx="0" cy="0"/>
        </a:xfrm>
      </p:grpSpPr>
      <p:sp>
        <p:nvSpPr>
          <p:cNvPr id="25" name="Picture Placeholder 2"/>
          <p:cNvSpPr>
            <a:spLocks noGrp="1"/>
          </p:cNvSpPr>
          <p:nvPr>
            <p:ph type="pic" sz="quarter" idx="15"/>
          </p:nvPr>
        </p:nvSpPr>
        <p:spPr>
          <a:xfrm>
            <a:off x="740459" y="1600200"/>
            <a:ext cx="3429000" cy="2891118"/>
          </a:xfrm>
          <a:prstGeom prst="rect">
            <a:avLst/>
          </a:prstGeom>
        </p:spPr>
        <p:txBody>
          <a:bodyPr/>
          <a:lstStyle/>
          <a:p>
            <a:endParaRPr lang="en-US"/>
          </a:p>
        </p:txBody>
      </p:sp>
      <p:sp>
        <p:nvSpPr>
          <p:cNvPr id="15" name="Picture Placeholder 2"/>
          <p:cNvSpPr>
            <a:spLocks noGrp="1"/>
          </p:cNvSpPr>
          <p:nvPr>
            <p:ph type="pic" sz="quarter" idx="16"/>
          </p:nvPr>
        </p:nvSpPr>
        <p:spPr>
          <a:xfrm>
            <a:off x="4372936" y="1600200"/>
            <a:ext cx="3429000" cy="2891118"/>
          </a:xfrm>
          <a:prstGeom prst="rect">
            <a:avLst/>
          </a:prstGeom>
        </p:spPr>
        <p:txBody>
          <a:bodyPr/>
          <a:lstStyle/>
          <a:p>
            <a:endParaRPr lang="en-US"/>
          </a:p>
        </p:txBody>
      </p:sp>
      <p:sp>
        <p:nvSpPr>
          <p:cNvPr id="17" name="Picture Placeholder 2"/>
          <p:cNvSpPr>
            <a:spLocks noGrp="1"/>
          </p:cNvSpPr>
          <p:nvPr>
            <p:ph type="pic" sz="quarter" idx="17"/>
          </p:nvPr>
        </p:nvSpPr>
        <p:spPr>
          <a:xfrm>
            <a:off x="8005413" y="1600200"/>
            <a:ext cx="3429000" cy="2891118"/>
          </a:xfrm>
          <a:prstGeom prst="rect">
            <a:avLst/>
          </a:prstGeom>
        </p:spPr>
        <p:txBody>
          <a:bodyPr/>
          <a:lstStyle/>
          <a:p>
            <a:endParaRPr lang="en-US"/>
          </a:p>
        </p:txBody>
      </p:sp>
      <p:sp>
        <p:nvSpPr>
          <p:cNvPr id="16" name="Rectangle 15"/>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0" name="Donut 2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4395D760-BD4E-48E9-02BE-D31F1BF569FA}"/>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B8780B-10B3-F022-300E-496BEF47EC31}"/>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4258706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ocial network">
    <p:spTree>
      <p:nvGrpSpPr>
        <p:cNvPr id="1" name=""/>
        <p:cNvGrpSpPr/>
        <p:nvPr/>
      </p:nvGrpSpPr>
      <p:grpSpPr>
        <a:xfrm>
          <a:off x="0" y="0"/>
          <a:ext cx="0" cy="0"/>
          <a:chOff x="0" y="0"/>
          <a:chExt cx="0" cy="0"/>
        </a:xfrm>
      </p:grpSpPr>
      <p:sp>
        <p:nvSpPr>
          <p:cNvPr id="32" name="Picture Placeholder 31"/>
          <p:cNvSpPr>
            <a:spLocks noGrp="1"/>
          </p:cNvSpPr>
          <p:nvPr>
            <p:ph type="pic" sz="quarter" idx="10"/>
          </p:nvPr>
        </p:nvSpPr>
        <p:spPr>
          <a:xfrm>
            <a:off x="6656852" y="0"/>
            <a:ext cx="4611500" cy="6858000"/>
          </a:xfrm>
          <a:custGeom>
            <a:avLst/>
            <a:gdLst>
              <a:gd name="connsiteX0" fmla="*/ 2635210 w 4611500"/>
              <a:gd name="connsiteY0" fmla="*/ 2030506 h 6858000"/>
              <a:gd name="connsiteX1" fmla="*/ 4611500 w 4611500"/>
              <a:gd name="connsiteY1" fmla="*/ 2030506 h 6858000"/>
              <a:gd name="connsiteX2" fmla="*/ 3576209 w 4611500"/>
              <a:gd name="connsiteY2" fmla="*/ 6858000 h 6858000"/>
              <a:gd name="connsiteX3" fmla="*/ 1599919 w 4611500"/>
              <a:gd name="connsiteY3" fmla="*/ 6858000 h 6858000"/>
              <a:gd name="connsiteX4" fmla="*/ 1035291 w 4611500"/>
              <a:gd name="connsiteY4" fmla="*/ 0 h 6858000"/>
              <a:gd name="connsiteX5" fmla="*/ 3011581 w 4611500"/>
              <a:gd name="connsiteY5" fmla="*/ 0 h 6858000"/>
              <a:gd name="connsiteX6" fmla="*/ 1976290 w 4611500"/>
              <a:gd name="connsiteY6" fmla="*/ 4827494 h 6858000"/>
              <a:gd name="connsiteX7" fmla="*/ 0 w 4611500"/>
              <a:gd name="connsiteY7" fmla="*/ 48274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1500" h="6858000">
                <a:moveTo>
                  <a:pt x="2635210" y="2030506"/>
                </a:moveTo>
                <a:lnTo>
                  <a:pt x="4611500" y="2030506"/>
                </a:lnTo>
                <a:lnTo>
                  <a:pt x="3576209" y="6858000"/>
                </a:lnTo>
                <a:lnTo>
                  <a:pt x="1599919" y="6858000"/>
                </a:lnTo>
                <a:close/>
                <a:moveTo>
                  <a:pt x="1035291" y="0"/>
                </a:moveTo>
                <a:lnTo>
                  <a:pt x="3011581" y="0"/>
                </a:lnTo>
                <a:lnTo>
                  <a:pt x="1976290" y="4827494"/>
                </a:lnTo>
                <a:lnTo>
                  <a:pt x="0" y="4827494"/>
                </a:lnTo>
                <a:close/>
              </a:path>
            </a:pathLst>
          </a:custGeom>
        </p:spPr>
        <p:txBody>
          <a:bodyPr wrap="square">
            <a:noAutofit/>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06BB2375-65F9-AD21-F3EC-9BEEE858F7B7}"/>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F195DD-DA42-CC7F-4841-1CD708DDA29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9148394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Social networ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79C0A095-545E-C691-1DA9-435FD038BCC0}"/>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ECF06E-F2FB-EDF1-E0F3-FF72B823F80E}"/>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7601142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Social network">
    <p:spTree>
      <p:nvGrpSpPr>
        <p:cNvPr id="1" name=""/>
        <p:cNvGrpSpPr/>
        <p:nvPr/>
      </p:nvGrpSpPr>
      <p:grpSpPr>
        <a:xfrm>
          <a:off x="0" y="0"/>
          <a:ext cx="0" cy="0"/>
          <a:chOff x="0" y="0"/>
          <a:chExt cx="0" cy="0"/>
        </a:xfrm>
      </p:grpSpPr>
      <p:sp>
        <p:nvSpPr>
          <p:cNvPr id="21" name="Round Same Side Corner Rectangle 20"/>
          <p:cNvSpPr/>
          <p:nvPr userDrawn="1"/>
        </p:nvSpPr>
        <p:spPr>
          <a:xfrm rot="5400000">
            <a:off x="914397" y="5318822"/>
            <a:ext cx="418458" cy="224725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userDrawn="1"/>
        </p:nvSpPr>
        <p:spPr>
          <a:xfrm>
            <a:off x="327125" y="6303949"/>
            <a:ext cx="1802096" cy="276999"/>
          </a:xfrm>
          <a:prstGeom prst="rect">
            <a:avLst/>
          </a:prstGeom>
          <a:noFill/>
        </p:spPr>
        <p:txBody>
          <a:bodyPr wrap="none" rtlCol="0">
            <a:spAutoFit/>
          </a:bodyPr>
          <a:lstStyle/>
          <a:p>
            <a:pPr algn="ctr"/>
            <a:r>
              <a:rPr lang="en-US" sz="1200" b="1" dirty="0">
                <a:solidFill>
                  <a:schemeClr val="bg1"/>
                </a:solidFill>
                <a:latin typeface="+mj-lt"/>
              </a:rPr>
              <a:t> Company Name Here</a:t>
            </a:r>
          </a:p>
        </p:txBody>
      </p:sp>
      <p:sp>
        <p:nvSpPr>
          <p:cNvPr id="24" name="Picture Placeholder 23"/>
          <p:cNvSpPr>
            <a:spLocks noGrp="1"/>
          </p:cNvSpPr>
          <p:nvPr>
            <p:ph type="pic" sz="quarter" idx="13"/>
          </p:nvPr>
        </p:nvSpPr>
        <p:spPr>
          <a:xfrm>
            <a:off x="4628475" y="-14068"/>
            <a:ext cx="7563525" cy="6886136"/>
          </a:xfrm>
          <a:custGeom>
            <a:avLst/>
            <a:gdLst>
              <a:gd name="connsiteX0" fmla="*/ 4205583 w 7532621"/>
              <a:gd name="connsiteY0" fmla="*/ 0 h 6858000"/>
              <a:gd name="connsiteX1" fmla="*/ 4605644 w 7532621"/>
              <a:gd name="connsiteY1" fmla="*/ 0 h 6858000"/>
              <a:gd name="connsiteX2" fmla="*/ 870708 w 7532621"/>
              <a:gd name="connsiteY2" fmla="*/ 6858000 h 6858000"/>
              <a:gd name="connsiteX3" fmla="*/ 470647 w 7532621"/>
              <a:gd name="connsiteY3" fmla="*/ 6858000 h 6858000"/>
              <a:gd name="connsiteX4" fmla="*/ 3734936 w 7532621"/>
              <a:gd name="connsiteY4" fmla="*/ 0 h 6858000"/>
              <a:gd name="connsiteX5" fmla="*/ 4134997 w 7532621"/>
              <a:gd name="connsiteY5" fmla="*/ 0 h 6858000"/>
              <a:gd name="connsiteX6" fmla="*/ 400061 w 7532621"/>
              <a:gd name="connsiteY6" fmla="*/ 6858000 h 6858000"/>
              <a:gd name="connsiteX7" fmla="*/ 0 w 7532621"/>
              <a:gd name="connsiteY7" fmla="*/ 6858000 h 6858000"/>
              <a:gd name="connsiteX8" fmla="*/ 4676230 w 7532621"/>
              <a:gd name="connsiteY8" fmla="*/ 0 h 6858000"/>
              <a:gd name="connsiteX9" fmla="*/ 5076291 w 7532621"/>
              <a:gd name="connsiteY9" fmla="*/ 0 h 6858000"/>
              <a:gd name="connsiteX10" fmla="*/ 1341355 w 7532621"/>
              <a:gd name="connsiteY10" fmla="*/ 6858000 h 6858000"/>
              <a:gd name="connsiteX11" fmla="*/ 941294 w 7532621"/>
              <a:gd name="connsiteY11" fmla="*/ 6858000 h 6858000"/>
              <a:gd name="connsiteX12" fmla="*/ 5143808 w 7532621"/>
              <a:gd name="connsiteY12" fmla="*/ 0 h 6858000"/>
              <a:gd name="connsiteX13" fmla="*/ 7532621 w 7532621"/>
              <a:gd name="connsiteY13" fmla="*/ 0 h 6858000"/>
              <a:gd name="connsiteX14" fmla="*/ 7532621 w 7532621"/>
              <a:gd name="connsiteY14" fmla="*/ 6858000 h 6858000"/>
              <a:gd name="connsiteX15" fmla="*/ 1405526 w 7532621"/>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32621" h="6858000">
                <a:moveTo>
                  <a:pt x="4205583" y="0"/>
                </a:moveTo>
                <a:lnTo>
                  <a:pt x="4605644" y="0"/>
                </a:lnTo>
                <a:lnTo>
                  <a:pt x="870708" y="6858000"/>
                </a:lnTo>
                <a:lnTo>
                  <a:pt x="470647" y="6858000"/>
                </a:lnTo>
                <a:close/>
                <a:moveTo>
                  <a:pt x="3734936" y="0"/>
                </a:moveTo>
                <a:lnTo>
                  <a:pt x="4134997" y="0"/>
                </a:lnTo>
                <a:lnTo>
                  <a:pt x="400061" y="6858000"/>
                </a:lnTo>
                <a:lnTo>
                  <a:pt x="0" y="6858000"/>
                </a:lnTo>
                <a:close/>
                <a:moveTo>
                  <a:pt x="4676230" y="0"/>
                </a:moveTo>
                <a:lnTo>
                  <a:pt x="5076291" y="0"/>
                </a:lnTo>
                <a:lnTo>
                  <a:pt x="1341355" y="6858000"/>
                </a:lnTo>
                <a:lnTo>
                  <a:pt x="941294" y="6858000"/>
                </a:lnTo>
                <a:close/>
                <a:moveTo>
                  <a:pt x="5143808" y="0"/>
                </a:moveTo>
                <a:lnTo>
                  <a:pt x="7532621" y="0"/>
                </a:lnTo>
                <a:lnTo>
                  <a:pt x="7532621" y="6858000"/>
                </a:lnTo>
                <a:lnTo>
                  <a:pt x="1405526" y="6858000"/>
                </a:lnTo>
                <a:close/>
              </a:path>
            </a:pathLst>
          </a:custGeom>
        </p:spPr>
        <p:txBody>
          <a:bodyPr wrap="square">
            <a:noAutofit/>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7DDC496B-9D63-2AA6-A4CC-E7CFB890C1EC}"/>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1C25580-F16A-CDE1-72E6-3BF5AB8AB94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6330133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Social network">
    <p:spTree>
      <p:nvGrpSpPr>
        <p:cNvPr id="1" name=""/>
        <p:cNvGrpSpPr/>
        <p:nvPr/>
      </p:nvGrpSpPr>
      <p:grpSpPr>
        <a:xfrm>
          <a:off x="0" y="0"/>
          <a:ext cx="0" cy="0"/>
          <a:chOff x="0" y="0"/>
          <a:chExt cx="0" cy="0"/>
        </a:xfrm>
      </p:grpSpPr>
      <p:sp>
        <p:nvSpPr>
          <p:cNvPr id="15" name="Picture Placeholder 2"/>
          <p:cNvSpPr>
            <a:spLocks noGrp="1"/>
          </p:cNvSpPr>
          <p:nvPr>
            <p:ph type="pic" sz="quarter" idx="13"/>
          </p:nvPr>
        </p:nvSpPr>
        <p:spPr>
          <a:xfrm>
            <a:off x="9047605" y="1632232"/>
            <a:ext cx="2233802" cy="3587262"/>
          </a:xfrm>
          <a:prstGeom prst="roundRect">
            <a:avLst/>
          </a:prstGeom>
        </p:spPr>
        <p:txBody>
          <a:bodyPr/>
          <a:lstStyle/>
          <a:p>
            <a:endParaRPr lang="en-US"/>
          </a:p>
        </p:txBody>
      </p:sp>
      <p:sp>
        <p:nvSpPr>
          <p:cNvPr id="3" name="Picture Placeholder 2"/>
          <p:cNvSpPr>
            <a:spLocks noGrp="1"/>
          </p:cNvSpPr>
          <p:nvPr>
            <p:ph type="pic" sz="quarter" idx="10"/>
          </p:nvPr>
        </p:nvSpPr>
        <p:spPr>
          <a:xfrm>
            <a:off x="942976" y="1632232"/>
            <a:ext cx="2247430" cy="3587262"/>
          </a:xfrm>
          <a:prstGeom prst="roundRect">
            <a:avLst/>
          </a:prstGeom>
        </p:spPr>
        <p:txBody>
          <a:bodyPr/>
          <a:lstStyle/>
          <a:p>
            <a:endParaRPr lang="en-US"/>
          </a:p>
        </p:txBody>
      </p:sp>
      <p:sp>
        <p:nvSpPr>
          <p:cNvPr id="13" name="Picture Placeholder 2"/>
          <p:cNvSpPr>
            <a:spLocks noGrp="1"/>
          </p:cNvSpPr>
          <p:nvPr>
            <p:ph type="pic" sz="quarter" idx="11"/>
          </p:nvPr>
        </p:nvSpPr>
        <p:spPr>
          <a:xfrm>
            <a:off x="3644518" y="1632232"/>
            <a:ext cx="2233802" cy="3587262"/>
          </a:xfrm>
          <a:prstGeom prst="roundRect">
            <a:avLst/>
          </a:prstGeom>
        </p:spPr>
        <p:txBody>
          <a:bodyPr/>
          <a:lstStyle/>
          <a:p>
            <a:endParaRPr lang="en-US"/>
          </a:p>
        </p:txBody>
      </p:sp>
      <p:sp>
        <p:nvSpPr>
          <p:cNvPr id="14" name="Picture Placeholder 2"/>
          <p:cNvSpPr>
            <a:spLocks noGrp="1"/>
          </p:cNvSpPr>
          <p:nvPr>
            <p:ph type="pic" sz="quarter" idx="12"/>
          </p:nvPr>
        </p:nvSpPr>
        <p:spPr>
          <a:xfrm>
            <a:off x="6346061" y="1632232"/>
            <a:ext cx="2233802" cy="3587262"/>
          </a:xfrm>
          <a:prstGeom prst="roundRect">
            <a:avLst/>
          </a:prstGeom>
        </p:spPr>
        <p:txBody>
          <a:bodyPr/>
          <a:lstStyle/>
          <a:p>
            <a:endParaRPr lang="en-US"/>
          </a:p>
        </p:txBody>
      </p:sp>
      <p:sp>
        <p:nvSpPr>
          <p:cNvPr id="10" name="Rectangle 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1" name="Donut 1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 Same Side Corner Rectangle 20">
            <a:extLst>
              <a:ext uri="{FF2B5EF4-FFF2-40B4-BE49-F238E27FC236}">
                <a16:creationId xmlns:a16="http://schemas.microsoft.com/office/drawing/2014/main" id="{0AEDB8C4-C202-8E4D-3314-944C0714FE13}"/>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4E158B0-3E28-3087-FF52-E0BCCED5A889}"/>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0881822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Social networ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94480" y="1617813"/>
            <a:ext cx="1574800" cy="1574800"/>
          </a:xfrm>
          <a:prstGeom prst="ellipse">
            <a:avLst/>
          </a:prstGeom>
        </p:spPr>
        <p:txBody>
          <a:bodyPr/>
          <a:lstStyle/>
          <a:p>
            <a:endParaRPr lang="en-US"/>
          </a:p>
        </p:txBody>
      </p:sp>
      <p:sp>
        <p:nvSpPr>
          <p:cNvPr id="12" name="Picture Placeholder 3"/>
          <p:cNvSpPr>
            <a:spLocks noGrp="1"/>
          </p:cNvSpPr>
          <p:nvPr>
            <p:ph type="pic" sz="quarter" idx="11"/>
          </p:nvPr>
        </p:nvSpPr>
        <p:spPr>
          <a:xfrm>
            <a:off x="2781822" y="1617813"/>
            <a:ext cx="1574800" cy="1574800"/>
          </a:xfrm>
          <a:prstGeom prst="ellipse">
            <a:avLst/>
          </a:prstGeom>
        </p:spPr>
        <p:txBody>
          <a:bodyPr/>
          <a:lstStyle/>
          <a:p>
            <a:endParaRPr lang="en-US"/>
          </a:p>
        </p:txBody>
      </p:sp>
      <p:sp>
        <p:nvSpPr>
          <p:cNvPr id="16" name="Picture Placeholder 3"/>
          <p:cNvSpPr>
            <a:spLocks noGrp="1"/>
          </p:cNvSpPr>
          <p:nvPr>
            <p:ph type="pic" sz="quarter" idx="12"/>
          </p:nvPr>
        </p:nvSpPr>
        <p:spPr>
          <a:xfrm>
            <a:off x="4469164" y="1617813"/>
            <a:ext cx="1574800" cy="1574800"/>
          </a:xfrm>
          <a:prstGeom prst="ellipse">
            <a:avLst/>
          </a:prstGeom>
        </p:spPr>
        <p:txBody>
          <a:bodyPr/>
          <a:lstStyle/>
          <a:p>
            <a:endParaRPr lang="en-US"/>
          </a:p>
        </p:txBody>
      </p:sp>
      <p:sp>
        <p:nvSpPr>
          <p:cNvPr id="20" name="Picture Placeholder 3"/>
          <p:cNvSpPr>
            <a:spLocks noGrp="1"/>
          </p:cNvSpPr>
          <p:nvPr>
            <p:ph type="pic" sz="quarter" idx="13"/>
          </p:nvPr>
        </p:nvSpPr>
        <p:spPr>
          <a:xfrm>
            <a:off x="6156506" y="1617813"/>
            <a:ext cx="1574800" cy="1574800"/>
          </a:xfrm>
          <a:prstGeom prst="ellipse">
            <a:avLst/>
          </a:prstGeom>
        </p:spPr>
        <p:txBody>
          <a:bodyPr/>
          <a:lstStyle/>
          <a:p>
            <a:endParaRPr lang="en-US"/>
          </a:p>
        </p:txBody>
      </p:sp>
      <p:sp>
        <p:nvSpPr>
          <p:cNvPr id="22" name="Picture Placeholder 3"/>
          <p:cNvSpPr>
            <a:spLocks noGrp="1"/>
          </p:cNvSpPr>
          <p:nvPr>
            <p:ph type="pic" sz="quarter" idx="14"/>
          </p:nvPr>
        </p:nvSpPr>
        <p:spPr>
          <a:xfrm>
            <a:off x="7843848" y="1617813"/>
            <a:ext cx="1574800" cy="1574800"/>
          </a:xfrm>
          <a:prstGeom prst="ellipse">
            <a:avLst/>
          </a:prstGeom>
        </p:spPr>
        <p:txBody>
          <a:bodyPr/>
          <a:lstStyle/>
          <a:p>
            <a:endParaRPr lang="en-US"/>
          </a:p>
        </p:txBody>
      </p:sp>
      <p:sp>
        <p:nvSpPr>
          <p:cNvPr id="23" name="Picture Placeholder 3"/>
          <p:cNvSpPr>
            <a:spLocks noGrp="1"/>
          </p:cNvSpPr>
          <p:nvPr>
            <p:ph type="pic" sz="quarter" idx="15"/>
          </p:nvPr>
        </p:nvSpPr>
        <p:spPr>
          <a:xfrm>
            <a:off x="9531190" y="1617813"/>
            <a:ext cx="1574800" cy="1574800"/>
          </a:xfrm>
          <a:prstGeom prst="ellipse">
            <a:avLst/>
          </a:prstGeom>
        </p:spPr>
        <p:txBody>
          <a:bodyPr/>
          <a:lstStyle/>
          <a:p>
            <a:endParaRPr lang="en-US"/>
          </a:p>
        </p:txBody>
      </p:sp>
      <p:sp>
        <p:nvSpPr>
          <p:cNvPr id="24" name="Picture Placeholder 3"/>
          <p:cNvSpPr>
            <a:spLocks noGrp="1"/>
          </p:cNvSpPr>
          <p:nvPr>
            <p:ph type="pic" sz="quarter" idx="16"/>
          </p:nvPr>
        </p:nvSpPr>
        <p:spPr>
          <a:xfrm>
            <a:off x="1094480" y="3376274"/>
            <a:ext cx="1574800" cy="1574800"/>
          </a:xfrm>
          <a:prstGeom prst="ellipse">
            <a:avLst/>
          </a:prstGeom>
        </p:spPr>
        <p:txBody>
          <a:bodyPr/>
          <a:lstStyle/>
          <a:p>
            <a:endParaRPr lang="en-US"/>
          </a:p>
        </p:txBody>
      </p:sp>
      <p:sp>
        <p:nvSpPr>
          <p:cNvPr id="25" name="Picture Placeholder 3"/>
          <p:cNvSpPr>
            <a:spLocks noGrp="1"/>
          </p:cNvSpPr>
          <p:nvPr>
            <p:ph type="pic" sz="quarter" idx="17"/>
          </p:nvPr>
        </p:nvSpPr>
        <p:spPr>
          <a:xfrm>
            <a:off x="2781822" y="3376274"/>
            <a:ext cx="1574800" cy="1574800"/>
          </a:xfrm>
          <a:prstGeom prst="ellipse">
            <a:avLst/>
          </a:prstGeom>
        </p:spPr>
        <p:txBody>
          <a:bodyPr/>
          <a:lstStyle/>
          <a:p>
            <a:endParaRPr lang="en-US"/>
          </a:p>
        </p:txBody>
      </p:sp>
      <p:sp>
        <p:nvSpPr>
          <p:cNvPr id="26" name="Picture Placeholder 3"/>
          <p:cNvSpPr>
            <a:spLocks noGrp="1"/>
          </p:cNvSpPr>
          <p:nvPr>
            <p:ph type="pic" sz="quarter" idx="18"/>
          </p:nvPr>
        </p:nvSpPr>
        <p:spPr>
          <a:xfrm>
            <a:off x="4469164" y="3376274"/>
            <a:ext cx="1574800" cy="1574800"/>
          </a:xfrm>
          <a:prstGeom prst="ellipse">
            <a:avLst/>
          </a:prstGeom>
        </p:spPr>
        <p:txBody>
          <a:bodyPr/>
          <a:lstStyle/>
          <a:p>
            <a:endParaRPr lang="en-US"/>
          </a:p>
        </p:txBody>
      </p:sp>
      <p:sp>
        <p:nvSpPr>
          <p:cNvPr id="27" name="Picture Placeholder 3"/>
          <p:cNvSpPr>
            <a:spLocks noGrp="1"/>
          </p:cNvSpPr>
          <p:nvPr>
            <p:ph type="pic" sz="quarter" idx="19"/>
          </p:nvPr>
        </p:nvSpPr>
        <p:spPr>
          <a:xfrm>
            <a:off x="6156506" y="3376274"/>
            <a:ext cx="1574800" cy="1574800"/>
          </a:xfrm>
          <a:prstGeom prst="ellipse">
            <a:avLst/>
          </a:prstGeom>
        </p:spPr>
        <p:txBody>
          <a:bodyPr/>
          <a:lstStyle/>
          <a:p>
            <a:endParaRPr lang="en-US"/>
          </a:p>
        </p:txBody>
      </p:sp>
      <p:sp>
        <p:nvSpPr>
          <p:cNvPr id="28" name="Picture Placeholder 3"/>
          <p:cNvSpPr>
            <a:spLocks noGrp="1"/>
          </p:cNvSpPr>
          <p:nvPr>
            <p:ph type="pic" sz="quarter" idx="20"/>
          </p:nvPr>
        </p:nvSpPr>
        <p:spPr>
          <a:xfrm>
            <a:off x="7843848" y="3376274"/>
            <a:ext cx="1574800" cy="1574800"/>
          </a:xfrm>
          <a:prstGeom prst="ellipse">
            <a:avLst/>
          </a:prstGeom>
        </p:spPr>
        <p:txBody>
          <a:bodyPr/>
          <a:lstStyle/>
          <a:p>
            <a:endParaRPr lang="en-US"/>
          </a:p>
        </p:txBody>
      </p:sp>
      <p:sp>
        <p:nvSpPr>
          <p:cNvPr id="29" name="Picture Placeholder 3"/>
          <p:cNvSpPr>
            <a:spLocks noGrp="1"/>
          </p:cNvSpPr>
          <p:nvPr>
            <p:ph type="pic" sz="quarter" idx="21"/>
          </p:nvPr>
        </p:nvSpPr>
        <p:spPr>
          <a:xfrm>
            <a:off x="9531190" y="3376274"/>
            <a:ext cx="1574800" cy="1574800"/>
          </a:xfrm>
          <a:prstGeom prst="ellipse">
            <a:avLst/>
          </a:prstGeom>
        </p:spPr>
        <p:txBody>
          <a:bodyPr/>
          <a:lstStyle/>
          <a:p>
            <a:endParaRPr lang="en-US"/>
          </a:p>
        </p:txBody>
      </p:sp>
      <p:sp>
        <p:nvSpPr>
          <p:cNvPr id="30" name="Rectangle 2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1" name="Donut 3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ound Same Side Corner Rectangle 20">
            <a:extLst>
              <a:ext uri="{FF2B5EF4-FFF2-40B4-BE49-F238E27FC236}">
                <a16:creationId xmlns:a16="http://schemas.microsoft.com/office/drawing/2014/main" id="{308749DB-CDC8-1EFC-3097-02239D95A84A}"/>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A41629A-9093-B8DF-8166-B0E2A8FBCB7A}"/>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94103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631950"/>
            <a:ext cx="5805055" cy="3838575"/>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5552C1BE-6D8A-9123-9E0D-06A8A142B098}"/>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7112F1-9720-CFAB-BF94-BA237995E84F}"/>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5395731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finity">
    <p:spTree>
      <p:nvGrpSpPr>
        <p:cNvPr id="1" name=""/>
        <p:cNvGrpSpPr/>
        <p:nvPr/>
      </p:nvGrpSpPr>
      <p:grpSpPr>
        <a:xfrm>
          <a:off x="0" y="0"/>
          <a:ext cx="0" cy="0"/>
          <a:chOff x="0" y="0"/>
          <a:chExt cx="0" cy="0"/>
        </a:xfrm>
      </p:grpSpPr>
      <p:sp>
        <p:nvSpPr>
          <p:cNvPr id="30" name="Rectangle 2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1" name="Donut 3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Picture Placeholder 31"/>
          <p:cNvSpPr>
            <a:spLocks noGrp="1"/>
          </p:cNvSpPr>
          <p:nvPr>
            <p:ph type="pic" sz="quarter" idx="10"/>
          </p:nvPr>
        </p:nvSpPr>
        <p:spPr>
          <a:xfrm>
            <a:off x="686548" y="2138363"/>
            <a:ext cx="3602877" cy="3333750"/>
          </a:xfrm>
          <a:custGeom>
            <a:avLst/>
            <a:gdLst>
              <a:gd name="connsiteX0" fmla="*/ 139876 w 3602877"/>
              <a:gd name="connsiteY0" fmla="*/ 12782 h 3333750"/>
              <a:gd name="connsiteX1" fmla="*/ 1962336 w 3602877"/>
              <a:gd name="connsiteY1" fmla="*/ 39594 h 3333750"/>
              <a:gd name="connsiteX2" fmla="*/ 3602877 w 3602877"/>
              <a:gd name="connsiteY2" fmla="*/ 2984500 h 3333750"/>
              <a:gd name="connsiteX3" fmla="*/ 1734483 w 3602877"/>
              <a:gd name="connsiteY3" fmla="*/ 3105524 h 3333750"/>
              <a:gd name="connsiteX4" fmla="*/ 1716483 w 3602877"/>
              <a:gd name="connsiteY4" fmla="*/ 3070734 h 3333750"/>
              <a:gd name="connsiteX5" fmla="*/ 1720011 w 3602877"/>
              <a:gd name="connsiteY5" fmla="*/ 3064809 h 3333750"/>
              <a:gd name="connsiteX6" fmla="*/ 133258 w 3602877"/>
              <a:gd name="connsiteY6" fmla="*/ 0 h 3333750"/>
              <a:gd name="connsiteX7" fmla="*/ 139876 w 3602877"/>
              <a:gd name="connsiteY7" fmla="*/ 12782 h 3333750"/>
              <a:gd name="connsiteX8" fmla="*/ 134283 w 3602877"/>
              <a:gd name="connsiteY8" fmla="*/ 12700 h 3333750"/>
              <a:gd name="connsiteX9" fmla="*/ 1716483 w 3602877"/>
              <a:gd name="connsiteY9" fmla="*/ 3070734 h 3333750"/>
              <a:gd name="connsiteX10" fmla="*/ 1559859 w 3602877"/>
              <a:gd name="connsiteY10" fmla="*/ 3333750 h 3333750"/>
              <a:gd name="connsiteX11" fmla="*/ 0 w 3602877"/>
              <a:gd name="connsiteY11" fmla="*/ 188259 h 333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2877" h="3333750">
                <a:moveTo>
                  <a:pt x="139876" y="12782"/>
                </a:moveTo>
                <a:lnTo>
                  <a:pt x="1962336" y="39594"/>
                </a:lnTo>
                <a:lnTo>
                  <a:pt x="3602877" y="2984500"/>
                </a:lnTo>
                <a:lnTo>
                  <a:pt x="1734483" y="3105524"/>
                </a:lnTo>
                <a:lnTo>
                  <a:pt x="1716483" y="3070734"/>
                </a:lnTo>
                <a:lnTo>
                  <a:pt x="1720011" y="3064809"/>
                </a:lnTo>
                <a:close/>
                <a:moveTo>
                  <a:pt x="133258" y="0"/>
                </a:moveTo>
                <a:lnTo>
                  <a:pt x="139876" y="12782"/>
                </a:lnTo>
                <a:lnTo>
                  <a:pt x="134283" y="12700"/>
                </a:lnTo>
                <a:lnTo>
                  <a:pt x="1716483" y="3070734"/>
                </a:lnTo>
                <a:lnTo>
                  <a:pt x="1559859" y="3333750"/>
                </a:lnTo>
                <a:lnTo>
                  <a:pt x="0" y="188259"/>
                </a:lnTo>
                <a:close/>
              </a:path>
            </a:pathLst>
          </a:custGeom>
        </p:spPr>
        <p:txBody>
          <a:bodyPr wrap="square">
            <a:noAutofit/>
          </a:bodyPr>
          <a:lstStyle/>
          <a:p>
            <a:endParaRPr lang="en-US" dirty="0"/>
          </a:p>
        </p:txBody>
      </p:sp>
      <p:sp>
        <p:nvSpPr>
          <p:cNvPr id="7" name="Round Same Side Corner Rectangle 20">
            <a:extLst>
              <a:ext uri="{FF2B5EF4-FFF2-40B4-BE49-F238E27FC236}">
                <a16:creationId xmlns:a16="http://schemas.microsoft.com/office/drawing/2014/main" id="{0E488122-9EFA-ABE4-E605-AD04B5CE4545}"/>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EFDF517-7F9C-EA05-CD9C-C957A5046DA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23448085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pad mini">
    <p:spTree>
      <p:nvGrpSpPr>
        <p:cNvPr id="1" name=""/>
        <p:cNvGrpSpPr/>
        <p:nvPr/>
      </p:nvGrpSpPr>
      <p:grpSpPr>
        <a:xfrm>
          <a:off x="0" y="0"/>
          <a:ext cx="0" cy="0"/>
          <a:chOff x="0" y="0"/>
          <a:chExt cx="0" cy="0"/>
        </a:xfrm>
      </p:grpSpPr>
      <p:sp>
        <p:nvSpPr>
          <p:cNvPr id="30" name="Rectangle 29"/>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31" name="Donut 30"/>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cture Placeholder 2"/>
          <p:cNvSpPr>
            <a:spLocks noGrp="1"/>
          </p:cNvSpPr>
          <p:nvPr>
            <p:ph type="pic" sz="quarter" idx="10"/>
          </p:nvPr>
        </p:nvSpPr>
        <p:spPr>
          <a:xfrm>
            <a:off x="5257800" y="2272552"/>
            <a:ext cx="1666875" cy="2554941"/>
          </a:xfrm>
          <a:prstGeom prst="rect">
            <a:avLst/>
          </a:prstGeom>
        </p:spPr>
        <p:txBody>
          <a:bodyPr/>
          <a:lstStyle/>
          <a:p>
            <a:endParaRPr lang="en-US"/>
          </a:p>
        </p:txBody>
      </p:sp>
      <p:sp>
        <p:nvSpPr>
          <p:cNvPr id="32" name="Picture Placeholder 2"/>
          <p:cNvSpPr>
            <a:spLocks noGrp="1"/>
          </p:cNvSpPr>
          <p:nvPr>
            <p:ph type="pic" sz="quarter" idx="11"/>
          </p:nvPr>
        </p:nvSpPr>
        <p:spPr>
          <a:xfrm>
            <a:off x="3953435" y="2272552"/>
            <a:ext cx="1223122" cy="2554941"/>
          </a:xfrm>
          <a:custGeom>
            <a:avLst/>
            <a:gdLst>
              <a:gd name="connsiteX0" fmla="*/ 0 w 1666875"/>
              <a:gd name="connsiteY0" fmla="*/ 0 h 2554941"/>
              <a:gd name="connsiteX1" fmla="*/ 1666875 w 1666875"/>
              <a:gd name="connsiteY1" fmla="*/ 0 h 2554941"/>
              <a:gd name="connsiteX2" fmla="*/ 1666875 w 1666875"/>
              <a:gd name="connsiteY2" fmla="*/ 2554941 h 2554941"/>
              <a:gd name="connsiteX3" fmla="*/ 0 w 1666875"/>
              <a:gd name="connsiteY3" fmla="*/ 2554941 h 2554941"/>
              <a:gd name="connsiteX4" fmla="*/ 0 w 1666875"/>
              <a:gd name="connsiteY4" fmla="*/ 0 h 2554941"/>
              <a:gd name="connsiteX0" fmla="*/ 0 w 1666875"/>
              <a:gd name="connsiteY0" fmla="*/ 0 h 2554941"/>
              <a:gd name="connsiteX1" fmla="*/ 1666875 w 1666875"/>
              <a:gd name="connsiteY1" fmla="*/ 0 h 2554941"/>
              <a:gd name="connsiteX2" fmla="*/ 1666875 w 1666875"/>
              <a:gd name="connsiteY2" fmla="*/ 2554941 h 2554941"/>
              <a:gd name="connsiteX3" fmla="*/ 403412 w 1666875"/>
              <a:gd name="connsiteY3" fmla="*/ 2528047 h 2554941"/>
              <a:gd name="connsiteX4" fmla="*/ 0 w 1666875"/>
              <a:gd name="connsiteY4" fmla="*/ 0 h 2554941"/>
              <a:gd name="connsiteX0" fmla="*/ 0 w 1666875"/>
              <a:gd name="connsiteY0" fmla="*/ 0 h 2554941"/>
              <a:gd name="connsiteX1" fmla="*/ 1666875 w 1666875"/>
              <a:gd name="connsiteY1" fmla="*/ 0 h 2554941"/>
              <a:gd name="connsiteX2" fmla="*/ 1666875 w 1666875"/>
              <a:gd name="connsiteY2" fmla="*/ 2554941 h 2554941"/>
              <a:gd name="connsiteX3" fmla="*/ 94130 w 1666875"/>
              <a:gd name="connsiteY3" fmla="*/ 2554941 h 2554941"/>
              <a:gd name="connsiteX4" fmla="*/ 0 w 1666875"/>
              <a:gd name="connsiteY4" fmla="*/ 0 h 2554941"/>
              <a:gd name="connsiteX0" fmla="*/ 0 w 1666875"/>
              <a:gd name="connsiteY0" fmla="*/ 0 h 2554941"/>
              <a:gd name="connsiteX1" fmla="*/ 940733 w 1666875"/>
              <a:gd name="connsiteY1" fmla="*/ 174812 h 2554941"/>
              <a:gd name="connsiteX2" fmla="*/ 1666875 w 1666875"/>
              <a:gd name="connsiteY2" fmla="*/ 2554941 h 2554941"/>
              <a:gd name="connsiteX3" fmla="*/ 94130 w 1666875"/>
              <a:gd name="connsiteY3" fmla="*/ 2554941 h 2554941"/>
              <a:gd name="connsiteX4" fmla="*/ 0 w 1666875"/>
              <a:gd name="connsiteY4" fmla="*/ 0 h 2554941"/>
              <a:gd name="connsiteX0" fmla="*/ 0 w 1666875"/>
              <a:gd name="connsiteY0" fmla="*/ 0 h 2554941"/>
              <a:gd name="connsiteX1" fmla="*/ 308722 w 1666875"/>
              <a:gd name="connsiteY1" fmla="*/ 403412 h 2554941"/>
              <a:gd name="connsiteX2" fmla="*/ 1666875 w 1666875"/>
              <a:gd name="connsiteY2" fmla="*/ 2554941 h 2554941"/>
              <a:gd name="connsiteX3" fmla="*/ 94130 w 1666875"/>
              <a:gd name="connsiteY3" fmla="*/ 2554941 h 2554941"/>
              <a:gd name="connsiteX4" fmla="*/ 0 w 1666875"/>
              <a:gd name="connsiteY4" fmla="*/ 0 h 2554941"/>
              <a:gd name="connsiteX0" fmla="*/ 0 w 1666875"/>
              <a:gd name="connsiteY0" fmla="*/ 0 h 2554941"/>
              <a:gd name="connsiteX1" fmla="*/ 1223122 w 1666875"/>
              <a:gd name="connsiteY1" fmla="*/ 147918 h 2554941"/>
              <a:gd name="connsiteX2" fmla="*/ 1666875 w 1666875"/>
              <a:gd name="connsiteY2" fmla="*/ 2554941 h 2554941"/>
              <a:gd name="connsiteX3" fmla="*/ 94130 w 1666875"/>
              <a:gd name="connsiteY3" fmla="*/ 2554941 h 2554941"/>
              <a:gd name="connsiteX4" fmla="*/ 0 w 1666875"/>
              <a:gd name="connsiteY4" fmla="*/ 0 h 2554941"/>
              <a:gd name="connsiteX0" fmla="*/ 0 w 1223122"/>
              <a:gd name="connsiteY0" fmla="*/ 0 h 2554941"/>
              <a:gd name="connsiteX1" fmla="*/ 1223122 w 1223122"/>
              <a:gd name="connsiteY1" fmla="*/ 147918 h 2554941"/>
              <a:gd name="connsiteX2" fmla="*/ 550769 w 1223122"/>
              <a:gd name="connsiteY2" fmla="*/ 2554941 h 2554941"/>
              <a:gd name="connsiteX3" fmla="*/ 94130 w 1223122"/>
              <a:gd name="connsiteY3" fmla="*/ 2554941 h 2554941"/>
              <a:gd name="connsiteX4" fmla="*/ 0 w 1223122"/>
              <a:gd name="connsiteY4" fmla="*/ 0 h 2554941"/>
              <a:gd name="connsiteX0" fmla="*/ 0 w 1223122"/>
              <a:gd name="connsiteY0" fmla="*/ 0 h 2554941"/>
              <a:gd name="connsiteX1" fmla="*/ 1223122 w 1223122"/>
              <a:gd name="connsiteY1" fmla="*/ 147918 h 2554941"/>
              <a:gd name="connsiteX2" fmla="*/ 1223122 w 1223122"/>
              <a:gd name="connsiteY2" fmla="*/ 2554941 h 2554941"/>
              <a:gd name="connsiteX3" fmla="*/ 94130 w 1223122"/>
              <a:gd name="connsiteY3" fmla="*/ 2554941 h 2554941"/>
              <a:gd name="connsiteX4" fmla="*/ 0 w 1223122"/>
              <a:gd name="connsiteY4" fmla="*/ 0 h 2554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22" h="2554941">
                <a:moveTo>
                  <a:pt x="0" y="0"/>
                </a:moveTo>
                <a:lnTo>
                  <a:pt x="1223122" y="147918"/>
                </a:lnTo>
                <a:lnTo>
                  <a:pt x="1223122" y="2554941"/>
                </a:lnTo>
                <a:lnTo>
                  <a:pt x="94130" y="2554941"/>
                </a:lnTo>
                <a:lnTo>
                  <a:pt x="0" y="0"/>
                </a:lnTo>
                <a:close/>
              </a:path>
            </a:pathLst>
          </a:custGeom>
        </p:spPr>
        <p:txBody>
          <a:bodyPr/>
          <a:lstStyle/>
          <a:p>
            <a:endParaRPr lang="en-US" dirty="0"/>
          </a:p>
        </p:txBody>
      </p:sp>
      <p:sp>
        <p:nvSpPr>
          <p:cNvPr id="33" name="Picture Placeholder 2"/>
          <p:cNvSpPr>
            <a:spLocks noGrp="1"/>
          </p:cNvSpPr>
          <p:nvPr>
            <p:ph type="pic" sz="quarter" idx="12"/>
          </p:nvPr>
        </p:nvSpPr>
        <p:spPr>
          <a:xfrm flipH="1">
            <a:off x="7013962" y="2272552"/>
            <a:ext cx="1223122" cy="2554941"/>
          </a:xfrm>
          <a:custGeom>
            <a:avLst/>
            <a:gdLst>
              <a:gd name="connsiteX0" fmla="*/ 0 w 1666875"/>
              <a:gd name="connsiteY0" fmla="*/ 0 h 2554941"/>
              <a:gd name="connsiteX1" fmla="*/ 1666875 w 1666875"/>
              <a:gd name="connsiteY1" fmla="*/ 0 h 2554941"/>
              <a:gd name="connsiteX2" fmla="*/ 1666875 w 1666875"/>
              <a:gd name="connsiteY2" fmla="*/ 2554941 h 2554941"/>
              <a:gd name="connsiteX3" fmla="*/ 0 w 1666875"/>
              <a:gd name="connsiteY3" fmla="*/ 2554941 h 2554941"/>
              <a:gd name="connsiteX4" fmla="*/ 0 w 1666875"/>
              <a:gd name="connsiteY4" fmla="*/ 0 h 2554941"/>
              <a:gd name="connsiteX0" fmla="*/ 0 w 1666875"/>
              <a:gd name="connsiteY0" fmla="*/ 0 h 2554941"/>
              <a:gd name="connsiteX1" fmla="*/ 1666875 w 1666875"/>
              <a:gd name="connsiteY1" fmla="*/ 0 h 2554941"/>
              <a:gd name="connsiteX2" fmla="*/ 1666875 w 1666875"/>
              <a:gd name="connsiteY2" fmla="*/ 2554941 h 2554941"/>
              <a:gd name="connsiteX3" fmla="*/ 403412 w 1666875"/>
              <a:gd name="connsiteY3" fmla="*/ 2528047 h 2554941"/>
              <a:gd name="connsiteX4" fmla="*/ 0 w 1666875"/>
              <a:gd name="connsiteY4" fmla="*/ 0 h 2554941"/>
              <a:gd name="connsiteX0" fmla="*/ 0 w 1666875"/>
              <a:gd name="connsiteY0" fmla="*/ 0 h 2554941"/>
              <a:gd name="connsiteX1" fmla="*/ 1666875 w 1666875"/>
              <a:gd name="connsiteY1" fmla="*/ 0 h 2554941"/>
              <a:gd name="connsiteX2" fmla="*/ 1666875 w 1666875"/>
              <a:gd name="connsiteY2" fmla="*/ 2554941 h 2554941"/>
              <a:gd name="connsiteX3" fmla="*/ 94130 w 1666875"/>
              <a:gd name="connsiteY3" fmla="*/ 2554941 h 2554941"/>
              <a:gd name="connsiteX4" fmla="*/ 0 w 1666875"/>
              <a:gd name="connsiteY4" fmla="*/ 0 h 2554941"/>
              <a:gd name="connsiteX0" fmla="*/ 0 w 1666875"/>
              <a:gd name="connsiteY0" fmla="*/ 0 h 2554941"/>
              <a:gd name="connsiteX1" fmla="*/ 940733 w 1666875"/>
              <a:gd name="connsiteY1" fmla="*/ 174812 h 2554941"/>
              <a:gd name="connsiteX2" fmla="*/ 1666875 w 1666875"/>
              <a:gd name="connsiteY2" fmla="*/ 2554941 h 2554941"/>
              <a:gd name="connsiteX3" fmla="*/ 94130 w 1666875"/>
              <a:gd name="connsiteY3" fmla="*/ 2554941 h 2554941"/>
              <a:gd name="connsiteX4" fmla="*/ 0 w 1666875"/>
              <a:gd name="connsiteY4" fmla="*/ 0 h 2554941"/>
              <a:gd name="connsiteX0" fmla="*/ 0 w 1666875"/>
              <a:gd name="connsiteY0" fmla="*/ 0 h 2554941"/>
              <a:gd name="connsiteX1" fmla="*/ 308722 w 1666875"/>
              <a:gd name="connsiteY1" fmla="*/ 403412 h 2554941"/>
              <a:gd name="connsiteX2" fmla="*/ 1666875 w 1666875"/>
              <a:gd name="connsiteY2" fmla="*/ 2554941 h 2554941"/>
              <a:gd name="connsiteX3" fmla="*/ 94130 w 1666875"/>
              <a:gd name="connsiteY3" fmla="*/ 2554941 h 2554941"/>
              <a:gd name="connsiteX4" fmla="*/ 0 w 1666875"/>
              <a:gd name="connsiteY4" fmla="*/ 0 h 2554941"/>
              <a:gd name="connsiteX0" fmla="*/ 0 w 1666875"/>
              <a:gd name="connsiteY0" fmla="*/ 0 h 2554941"/>
              <a:gd name="connsiteX1" fmla="*/ 1223122 w 1666875"/>
              <a:gd name="connsiteY1" fmla="*/ 147918 h 2554941"/>
              <a:gd name="connsiteX2" fmla="*/ 1666875 w 1666875"/>
              <a:gd name="connsiteY2" fmla="*/ 2554941 h 2554941"/>
              <a:gd name="connsiteX3" fmla="*/ 94130 w 1666875"/>
              <a:gd name="connsiteY3" fmla="*/ 2554941 h 2554941"/>
              <a:gd name="connsiteX4" fmla="*/ 0 w 1666875"/>
              <a:gd name="connsiteY4" fmla="*/ 0 h 2554941"/>
              <a:gd name="connsiteX0" fmla="*/ 0 w 1223122"/>
              <a:gd name="connsiteY0" fmla="*/ 0 h 2554941"/>
              <a:gd name="connsiteX1" fmla="*/ 1223122 w 1223122"/>
              <a:gd name="connsiteY1" fmla="*/ 147918 h 2554941"/>
              <a:gd name="connsiteX2" fmla="*/ 550769 w 1223122"/>
              <a:gd name="connsiteY2" fmla="*/ 2554941 h 2554941"/>
              <a:gd name="connsiteX3" fmla="*/ 94130 w 1223122"/>
              <a:gd name="connsiteY3" fmla="*/ 2554941 h 2554941"/>
              <a:gd name="connsiteX4" fmla="*/ 0 w 1223122"/>
              <a:gd name="connsiteY4" fmla="*/ 0 h 2554941"/>
              <a:gd name="connsiteX0" fmla="*/ 0 w 1223122"/>
              <a:gd name="connsiteY0" fmla="*/ 0 h 2554941"/>
              <a:gd name="connsiteX1" fmla="*/ 1223122 w 1223122"/>
              <a:gd name="connsiteY1" fmla="*/ 147918 h 2554941"/>
              <a:gd name="connsiteX2" fmla="*/ 1223122 w 1223122"/>
              <a:gd name="connsiteY2" fmla="*/ 2554941 h 2554941"/>
              <a:gd name="connsiteX3" fmla="*/ 94130 w 1223122"/>
              <a:gd name="connsiteY3" fmla="*/ 2554941 h 2554941"/>
              <a:gd name="connsiteX4" fmla="*/ 0 w 1223122"/>
              <a:gd name="connsiteY4" fmla="*/ 0 h 2554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22" h="2554941">
                <a:moveTo>
                  <a:pt x="0" y="0"/>
                </a:moveTo>
                <a:lnTo>
                  <a:pt x="1223122" y="147918"/>
                </a:lnTo>
                <a:lnTo>
                  <a:pt x="1223122" y="2554941"/>
                </a:lnTo>
                <a:lnTo>
                  <a:pt x="94130" y="2554941"/>
                </a:lnTo>
                <a:lnTo>
                  <a:pt x="0" y="0"/>
                </a:lnTo>
                <a:close/>
              </a:path>
            </a:pathLst>
          </a:custGeom>
        </p:spPr>
        <p:txBody>
          <a:bodyPr/>
          <a:lstStyle/>
          <a:p>
            <a:endParaRPr lang="en-US" dirty="0"/>
          </a:p>
        </p:txBody>
      </p:sp>
      <p:sp>
        <p:nvSpPr>
          <p:cNvPr id="9" name="Round Same Side Corner Rectangle 20">
            <a:extLst>
              <a:ext uri="{FF2B5EF4-FFF2-40B4-BE49-F238E27FC236}">
                <a16:creationId xmlns:a16="http://schemas.microsoft.com/office/drawing/2014/main" id="{C5DC8A9D-DA93-DF86-E432-DC1B90BDC6E3}"/>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DF41CC-BEE4-34C4-17E0-33F9676EADF7}"/>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9300856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Social networ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378182"/>
            <a:ext cx="2134721" cy="1532106"/>
          </a:xfrm>
          <a:custGeom>
            <a:avLst/>
            <a:gdLst>
              <a:gd name="connsiteX0" fmla="*/ 0 w 1085850"/>
              <a:gd name="connsiteY0" fmla="*/ 0 h 1031875"/>
              <a:gd name="connsiteX1" fmla="*/ 1085850 w 1085850"/>
              <a:gd name="connsiteY1" fmla="*/ 0 h 1031875"/>
              <a:gd name="connsiteX2" fmla="*/ 1085850 w 1085850"/>
              <a:gd name="connsiteY2" fmla="*/ 1031875 h 1031875"/>
              <a:gd name="connsiteX3" fmla="*/ 0 w 1085850"/>
              <a:gd name="connsiteY3" fmla="*/ 1031875 h 1031875"/>
              <a:gd name="connsiteX4" fmla="*/ 0 w 1085850"/>
              <a:gd name="connsiteY4" fmla="*/ 0 h 1031875"/>
              <a:gd name="connsiteX0" fmla="*/ 0 w 1085850"/>
              <a:gd name="connsiteY0" fmla="*/ 360381 h 1392256"/>
              <a:gd name="connsiteX1" fmla="*/ 537210 w 1085850"/>
              <a:gd name="connsiteY1" fmla="*/ 0 h 1392256"/>
              <a:gd name="connsiteX2" fmla="*/ 1085850 w 1085850"/>
              <a:gd name="connsiteY2" fmla="*/ 1392256 h 1392256"/>
              <a:gd name="connsiteX3" fmla="*/ 0 w 1085850"/>
              <a:gd name="connsiteY3" fmla="*/ 1392256 h 1392256"/>
              <a:gd name="connsiteX4" fmla="*/ 0 w 1085850"/>
              <a:gd name="connsiteY4" fmla="*/ 360381 h 1392256"/>
              <a:gd name="connsiteX0" fmla="*/ 0 w 2145479"/>
              <a:gd name="connsiteY0" fmla="*/ 360381 h 1392256"/>
              <a:gd name="connsiteX1" fmla="*/ 537210 w 2145479"/>
              <a:gd name="connsiteY1" fmla="*/ 0 h 1392256"/>
              <a:gd name="connsiteX2" fmla="*/ 2145479 w 2145479"/>
              <a:gd name="connsiteY2" fmla="*/ 956571 h 1392256"/>
              <a:gd name="connsiteX3" fmla="*/ 0 w 2145479"/>
              <a:gd name="connsiteY3" fmla="*/ 1392256 h 1392256"/>
              <a:gd name="connsiteX4" fmla="*/ 0 w 2145479"/>
              <a:gd name="connsiteY4" fmla="*/ 360381 h 1392256"/>
              <a:gd name="connsiteX0" fmla="*/ 0 w 2145479"/>
              <a:gd name="connsiteY0" fmla="*/ 360381 h 1532106"/>
              <a:gd name="connsiteX1" fmla="*/ 537210 w 2145479"/>
              <a:gd name="connsiteY1" fmla="*/ 0 h 1532106"/>
              <a:gd name="connsiteX2" fmla="*/ 2145479 w 2145479"/>
              <a:gd name="connsiteY2" fmla="*/ 956571 h 1532106"/>
              <a:gd name="connsiteX3" fmla="*/ 1290917 w 2145479"/>
              <a:gd name="connsiteY3" fmla="*/ 1532106 h 1532106"/>
              <a:gd name="connsiteX4" fmla="*/ 0 w 2145479"/>
              <a:gd name="connsiteY4" fmla="*/ 360381 h 1532106"/>
              <a:gd name="connsiteX0" fmla="*/ 0 w 2145479"/>
              <a:gd name="connsiteY0" fmla="*/ 360381 h 1532106"/>
              <a:gd name="connsiteX1" fmla="*/ 537210 w 2145479"/>
              <a:gd name="connsiteY1" fmla="*/ 0 h 1532106"/>
              <a:gd name="connsiteX2" fmla="*/ 2145479 w 2145479"/>
              <a:gd name="connsiteY2" fmla="*/ 956571 h 1532106"/>
              <a:gd name="connsiteX3" fmla="*/ 1290917 w 2145479"/>
              <a:gd name="connsiteY3" fmla="*/ 1532106 h 1532106"/>
              <a:gd name="connsiteX4" fmla="*/ 225911 w 2145479"/>
              <a:gd name="connsiteY4" fmla="*/ 569874 h 1532106"/>
              <a:gd name="connsiteX5" fmla="*/ 0 w 2145479"/>
              <a:gd name="connsiteY5" fmla="*/ 360381 h 1532106"/>
              <a:gd name="connsiteX0" fmla="*/ 0 w 2145479"/>
              <a:gd name="connsiteY0" fmla="*/ 360381 h 1532106"/>
              <a:gd name="connsiteX1" fmla="*/ 537210 w 2145479"/>
              <a:gd name="connsiteY1" fmla="*/ 0 h 1532106"/>
              <a:gd name="connsiteX2" fmla="*/ 2145479 w 2145479"/>
              <a:gd name="connsiteY2" fmla="*/ 956571 h 1532106"/>
              <a:gd name="connsiteX3" fmla="*/ 1290917 w 2145479"/>
              <a:gd name="connsiteY3" fmla="*/ 1532106 h 1532106"/>
              <a:gd name="connsiteX4" fmla="*/ 0 w 2145479"/>
              <a:gd name="connsiteY4" fmla="*/ 758133 h 1532106"/>
              <a:gd name="connsiteX5" fmla="*/ 0 w 2145479"/>
              <a:gd name="connsiteY5" fmla="*/ 360381 h 1532106"/>
              <a:gd name="connsiteX0" fmla="*/ 0 w 2134721"/>
              <a:gd name="connsiteY0" fmla="*/ 360381 h 1532106"/>
              <a:gd name="connsiteX1" fmla="*/ 537210 w 2134721"/>
              <a:gd name="connsiteY1" fmla="*/ 0 h 1532106"/>
              <a:gd name="connsiteX2" fmla="*/ 2134721 w 2134721"/>
              <a:gd name="connsiteY2" fmla="*/ 951192 h 1532106"/>
              <a:gd name="connsiteX3" fmla="*/ 1290917 w 2134721"/>
              <a:gd name="connsiteY3" fmla="*/ 1532106 h 1532106"/>
              <a:gd name="connsiteX4" fmla="*/ 0 w 2134721"/>
              <a:gd name="connsiteY4" fmla="*/ 758133 h 1532106"/>
              <a:gd name="connsiteX5" fmla="*/ 0 w 2134721"/>
              <a:gd name="connsiteY5" fmla="*/ 360381 h 153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4721" h="1532106">
                <a:moveTo>
                  <a:pt x="0" y="360381"/>
                </a:moveTo>
                <a:lnTo>
                  <a:pt x="537210" y="0"/>
                </a:lnTo>
                <a:lnTo>
                  <a:pt x="2134721" y="951192"/>
                </a:lnTo>
                <a:lnTo>
                  <a:pt x="1290917" y="1532106"/>
                </a:lnTo>
                <a:lnTo>
                  <a:pt x="0" y="758133"/>
                </a:lnTo>
                <a:lnTo>
                  <a:pt x="0" y="360381"/>
                </a:lnTo>
                <a:close/>
              </a:path>
            </a:pathLst>
          </a:custGeom>
        </p:spPr>
        <p:txBody>
          <a:bodyPr/>
          <a:lstStyle/>
          <a:p>
            <a:endParaRPr lang="en-US"/>
          </a:p>
        </p:txBody>
      </p:sp>
      <p:sp>
        <p:nvSpPr>
          <p:cNvPr id="31" name="Picture Placeholder 7"/>
          <p:cNvSpPr>
            <a:spLocks noGrp="1"/>
          </p:cNvSpPr>
          <p:nvPr>
            <p:ph type="pic" sz="quarter" idx="12"/>
          </p:nvPr>
        </p:nvSpPr>
        <p:spPr>
          <a:xfrm>
            <a:off x="2098097" y="1745323"/>
            <a:ext cx="2441817" cy="1538417"/>
          </a:xfrm>
          <a:custGeom>
            <a:avLst/>
            <a:gdLst>
              <a:gd name="connsiteX0" fmla="*/ 0 w 957262"/>
              <a:gd name="connsiteY0" fmla="*/ 0 h 1301750"/>
              <a:gd name="connsiteX1" fmla="*/ 957262 w 957262"/>
              <a:gd name="connsiteY1" fmla="*/ 0 h 1301750"/>
              <a:gd name="connsiteX2" fmla="*/ 957262 w 957262"/>
              <a:gd name="connsiteY2" fmla="*/ 1301750 h 1301750"/>
              <a:gd name="connsiteX3" fmla="*/ 0 w 957262"/>
              <a:gd name="connsiteY3" fmla="*/ 1301750 h 1301750"/>
              <a:gd name="connsiteX4" fmla="*/ 0 w 957262"/>
              <a:gd name="connsiteY4" fmla="*/ 0 h 1301750"/>
              <a:gd name="connsiteX0" fmla="*/ 0 w 957262"/>
              <a:gd name="connsiteY0" fmla="*/ 543261 h 1845011"/>
              <a:gd name="connsiteX1" fmla="*/ 806655 w 957262"/>
              <a:gd name="connsiteY1" fmla="*/ 0 h 1845011"/>
              <a:gd name="connsiteX2" fmla="*/ 957262 w 957262"/>
              <a:gd name="connsiteY2" fmla="*/ 1845011 h 1845011"/>
              <a:gd name="connsiteX3" fmla="*/ 0 w 957262"/>
              <a:gd name="connsiteY3" fmla="*/ 1845011 h 1845011"/>
              <a:gd name="connsiteX4" fmla="*/ 0 w 957262"/>
              <a:gd name="connsiteY4" fmla="*/ 543261 h 1845011"/>
              <a:gd name="connsiteX0" fmla="*/ 0 w 2431060"/>
              <a:gd name="connsiteY0" fmla="*/ 543261 h 1845011"/>
              <a:gd name="connsiteX1" fmla="*/ 806655 w 2431060"/>
              <a:gd name="connsiteY1" fmla="*/ 0 h 1845011"/>
              <a:gd name="connsiteX2" fmla="*/ 2431060 w 2431060"/>
              <a:gd name="connsiteY2" fmla="*/ 935990 h 1845011"/>
              <a:gd name="connsiteX3" fmla="*/ 0 w 2431060"/>
              <a:gd name="connsiteY3" fmla="*/ 1845011 h 1845011"/>
              <a:gd name="connsiteX4" fmla="*/ 0 w 2431060"/>
              <a:gd name="connsiteY4" fmla="*/ 543261 h 1845011"/>
              <a:gd name="connsiteX0" fmla="*/ 0 w 2431060"/>
              <a:gd name="connsiteY0" fmla="*/ 430306 h 1732056"/>
              <a:gd name="connsiteX1" fmla="*/ 844306 w 2431060"/>
              <a:gd name="connsiteY1" fmla="*/ 0 h 1732056"/>
              <a:gd name="connsiteX2" fmla="*/ 2431060 w 2431060"/>
              <a:gd name="connsiteY2" fmla="*/ 823035 h 1732056"/>
              <a:gd name="connsiteX3" fmla="*/ 0 w 2431060"/>
              <a:gd name="connsiteY3" fmla="*/ 1732056 h 1732056"/>
              <a:gd name="connsiteX4" fmla="*/ 0 w 2431060"/>
              <a:gd name="connsiteY4" fmla="*/ 430306 h 1732056"/>
              <a:gd name="connsiteX0" fmla="*/ 0 w 2431060"/>
              <a:gd name="connsiteY0" fmla="*/ 564777 h 1866527"/>
              <a:gd name="connsiteX1" fmla="*/ 822791 w 2431060"/>
              <a:gd name="connsiteY1" fmla="*/ 0 h 1866527"/>
              <a:gd name="connsiteX2" fmla="*/ 2431060 w 2431060"/>
              <a:gd name="connsiteY2" fmla="*/ 957506 h 1866527"/>
              <a:gd name="connsiteX3" fmla="*/ 0 w 2431060"/>
              <a:gd name="connsiteY3" fmla="*/ 1866527 h 1866527"/>
              <a:gd name="connsiteX4" fmla="*/ 0 w 2431060"/>
              <a:gd name="connsiteY4" fmla="*/ 564777 h 1866527"/>
              <a:gd name="connsiteX0" fmla="*/ 0 w 2431060"/>
              <a:gd name="connsiteY0" fmla="*/ 564777 h 1533040"/>
              <a:gd name="connsiteX1" fmla="*/ 822791 w 2431060"/>
              <a:gd name="connsiteY1" fmla="*/ 0 h 1533040"/>
              <a:gd name="connsiteX2" fmla="*/ 2431060 w 2431060"/>
              <a:gd name="connsiteY2" fmla="*/ 957506 h 1533040"/>
              <a:gd name="connsiteX3" fmla="*/ 1570616 w 2431060"/>
              <a:gd name="connsiteY3" fmla="*/ 1533040 h 1533040"/>
              <a:gd name="connsiteX4" fmla="*/ 0 w 2431060"/>
              <a:gd name="connsiteY4" fmla="*/ 564777 h 1533040"/>
              <a:gd name="connsiteX0" fmla="*/ 0 w 2215907"/>
              <a:gd name="connsiteY0" fmla="*/ 510989 h 1533040"/>
              <a:gd name="connsiteX1" fmla="*/ 607638 w 2215907"/>
              <a:gd name="connsiteY1" fmla="*/ 0 h 1533040"/>
              <a:gd name="connsiteX2" fmla="*/ 2215907 w 2215907"/>
              <a:gd name="connsiteY2" fmla="*/ 957506 h 1533040"/>
              <a:gd name="connsiteX3" fmla="*/ 1355463 w 2215907"/>
              <a:gd name="connsiteY3" fmla="*/ 1533040 h 1533040"/>
              <a:gd name="connsiteX4" fmla="*/ 0 w 2215907"/>
              <a:gd name="connsiteY4" fmla="*/ 510989 h 1533040"/>
              <a:gd name="connsiteX0" fmla="*/ 0 w 2425681"/>
              <a:gd name="connsiteY0" fmla="*/ 591672 h 1533040"/>
              <a:gd name="connsiteX1" fmla="*/ 817412 w 2425681"/>
              <a:gd name="connsiteY1" fmla="*/ 0 h 1533040"/>
              <a:gd name="connsiteX2" fmla="*/ 2425681 w 2425681"/>
              <a:gd name="connsiteY2" fmla="*/ 957506 h 1533040"/>
              <a:gd name="connsiteX3" fmla="*/ 1565237 w 2425681"/>
              <a:gd name="connsiteY3" fmla="*/ 1533040 h 1533040"/>
              <a:gd name="connsiteX4" fmla="*/ 0 w 2425681"/>
              <a:gd name="connsiteY4" fmla="*/ 591672 h 1533040"/>
              <a:gd name="connsiteX0" fmla="*/ 0 w 2425681"/>
              <a:gd name="connsiteY0" fmla="*/ 0 h 941368"/>
              <a:gd name="connsiteX1" fmla="*/ 1167035 w 2425681"/>
              <a:gd name="connsiteY1" fmla="*/ 102196 h 941368"/>
              <a:gd name="connsiteX2" fmla="*/ 2425681 w 2425681"/>
              <a:gd name="connsiteY2" fmla="*/ 365834 h 941368"/>
              <a:gd name="connsiteX3" fmla="*/ 1565237 w 2425681"/>
              <a:gd name="connsiteY3" fmla="*/ 941368 h 941368"/>
              <a:gd name="connsiteX4" fmla="*/ 0 w 2425681"/>
              <a:gd name="connsiteY4" fmla="*/ 0 h 941368"/>
              <a:gd name="connsiteX0" fmla="*/ 0 w 2425681"/>
              <a:gd name="connsiteY0" fmla="*/ 597051 h 1538419"/>
              <a:gd name="connsiteX1" fmla="*/ 822791 w 2425681"/>
              <a:gd name="connsiteY1" fmla="*/ 0 h 1538419"/>
              <a:gd name="connsiteX2" fmla="*/ 2425681 w 2425681"/>
              <a:gd name="connsiteY2" fmla="*/ 962885 h 1538419"/>
              <a:gd name="connsiteX3" fmla="*/ 1565237 w 2425681"/>
              <a:gd name="connsiteY3" fmla="*/ 1538419 h 1538419"/>
              <a:gd name="connsiteX4" fmla="*/ 0 w 2425681"/>
              <a:gd name="connsiteY4" fmla="*/ 597051 h 1538419"/>
              <a:gd name="connsiteX0" fmla="*/ 0 w 2425681"/>
              <a:gd name="connsiteY0" fmla="*/ 575536 h 1516904"/>
              <a:gd name="connsiteX1" fmla="*/ 849685 w 2425681"/>
              <a:gd name="connsiteY1" fmla="*/ 0 h 1516904"/>
              <a:gd name="connsiteX2" fmla="*/ 2425681 w 2425681"/>
              <a:gd name="connsiteY2" fmla="*/ 941370 h 1516904"/>
              <a:gd name="connsiteX3" fmla="*/ 1565237 w 2425681"/>
              <a:gd name="connsiteY3" fmla="*/ 1516904 h 1516904"/>
              <a:gd name="connsiteX4" fmla="*/ 0 w 2425681"/>
              <a:gd name="connsiteY4" fmla="*/ 575536 h 1516904"/>
              <a:gd name="connsiteX0" fmla="*/ 0 w 2425681"/>
              <a:gd name="connsiteY0" fmla="*/ 467960 h 1409328"/>
              <a:gd name="connsiteX1" fmla="*/ 930367 w 2425681"/>
              <a:gd name="connsiteY1" fmla="*/ 0 h 1409328"/>
              <a:gd name="connsiteX2" fmla="*/ 2425681 w 2425681"/>
              <a:gd name="connsiteY2" fmla="*/ 833794 h 1409328"/>
              <a:gd name="connsiteX3" fmla="*/ 1565237 w 2425681"/>
              <a:gd name="connsiteY3" fmla="*/ 1409328 h 1409328"/>
              <a:gd name="connsiteX4" fmla="*/ 0 w 2425681"/>
              <a:gd name="connsiteY4" fmla="*/ 467960 h 1409328"/>
              <a:gd name="connsiteX0" fmla="*/ 0 w 2425681"/>
              <a:gd name="connsiteY0" fmla="*/ 597051 h 1538419"/>
              <a:gd name="connsiteX1" fmla="*/ 833548 w 2425681"/>
              <a:gd name="connsiteY1" fmla="*/ 0 h 1538419"/>
              <a:gd name="connsiteX2" fmla="*/ 2425681 w 2425681"/>
              <a:gd name="connsiteY2" fmla="*/ 962885 h 1538419"/>
              <a:gd name="connsiteX3" fmla="*/ 1565237 w 2425681"/>
              <a:gd name="connsiteY3" fmla="*/ 1538419 h 1538419"/>
              <a:gd name="connsiteX4" fmla="*/ 0 w 2425681"/>
              <a:gd name="connsiteY4" fmla="*/ 597051 h 1538419"/>
              <a:gd name="connsiteX0" fmla="*/ 0 w 2447196"/>
              <a:gd name="connsiteY0" fmla="*/ 575536 h 1538419"/>
              <a:gd name="connsiteX1" fmla="*/ 855063 w 2447196"/>
              <a:gd name="connsiteY1" fmla="*/ 0 h 1538419"/>
              <a:gd name="connsiteX2" fmla="*/ 2447196 w 2447196"/>
              <a:gd name="connsiteY2" fmla="*/ 962885 h 1538419"/>
              <a:gd name="connsiteX3" fmla="*/ 1586752 w 2447196"/>
              <a:gd name="connsiteY3" fmla="*/ 1538419 h 1538419"/>
              <a:gd name="connsiteX4" fmla="*/ 0 w 2447196"/>
              <a:gd name="connsiteY4" fmla="*/ 575536 h 1538419"/>
              <a:gd name="connsiteX0" fmla="*/ 0 w 2457953"/>
              <a:gd name="connsiteY0" fmla="*/ 575536 h 1538419"/>
              <a:gd name="connsiteX1" fmla="*/ 855063 w 2457953"/>
              <a:gd name="connsiteY1" fmla="*/ 0 h 1538419"/>
              <a:gd name="connsiteX2" fmla="*/ 2457953 w 2457953"/>
              <a:gd name="connsiteY2" fmla="*/ 957506 h 1538419"/>
              <a:gd name="connsiteX3" fmla="*/ 1586752 w 2457953"/>
              <a:gd name="connsiteY3" fmla="*/ 1538419 h 1538419"/>
              <a:gd name="connsiteX4" fmla="*/ 0 w 2457953"/>
              <a:gd name="connsiteY4" fmla="*/ 575536 h 1538419"/>
              <a:gd name="connsiteX0" fmla="*/ 0 w 2457953"/>
              <a:gd name="connsiteY0" fmla="*/ 559399 h 1522282"/>
              <a:gd name="connsiteX1" fmla="*/ 855063 w 2457953"/>
              <a:gd name="connsiteY1" fmla="*/ 0 h 1522282"/>
              <a:gd name="connsiteX2" fmla="*/ 2457953 w 2457953"/>
              <a:gd name="connsiteY2" fmla="*/ 941369 h 1522282"/>
              <a:gd name="connsiteX3" fmla="*/ 1586752 w 2457953"/>
              <a:gd name="connsiteY3" fmla="*/ 1522282 h 1522282"/>
              <a:gd name="connsiteX4" fmla="*/ 0 w 2457953"/>
              <a:gd name="connsiteY4" fmla="*/ 559399 h 1522282"/>
              <a:gd name="connsiteX0" fmla="*/ 0 w 2441817"/>
              <a:gd name="connsiteY0" fmla="*/ 559399 h 1522282"/>
              <a:gd name="connsiteX1" fmla="*/ 838927 w 2441817"/>
              <a:gd name="connsiteY1" fmla="*/ 0 h 1522282"/>
              <a:gd name="connsiteX2" fmla="*/ 2441817 w 2441817"/>
              <a:gd name="connsiteY2" fmla="*/ 941369 h 1522282"/>
              <a:gd name="connsiteX3" fmla="*/ 1570616 w 2441817"/>
              <a:gd name="connsiteY3" fmla="*/ 1522282 h 1522282"/>
              <a:gd name="connsiteX4" fmla="*/ 0 w 2441817"/>
              <a:gd name="connsiteY4" fmla="*/ 559399 h 1522282"/>
              <a:gd name="connsiteX0" fmla="*/ 0 w 2441817"/>
              <a:gd name="connsiteY0" fmla="*/ 570156 h 1533039"/>
              <a:gd name="connsiteX1" fmla="*/ 849685 w 2441817"/>
              <a:gd name="connsiteY1" fmla="*/ 0 h 1533039"/>
              <a:gd name="connsiteX2" fmla="*/ 2441817 w 2441817"/>
              <a:gd name="connsiteY2" fmla="*/ 952126 h 1533039"/>
              <a:gd name="connsiteX3" fmla="*/ 1570616 w 2441817"/>
              <a:gd name="connsiteY3" fmla="*/ 1533039 h 1533039"/>
              <a:gd name="connsiteX4" fmla="*/ 0 w 2441817"/>
              <a:gd name="connsiteY4" fmla="*/ 570156 h 1533039"/>
              <a:gd name="connsiteX0" fmla="*/ 0 w 2441817"/>
              <a:gd name="connsiteY0" fmla="*/ 570156 h 1533039"/>
              <a:gd name="connsiteX1" fmla="*/ 849685 w 2441817"/>
              <a:gd name="connsiteY1" fmla="*/ 0 h 1533039"/>
              <a:gd name="connsiteX2" fmla="*/ 2441817 w 2441817"/>
              <a:gd name="connsiteY2" fmla="*/ 957505 h 1533039"/>
              <a:gd name="connsiteX3" fmla="*/ 1570616 w 2441817"/>
              <a:gd name="connsiteY3" fmla="*/ 1533039 h 1533039"/>
              <a:gd name="connsiteX4" fmla="*/ 0 w 2441817"/>
              <a:gd name="connsiteY4" fmla="*/ 570156 h 1533039"/>
              <a:gd name="connsiteX0" fmla="*/ 0 w 2441817"/>
              <a:gd name="connsiteY0" fmla="*/ 570156 h 1538417"/>
              <a:gd name="connsiteX1" fmla="*/ 849685 w 2441817"/>
              <a:gd name="connsiteY1" fmla="*/ 0 h 1538417"/>
              <a:gd name="connsiteX2" fmla="*/ 2441817 w 2441817"/>
              <a:gd name="connsiteY2" fmla="*/ 957505 h 1538417"/>
              <a:gd name="connsiteX3" fmla="*/ 1613647 w 2441817"/>
              <a:gd name="connsiteY3" fmla="*/ 1538417 h 1538417"/>
              <a:gd name="connsiteX4" fmla="*/ 0 w 2441817"/>
              <a:gd name="connsiteY4" fmla="*/ 570156 h 1538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817" h="1538417">
                <a:moveTo>
                  <a:pt x="0" y="570156"/>
                </a:moveTo>
                <a:lnTo>
                  <a:pt x="849685" y="0"/>
                </a:lnTo>
                <a:lnTo>
                  <a:pt x="2441817" y="957505"/>
                </a:lnTo>
                <a:lnTo>
                  <a:pt x="1613647" y="1538417"/>
                </a:lnTo>
                <a:lnTo>
                  <a:pt x="0" y="570156"/>
                </a:lnTo>
                <a:close/>
              </a:path>
            </a:pathLst>
          </a:custGeom>
        </p:spPr>
        <p:txBody>
          <a:bodyPr/>
          <a:lstStyle/>
          <a:p>
            <a:endParaRPr lang="en-US"/>
          </a:p>
        </p:txBody>
      </p:sp>
      <p:sp>
        <p:nvSpPr>
          <p:cNvPr id="32" name="Picture Placeholder 7"/>
          <p:cNvSpPr>
            <a:spLocks noGrp="1"/>
          </p:cNvSpPr>
          <p:nvPr>
            <p:ph type="pic" sz="quarter" idx="13"/>
          </p:nvPr>
        </p:nvSpPr>
        <p:spPr>
          <a:xfrm>
            <a:off x="877188" y="2540832"/>
            <a:ext cx="2441817" cy="1538417"/>
          </a:xfrm>
          <a:custGeom>
            <a:avLst/>
            <a:gdLst>
              <a:gd name="connsiteX0" fmla="*/ 0 w 957262"/>
              <a:gd name="connsiteY0" fmla="*/ 0 h 1301750"/>
              <a:gd name="connsiteX1" fmla="*/ 957262 w 957262"/>
              <a:gd name="connsiteY1" fmla="*/ 0 h 1301750"/>
              <a:gd name="connsiteX2" fmla="*/ 957262 w 957262"/>
              <a:gd name="connsiteY2" fmla="*/ 1301750 h 1301750"/>
              <a:gd name="connsiteX3" fmla="*/ 0 w 957262"/>
              <a:gd name="connsiteY3" fmla="*/ 1301750 h 1301750"/>
              <a:gd name="connsiteX4" fmla="*/ 0 w 957262"/>
              <a:gd name="connsiteY4" fmla="*/ 0 h 1301750"/>
              <a:gd name="connsiteX0" fmla="*/ 0 w 957262"/>
              <a:gd name="connsiteY0" fmla="*/ 543261 h 1845011"/>
              <a:gd name="connsiteX1" fmla="*/ 806655 w 957262"/>
              <a:gd name="connsiteY1" fmla="*/ 0 h 1845011"/>
              <a:gd name="connsiteX2" fmla="*/ 957262 w 957262"/>
              <a:gd name="connsiteY2" fmla="*/ 1845011 h 1845011"/>
              <a:gd name="connsiteX3" fmla="*/ 0 w 957262"/>
              <a:gd name="connsiteY3" fmla="*/ 1845011 h 1845011"/>
              <a:gd name="connsiteX4" fmla="*/ 0 w 957262"/>
              <a:gd name="connsiteY4" fmla="*/ 543261 h 1845011"/>
              <a:gd name="connsiteX0" fmla="*/ 0 w 2431060"/>
              <a:gd name="connsiteY0" fmla="*/ 543261 h 1845011"/>
              <a:gd name="connsiteX1" fmla="*/ 806655 w 2431060"/>
              <a:gd name="connsiteY1" fmla="*/ 0 h 1845011"/>
              <a:gd name="connsiteX2" fmla="*/ 2431060 w 2431060"/>
              <a:gd name="connsiteY2" fmla="*/ 935990 h 1845011"/>
              <a:gd name="connsiteX3" fmla="*/ 0 w 2431060"/>
              <a:gd name="connsiteY3" fmla="*/ 1845011 h 1845011"/>
              <a:gd name="connsiteX4" fmla="*/ 0 w 2431060"/>
              <a:gd name="connsiteY4" fmla="*/ 543261 h 1845011"/>
              <a:gd name="connsiteX0" fmla="*/ 0 w 2431060"/>
              <a:gd name="connsiteY0" fmla="*/ 430306 h 1732056"/>
              <a:gd name="connsiteX1" fmla="*/ 844306 w 2431060"/>
              <a:gd name="connsiteY1" fmla="*/ 0 h 1732056"/>
              <a:gd name="connsiteX2" fmla="*/ 2431060 w 2431060"/>
              <a:gd name="connsiteY2" fmla="*/ 823035 h 1732056"/>
              <a:gd name="connsiteX3" fmla="*/ 0 w 2431060"/>
              <a:gd name="connsiteY3" fmla="*/ 1732056 h 1732056"/>
              <a:gd name="connsiteX4" fmla="*/ 0 w 2431060"/>
              <a:gd name="connsiteY4" fmla="*/ 430306 h 1732056"/>
              <a:gd name="connsiteX0" fmla="*/ 0 w 2431060"/>
              <a:gd name="connsiteY0" fmla="*/ 564777 h 1866527"/>
              <a:gd name="connsiteX1" fmla="*/ 822791 w 2431060"/>
              <a:gd name="connsiteY1" fmla="*/ 0 h 1866527"/>
              <a:gd name="connsiteX2" fmla="*/ 2431060 w 2431060"/>
              <a:gd name="connsiteY2" fmla="*/ 957506 h 1866527"/>
              <a:gd name="connsiteX3" fmla="*/ 0 w 2431060"/>
              <a:gd name="connsiteY3" fmla="*/ 1866527 h 1866527"/>
              <a:gd name="connsiteX4" fmla="*/ 0 w 2431060"/>
              <a:gd name="connsiteY4" fmla="*/ 564777 h 1866527"/>
              <a:gd name="connsiteX0" fmla="*/ 0 w 2431060"/>
              <a:gd name="connsiteY0" fmla="*/ 564777 h 1533040"/>
              <a:gd name="connsiteX1" fmla="*/ 822791 w 2431060"/>
              <a:gd name="connsiteY1" fmla="*/ 0 h 1533040"/>
              <a:gd name="connsiteX2" fmla="*/ 2431060 w 2431060"/>
              <a:gd name="connsiteY2" fmla="*/ 957506 h 1533040"/>
              <a:gd name="connsiteX3" fmla="*/ 1570616 w 2431060"/>
              <a:gd name="connsiteY3" fmla="*/ 1533040 h 1533040"/>
              <a:gd name="connsiteX4" fmla="*/ 0 w 2431060"/>
              <a:gd name="connsiteY4" fmla="*/ 564777 h 1533040"/>
              <a:gd name="connsiteX0" fmla="*/ 0 w 2215907"/>
              <a:gd name="connsiteY0" fmla="*/ 510989 h 1533040"/>
              <a:gd name="connsiteX1" fmla="*/ 607638 w 2215907"/>
              <a:gd name="connsiteY1" fmla="*/ 0 h 1533040"/>
              <a:gd name="connsiteX2" fmla="*/ 2215907 w 2215907"/>
              <a:gd name="connsiteY2" fmla="*/ 957506 h 1533040"/>
              <a:gd name="connsiteX3" fmla="*/ 1355463 w 2215907"/>
              <a:gd name="connsiteY3" fmla="*/ 1533040 h 1533040"/>
              <a:gd name="connsiteX4" fmla="*/ 0 w 2215907"/>
              <a:gd name="connsiteY4" fmla="*/ 510989 h 1533040"/>
              <a:gd name="connsiteX0" fmla="*/ 0 w 2425681"/>
              <a:gd name="connsiteY0" fmla="*/ 591672 h 1533040"/>
              <a:gd name="connsiteX1" fmla="*/ 817412 w 2425681"/>
              <a:gd name="connsiteY1" fmla="*/ 0 h 1533040"/>
              <a:gd name="connsiteX2" fmla="*/ 2425681 w 2425681"/>
              <a:gd name="connsiteY2" fmla="*/ 957506 h 1533040"/>
              <a:gd name="connsiteX3" fmla="*/ 1565237 w 2425681"/>
              <a:gd name="connsiteY3" fmla="*/ 1533040 h 1533040"/>
              <a:gd name="connsiteX4" fmla="*/ 0 w 2425681"/>
              <a:gd name="connsiteY4" fmla="*/ 591672 h 1533040"/>
              <a:gd name="connsiteX0" fmla="*/ 0 w 2425681"/>
              <a:gd name="connsiteY0" fmla="*/ 0 h 941368"/>
              <a:gd name="connsiteX1" fmla="*/ 1167035 w 2425681"/>
              <a:gd name="connsiteY1" fmla="*/ 102196 h 941368"/>
              <a:gd name="connsiteX2" fmla="*/ 2425681 w 2425681"/>
              <a:gd name="connsiteY2" fmla="*/ 365834 h 941368"/>
              <a:gd name="connsiteX3" fmla="*/ 1565237 w 2425681"/>
              <a:gd name="connsiteY3" fmla="*/ 941368 h 941368"/>
              <a:gd name="connsiteX4" fmla="*/ 0 w 2425681"/>
              <a:gd name="connsiteY4" fmla="*/ 0 h 941368"/>
              <a:gd name="connsiteX0" fmla="*/ 0 w 2425681"/>
              <a:gd name="connsiteY0" fmla="*/ 597051 h 1538419"/>
              <a:gd name="connsiteX1" fmla="*/ 822791 w 2425681"/>
              <a:gd name="connsiteY1" fmla="*/ 0 h 1538419"/>
              <a:gd name="connsiteX2" fmla="*/ 2425681 w 2425681"/>
              <a:gd name="connsiteY2" fmla="*/ 962885 h 1538419"/>
              <a:gd name="connsiteX3" fmla="*/ 1565237 w 2425681"/>
              <a:gd name="connsiteY3" fmla="*/ 1538419 h 1538419"/>
              <a:gd name="connsiteX4" fmla="*/ 0 w 2425681"/>
              <a:gd name="connsiteY4" fmla="*/ 597051 h 1538419"/>
              <a:gd name="connsiteX0" fmla="*/ 0 w 2425681"/>
              <a:gd name="connsiteY0" fmla="*/ 575536 h 1516904"/>
              <a:gd name="connsiteX1" fmla="*/ 849685 w 2425681"/>
              <a:gd name="connsiteY1" fmla="*/ 0 h 1516904"/>
              <a:gd name="connsiteX2" fmla="*/ 2425681 w 2425681"/>
              <a:gd name="connsiteY2" fmla="*/ 941370 h 1516904"/>
              <a:gd name="connsiteX3" fmla="*/ 1565237 w 2425681"/>
              <a:gd name="connsiteY3" fmla="*/ 1516904 h 1516904"/>
              <a:gd name="connsiteX4" fmla="*/ 0 w 2425681"/>
              <a:gd name="connsiteY4" fmla="*/ 575536 h 1516904"/>
              <a:gd name="connsiteX0" fmla="*/ 0 w 2425681"/>
              <a:gd name="connsiteY0" fmla="*/ 467960 h 1409328"/>
              <a:gd name="connsiteX1" fmla="*/ 930367 w 2425681"/>
              <a:gd name="connsiteY1" fmla="*/ 0 h 1409328"/>
              <a:gd name="connsiteX2" fmla="*/ 2425681 w 2425681"/>
              <a:gd name="connsiteY2" fmla="*/ 833794 h 1409328"/>
              <a:gd name="connsiteX3" fmla="*/ 1565237 w 2425681"/>
              <a:gd name="connsiteY3" fmla="*/ 1409328 h 1409328"/>
              <a:gd name="connsiteX4" fmla="*/ 0 w 2425681"/>
              <a:gd name="connsiteY4" fmla="*/ 467960 h 1409328"/>
              <a:gd name="connsiteX0" fmla="*/ 0 w 2425681"/>
              <a:gd name="connsiteY0" fmla="*/ 597051 h 1538419"/>
              <a:gd name="connsiteX1" fmla="*/ 833548 w 2425681"/>
              <a:gd name="connsiteY1" fmla="*/ 0 h 1538419"/>
              <a:gd name="connsiteX2" fmla="*/ 2425681 w 2425681"/>
              <a:gd name="connsiteY2" fmla="*/ 962885 h 1538419"/>
              <a:gd name="connsiteX3" fmla="*/ 1565237 w 2425681"/>
              <a:gd name="connsiteY3" fmla="*/ 1538419 h 1538419"/>
              <a:gd name="connsiteX4" fmla="*/ 0 w 2425681"/>
              <a:gd name="connsiteY4" fmla="*/ 597051 h 1538419"/>
              <a:gd name="connsiteX0" fmla="*/ 0 w 2447196"/>
              <a:gd name="connsiteY0" fmla="*/ 575536 h 1538419"/>
              <a:gd name="connsiteX1" fmla="*/ 855063 w 2447196"/>
              <a:gd name="connsiteY1" fmla="*/ 0 h 1538419"/>
              <a:gd name="connsiteX2" fmla="*/ 2447196 w 2447196"/>
              <a:gd name="connsiteY2" fmla="*/ 962885 h 1538419"/>
              <a:gd name="connsiteX3" fmla="*/ 1586752 w 2447196"/>
              <a:gd name="connsiteY3" fmla="*/ 1538419 h 1538419"/>
              <a:gd name="connsiteX4" fmla="*/ 0 w 2447196"/>
              <a:gd name="connsiteY4" fmla="*/ 575536 h 1538419"/>
              <a:gd name="connsiteX0" fmla="*/ 0 w 2457953"/>
              <a:gd name="connsiteY0" fmla="*/ 575536 h 1538419"/>
              <a:gd name="connsiteX1" fmla="*/ 855063 w 2457953"/>
              <a:gd name="connsiteY1" fmla="*/ 0 h 1538419"/>
              <a:gd name="connsiteX2" fmla="*/ 2457953 w 2457953"/>
              <a:gd name="connsiteY2" fmla="*/ 957506 h 1538419"/>
              <a:gd name="connsiteX3" fmla="*/ 1586752 w 2457953"/>
              <a:gd name="connsiteY3" fmla="*/ 1538419 h 1538419"/>
              <a:gd name="connsiteX4" fmla="*/ 0 w 2457953"/>
              <a:gd name="connsiteY4" fmla="*/ 575536 h 1538419"/>
              <a:gd name="connsiteX0" fmla="*/ 0 w 2457953"/>
              <a:gd name="connsiteY0" fmla="*/ 559399 h 1522282"/>
              <a:gd name="connsiteX1" fmla="*/ 855063 w 2457953"/>
              <a:gd name="connsiteY1" fmla="*/ 0 h 1522282"/>
              <a:gd name="connsiteX2" fmla="*/ 2457953 w 2457953"/>
              <a:gd name="connsiteY2" fmla="*/ 941369 h 1522282"/>
              <a:gd name="connsiteX3" fmla="*/ 1586752 w 2457953"/>
              <a:gd name="connsiteY3" fmla="*/ 1522282 h 1522282"/>
              <a:gd name="connsiteX4" fmla="*/ 0 w 2457953"/>
              <a:gd name="connsiteY4" fmla="*/ 559399 h 1522282"/>
              <a:gd name="connsiteX0" fmla="*/ 0 w 2441817"/>
              <a:gd name="connsiteY0" fmla="*/ 559399 h 1522282"/>
              <a:gd name="connsiteX1" fmla="*/ 838927 w 2441817"/>
              <a:gd name="connsiteY1" fmla="*/ 0 h 1522282"/>
              <a:gd name="connsiteX2" fmla="*/ 2441817 w 2441817"/>
              <a:gd name="connsiteY2" fmla="*/ 941369 h 1522282"/>
              <a:gd name="connsiteX3" fmla="*/ 1570616 w 2441817"/>
              <a:gd name="connsiteY3" fmla="*/ 1522282 h 1522282"/>
              <a:gd name="connsiteX4" fmla="*/ 0 w 2441817"/>
              <a:gd name="connsiteY4" fmla="*/ 559399 h 1522282"/>
              <a:gd name="connsiteX0" fmla="*/ 0 w 2441817"/>
              <a:gd name="connsiteY0" fmla="*/ 570156 h 1533039"/>
              <a:gd name="connsiteX1" fmla="*/ 849685 w 2441817"/>
              <a:gd name="connsiteY1" fmla="*/ 0 h 1533039"/>
              <a:gd name="connsiteX2" fmla="*/ 2441817 w 2441817"/>
              <a:gd name="connsiteY2" fmla="*/ 952126 h 1533039"/>
              <a:gd name="connsiteX3" fmla="*/ 1570616 w 2441817"/>
              <a:gd name="connsiteY3" fmla="*/ 1533039 h 1533039"/>
              <a:gd name="connsiteX4" fmla="*/ 0 w 2441817"/>
              <a:gd name="connsiteY4" fmla="*/ 570156 h 1533039"/>
              <a:gd name="connsiteX0" fmla="*/ 0 w 2441817"/>
              <a:gd name="connsiteY0" fmla="*/ 570156 h 1533039"/>
              <a:gd name="connsiteX1" fmla="*/ 849685 w 2441817"/>
              <a:gd name="connsiteY1" fmla="*/ 0 h 1533039"/>
              <a:gd name="connsiteX2" fmla="*/ 2441817 w 2441817"/>
              <a:gd name="connsiteY2" fmla="*/ 957505 h 1533039"/>
              <a:gd name="connsiteX3" fmla="*/ 1570616 w 2441817"/>
              <a:gd name="connsiteY3" fmla="*/ 1533039 h 1533039"/>
              <a:gd name="connsiteX4" fmla="*/ 0 w 2441817"/>
              <a:gd name="connsiteY4" fmla="*/ 570156 h 1533039"/>
              <a:gd name="connsiteX0" fmla="*/ 0 w 2441817"/>
              <a:gd name="connsiteY0" fmla="*/ 570156 h 1538417"/>
              <a:gd name="connsiteX1" fmla="*/ 849685 w 2441817"/>
              <a:gd name="connsiteY1" fmla="*/ 0 h 1538417"/>
              <a:gd name="connsiteX2" fmla="*/ 2441817 w 2441817"/>
              <a:gd name="connsiteY2" fmla="*/ 957505 h 1538417"/>
              <a:gd name="connsiteX3" fmla="*/ 1613647 w 2441817"/>
              <a:gd name="connsiteY3" fmla="*/ 1538417 h 1538417"/>
              <a:gd name="connsiteX4" fmla="*/ 0 w 2441817"/>
              <a:gd name="connsiteY4" fmla="*/ 570156 h 1538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817" h="1538417">
                <a:moveTo>
                  <a:pt x="0" y="570156"/>
                </a:moveTo>
                <a:lnTo>
                  <a:pt x="849685" y="0"/>
                </a:lnTo>
                <a:lnTo>
                  <a:pt x="2441817" y="957505"/>
                </a:lnTo>
                <a:lnTo>
                  <a:pt x="1613647" y="1538417"/>
                </a:lnTo>
                <a:lnTo>
                  <a:pt x="0" y="570156"/>
                </a:lnTo>
                <a:close/>
              </a:path>
            </a:pathLst>
          </a:custGeom>
        </p:spPr>
        <p:txBody>
          <a:bodyPr/>
          <a:lstStyle/>
          <a:p>
            <a:endParaRPr lang="en-US"/>
          </a:p>
        </p:txBody>
      </p:sp>
      <p:sp>
        <p:nvSpPr>
          <p:cNvPr id="9" name="Rectangle 8"/>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0" name="Donut 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AB7DE8E5-2615-3915-F1B2-6DD2AAE25A14}"/>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CE82D7-E304-8BFC-C1E4-BCBEB8E6AC2A}"/>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005168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Social network">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2862570" y="2110154"/>
            <a:ext cx="1183341" cy="3193367"/>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 Same Side Corner Rectangle 20">
            <a:extLst>
              <a:ext uri="{FF2B5EF4-FFF2-40B4-BE49-F238E27FC236}">
                <a16:creationId xmlns:a16="http://schemas.microsoft.com/office/drawing/2014/main" id="{DC60D2B8-CE8F-17DA-84D2-1A930A64602F}"/>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5CC475F-D005-2ADF-E0FA-5E744BB1EFE6}"/>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0570668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cbook ai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21200" y="2247900"/>
            <a:ext cx="3149600" cy="1968500"/>
          </a:xfrm>
          <a:prstGeom prst="rect">
            <a:avLst/>
          </a:prstGeom>
        </p:spPr>
        <p:txBody>
          <a:bodyPr/>
          <a:lstStyle/>
          <a:p>
            <a:endParaRPr lang="en-US"/>
          </a:p>
        </p:txBody>
      </p:sp>
      <p:sp>
        <p:nvSpPr>
          <p:cNvPr id="12" name="Picture Placeholder 2"/>
          <p:cNvSpPr>
            <a:spLocks noGrp="1"/>
          </p:cNvSpPr>
          <p:nvPr>
            <p:ph type="pic" sz="quarter" idx="11"/>
          </p:nvPr>
        </p:nvSpPr>
        <p:spPr>
          <a:xfrm>
            <a:off x="1727200" y="2527300"/>
            <a:ext cx="2451100" cy="1524000"/>
          </a:xfrm>
          <a:prstGeom prst="rect">
            <a:avLst/>
          </a:prstGeom>
        </p:spPr>
        <p:txBody>
          <a:bodyPr/>
          <a:lstStyle/>
          <a:p>
            <a:endParaRPr lang="en-US"/>
          </a:p>
        </p:txBody>
      </p:sp>
      <p:sp>
        <p:nvSpPr>
          <p:cNvPr id="13" name="Picture Placeholder 2"/>
          <p:cNvSpPr>
            <a:spLocks noGrp="1"/>
          </p:cNvSpPr>
          <p:nvPr>
            <p:ph type="pic" sz="quarter" idx="12"/>
          </p:nvPr>
        </p:nvSpPr>
        <p:spPr>
          <a:xfrm>
            <a:off x="7974953" y="2527300"/>
            <a:ext cx="2451100" cy="1524000"/>
          </a:xfrm>
          <a:prstGeom prst="rect">
            <a:avLst/>
          </a:prstGeom>
        </p:spPr>
        <p:txBody>
          <a:bodyPr/>
          <a:lstStyle/>
          <a:p>
            <a:endParaRPr lang="en-US"/>
          </a:p>
        </p:txBody>
      </p:sp>
      <p:sp>
        <p:nvSpPr>
          <p:cNvPr id="14" name="Rectangle 13"/>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5" name="Donut 14"/>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ADE167E9-8D7C-E703-608D-CBC03664E8B0}"/>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F65CEE-3A50-EE22-5AA7-45AB24236DE1}"/>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4489969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acbook air">
    <p:spTree>
      <p:nvGrpSpPr>
        <p:cNvPr id="1" name=""/>
        <p:cNvGrpSpPr/>
        <p:nvPr/>
      </p:nvGrpSpPr>
      <p:grpSpPr>
        <a:xfrm>
          <a:off x="0" y="0"/>
          <a:ext cx="0" cy="0"/>
          <a:chOff x="0" y="0"/>
          <a:chExt cx="0" cy="0"/>
        </a:xfrm>
      </p:grpSpPr>
      <p:sp>
        <p:nvSpPr>
          <p:cNvPr id="14" name="Rectangle 13"/>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5" name="Donut 14"/>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cture Placeholder 3"/>
          <p:cNvSpPr>
            <a:spLocks noGrp="1"/>
          </p:cNvSpPr>
          <p:nvPr>
            <p:ph type="pic" sz="quarter" idx="10"/>
          </p:nvPr>
        </p:nvSpPr>
        <p:spPr>
          <a:xfrm>
            <a:off x="8189913" y="1789114"/>
            <a:ext cx="3160712" cy="3240834"/>
          </a:xfrm>
          <a:custGeom>
            <a:avLst/>
            <a:gdLst>
              <a:gd name="connsiteX0" fmla="*/ 0 w 3160712"/>
              <a:gd name="connsiteY0" fmla="*/ 0 h 3227387"/>
              <a:gd name="connsiteX1" fmla="*/ 3160712 w 3160712"/>
              <a:gd name="connsiteY1" fmla="*/ 0 h 3227387"/>
              <a:gd name="connsiteX2" fmla="*/ 3160712 w 3160712"/>
              <a:gd name="connsiteY2" fmla="*/ 3227387 h 3227387"/>
              <a:gd name="connsiteX3" fmla="*/ 0 w 3160712"/>
              <a:gd name="connsiteY3" fmla="*/ 3227387 h 3227387"/>
              <a:gd name="connsiteX4" fmla="*/ 0 w 3160712"/>
              <a:gd name="connsiteY4" fmla="*/ 0 h 3227387"/>
              <a:gd name="connsiteX0" fmla="*/ 524435 w 3160712"/>
              <a:gd name="connsiteY0" fmla="*/ 927847 h 3227387"/>
              <a:gd name="connsiteX1" fmla="*/ 3160712 w 3160712"/>
              <a:gd name="connsiteY1" fmla="*/ 0 h 3227387"/>
              <a:gd name="connsiteX2" fmla="*/ 3160712 w 3160712"/>
              <a:gd name="connsiteY2" fmla="*/ 3227387 h 3227387"/>
              <a:gd name="connsiteX3" fmla="*/ 0 w 3160712"/>
              <a:gd name="connsiteY3" fmla="*/ 3227387 h 3227387"/>
              <a:gd name="connsiteX4" fmla="*/ 524435 w 3160712"/>
              <a:gd name="connsiteY4" fmla="*/ 927847 h 3227387"/>
              <a:gd name="connsiteX0" fmla="*/ 524435 w 3160712"/>
              <a:gd name="connsiteY0" fmla="*/ 927847 h 3240834"/>
              <a:gd name="connsiteX1" fmla="*/ 3160712 w 3160712"/>
              <a:gd name="connsiteY1" fmla="*/ 0 h 3240834"/>
              <a:gd name="connsiteX2" fmla="*/ 2488359 w 3160712"/>
              <a:gd name="connsiteY2" fmla="*/ 3240834 h 3240834"/>
              <a:gd name="connsiteX3" fmla="*/ 0 w 3160712"/>
              <a:gd name="connsiteY3" fmla="*/ 3227387 h 3240834"/>
              <a:gd name="connsiteX4" fmla="*/ 524435 w 3160712"/>
              <a:gd name="connsiteY4" fmla="*/ 927847 h 3240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0712" h="3240834">
                <a:moveTo>
                  <a:pt x="524435" y="927847"/>
                </a:moveTo>
                <a:lnTo>
                  <a:pt x="3160712" y="0"/>
                </a:lnTo>
                <a:lnTo>
                  <a:pt x="2488359" y="3240834"/>
                </a:lnTo>
                <a:lnTo>
                  <a:pt x="0" y="3227387"/>
                </a:lnTo>
                <a:lnTo>
                  <a:pt x="524435" y="927847"/>
                </a:lnTo>
                <a:close/>
              </a:path>
            </a:pathLst>
          </a:custGeom>
        </p:spPr>
        <p:txBody>
          <a:bodyPr/>
          <a:lstStyle/>
          <a:p>
            <a:endParaRPr lang="en-US"/>
          </a:p>
        </p:txBody>
      </p:sp>
      <p:sp>
        <p:nvSpPr>
          <p:cNvPr id="7" name="Round Same Side Corner Rectangle 20">
            <a:extLst>
              <a:ext uri="{FF2B5EF4-FFF2-40B4-BE49-F238E27FC236}">
                <a16:creationId xmlns:a16="http://schemas.microsoft.com/office/drawing/2014/main" id="{0856AF56-6346-6397-1CC1-A2889F5BC5A9}"/>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8E23664-AA85-D3CC-7509-D06D27454D09}"/>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099338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Macbook pr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4814405"/>
          </a:xfrm>
          <a:prstGeom prst="rect">
            <a:avLst/>
          </a:prstGeom>
        </p:spPr>
        <p:txBody>
          <a:bodyPr/>
          <a:lstStyle/>
          <a:p>
            <a:endParaRPr lang="en-US"/>
          </a:p>
        </p:txBody>
      </p:sp>
      <p:sp>
        <p:nvSpPr>
          <p:cNvPr id="14" name="Rectangle 13"/>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5" name="Donut 14"/>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Picture Placeholder 2"/>
          <p:cNvSpPr>
            <a:spLocks noGrp="1"/>
          </p:cNvSpPr>
          <p:nvPr>
            <p:ph type="pic" sz="quarter" idx="11"/>
          </p:nvPr>
        </p:nvSpPr>
        <p:spPr>
          <a:xfrm>
            <a:off x="4356847" y="2219290"/>
            <a:ext cx="3478306" cy="2124110"/>
          </a:xfrm>
          <a:prstGeom prst="rect">
            <a:avLst/>
          </a:prstGeom>
        </p:spPr>
        <p:txBody>
          <a:bodyPr/>
          <a:lstStyle/>
          <a:p>
            <a:endParaRPr lang="en-US"/>
          </a:p>
        </p:txBody>
      </p:sp>
      <p:sp>
        <p:nvSpPr>
          <p:cNvPr id="8" name="Round Same Side Corner Rectangle 20">
            <a:extLst>
              <a:ext uri="{FF2B5EF4-FFF2-40B4-BE49-F238E27FC236}">
                <a16:creationId xmlns:a16="http://schemas.microsoft.com/office/drawing/2014/main" id="{D3765DB7-8D24-D986-AEB9-C9434EEF8C6A}"/>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3A52B0-3D44-8139-2445-2864BF53C25F}"/>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4196161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bout Company">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761564"/>
            <a:ext cx="12192000" cy="3832785"/>
          </a:xfrm>
          <a:prstGeom prst="rect">
            <a:avLst/>
          </a:prstGeo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F29300B2-F534-6753-F1EF-C2137F583720}"/>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B6FCB1E-1ACF-6907-F087-26D4273B1ADF}"/>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90420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About us">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16000" y="2002967"/>
            <a:ext cx="2249488" cy="2249714"/>
          </a:xfrm>
          <a:prstGeom prst="round2DiagRect">
            <a:avLst>
              <a:gd name="adj1" fmla="val 50000"/>
              <a:gd name="adj2" fmla="val 0"/>
            </a:avLst>
          </a:prstGeom>
        </p:spPr>
        <p:txBody>
          <a:bodyPr/>
          <a:lstStyle/>
          <a:p>
            <a:endParaRPr lang="en-US"/>
          </a:p>
        </p:txBody>
      </p:sp>
      <p:sp>
        <p:nvSpPr>
          <p:cNvPr id="12" name="Picture Placeholder 3"/>
          <p:cNvSpPr>
            <a:spLocks noGrp="1"/>
          </p:cNvSpPr>
          <p:nvPr>
            <p:ph type="pic" sz="quarter" idx="11"/>
          </p:nvPr>
        </p:nvSpPr>
        <p:spPr>
          <a:xfrm>
            <a:off x="4970415" y="2002967"/>
            <a:ext cx="2249488" cy="2249714"/>
          </a:xfrm>
          <a:prstGeom prst="round2DiagRect">
            <a:avLst>
              <a:gd name="adj1" fmla="val 50000"/>
              <a:gd name="adj2" fmla="val 0"/>
            </a:avLst>
          </a:prstGeom>
        </p:spPr>
        <p:txBody>
          <a:bodyPr/>
          <a:lstStyle/>
          <a:p>
            <a:endParaRPr lang="en-US"/>
          </a:p>
        </p:txBody>
      </p:sp>
      <p:sp>
        <p:nvSpPr>
          <p:cNvPr id="13" name="Picture Placeholder 3"/>
          <p:cNvSpPr>
            <a:spLocks noGrp="1"/>
          </p:cNvSpPr>
          <p:nvPr>
            <p:ph type="pic" sz="quarter" idx="12"/>
          </p:nvPr>
        </p:nvSpPr>
        <p:spPr>
          <a:xfrm>
            <a:off x="8918301" y="2002967"/>
            <a:ext cx="2249488" cy="2249714"/>
          </a:xfrm>
          <a:prstGeom prst="round2DiagRect">
            <a:avLst>
              <a:gd name="adj1" fmla="val 50000"/>
              <a:gd name="adj2" fmla="val 0"/>
            </a:avLst>
          </a:prstGeom>
        </p:spPr>
        <p:txBody>
          <a:bodyPr/>
          <a:lstStyle/>
          <a:p>
            <a:endParaRPr lang="en-US"/>
          </a:p>
        </p:txBody>
      </p:sp>
      <p:sp>
        <p:nvSpPr>
          <p:cNvPr id="9" name="Rectangle 8"/>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10" name="Donut 9"/>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ound Same Side Corner Rectangle 20">
            <a:extLst>
              <a:ext uri="{FF2B5EF4-FFF2-40B4-BE49-F238E27FC236}">
                <a16:creationId xmlns:a16="http://schemas.microsoft.com/office/drawing/2014/main" id="{8A8CA33C-B040-3589-58C2-8C486F5290D9}"/>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CF6615-8019-1B9F-3FEB-3DE4FD9CE526}"/>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317414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25" name="Picture Placeholder 24"/>
          <p:cNvSpPr>
            <a:spLocks noGrp="1"/>
          </p:cNvSpPr>
          <p:nvPr>
            <p:ph type="pic" sz="quarter" idx="11"/>
          </p:nvPr>
        </p:nvSpPr>
        <p:spPr>
          <a:xfrm>
            <a:off x="-1" y="1720313"/>
            <a:ext cx="6091238" cy="3562241"/>
          </a:xfrm>
          <a:custGeom>
            <a:avLst/>
            <a:gdLst>
              <a:gd name="connsiteX0" fmla="*/ 3115160 w 6091238"/>
              <a:gd name="connsiteY0" fmla="*/ 2942309 h 3562241"/>
              <a:gd name="connsiteX1" fmla="*/ 6091238 w 6091238"/>
              <a:gd name="connsiteY1" fmla="*/ 2942309 h 3562241"/>
              <a:gd name="connsiteX2" fmla="*/ 6091238 w 6091238"/>
              <a:gd name="connsiteY2" fmla="*/ 3562241 h 3562241"/>
              <a:gd name="connsiteX3" fmla="*/ 3115160 w 6091238"/>
              <a:gd name="connsiteY3" fmla="*/ 3562241 h 3562241"/>
              <a:gd name="connsiteX4" fmla="*/ 0 w 6091238"/>
              <a:gd name="connsiteY4" fmla="*/ 2942309 h 3562241"/>
              <a:gd name="connsiteX5" fmla="*/ 2976078 w 6091238"/>
              <a:gd name="connsiteY5" fmla="*/ 2942309 h 3562241"/>
              <a:gd name="connsiteX6" fmla="*/ 2976078 w 6091238"/>
              <a:gd name="connsiteY6" fmla="*/ 3562241 h 3562241"/>
              <a:gd name="connsiteX7" fmla="*/ 0 w 6091238"/>
              <a:gd name="connsiteY7" fmla="*/ 3562241 h 3562241"/>
              <a:gd name="connsiteX8" fmla="*/ 4649493 w 6091238"/>
              <a:gd name="connsiteY8" fmla="*/ 2220209 h 3562241"/>
              <a:gd name="connsiteX9" fmla="*/ 6091238 w 6091238"/>
              <a:gd name="connsiteY9" fmla="*/ 2220209 h 3562241"/>
              <a:gd name="connsiteX10" fmla="*/ 6091238 w 6091238"/>
              <a:gd name="connsiteY10" fmla="*/ 2840141 h 3562241"/>
              <a:gd name="connsiteX11" fmla="*/ 4649493 w 6091238"/>
              <a:gd name="connsiteY11" fmla="*/ 2840141 h 3562241"/>
              <a:gd name="connsiteX12" fmla="*/ 1557581 w 6091238"/>
              <a:gd name="connsiteY12" fmla="*/ 2220209 h 3562241"/>
              <a:gd name="connsiteX13" fmla="*/ 4533659 w 6091238"/>
              <a:gd name="connsiteY13" fmla="*/ 2220209 h 3562241"/>
              <a:gd name="connsiteX14" fmla="*/ 4533659 w 6091238"/>
              <a:gd name="connsiteY14" fmla="*/ 2840141 h 3562241"/>
              <a:gd name="connsiteX15" fmla="*/ 1557581 w 6091238"/>
              <a:gd name="connsiteY15" fmla="*/ 2840141 h 3562241"/>
              <a:gd name="connsiteX16" fmla="*/ 1 w 6091238"/>
              <a:gd name="connsiteY16" fmla="*/ 2220209 h 3562241"/>
              <a:gd name="connsiteX17" fmla="*/ 1441746 w 6091238"/>
              <a:gd name="connsiteY17" fmla="*/ 2220209 h 3562241"/>
              <a:gd name="connsiteX18" fmla="*/ 1441746 w 6091238"/>
              <a:gd name="connsiteY18" fmla="*/ 2840141 h 3562241"/>
              <a:gd name="connsiteX19" fmla="*/ 1 w 6091238"/>
              <a:gd name="connsiteY19" fmla="*/ 2840141 h 3562241"/>
              <a:gd name="connsiteX20" fmla="*/ 3115160 w 6091238"/>
              <a:gd name="connsiteY20" fmla="*/ 1483052 h 3562241"/>
              <a:gd name="connsiteX21" fmla="*/ 6091238 w 6091238"/>
              <a:gd name="connsiteY21" fmla="*/ 1483052 h 3562241"/>
              <a:gd name="connsiteX22" fmla="*/ 6091238 w 6091238"/>
              <a:gd name="connsiteY22" fmla="*/ 2102984 h 3562241"/>
              <a:gd name="connsiteX23" fmla="*/ 3115160 w 6091238"/>
              <a:gd name="connsiteY23" fmla="*/ 2102984 h 3562241"/>
              <a:gd name="connsiteX24" fmla="*/ 0 w 6091238"/>
              <a:gd name="connsiteY24" fmla="*/ 1483052 h 3562241"/>
              <a:gd name="connsiteX25" fmla="*/ 2976078 w 6091238"/>
              <a:gd name="connsiteY25" fmla="*/ 1483052 h 3562241"/>
              <a:gd name="connsiteX26" fmla="*/ 2976078 w 6091238"/>
              <a:gd name="connsiteY26" fmla="*/ 2102984 h 3562241"/>
              <a:gd name="connsiteX27" fmla="*/ 0 w 6091238"/>
              <a:gd name="connsiteY27" fmla="*/ 2102984 h 3562241"/>
              <a:gd name="connsiteX28" fmla="*/ 4649493 w 6091238"/>
              <a:gd name="connsiteY28" fmla="*/ 737157 h 3562241"/>
              <a:gd name="connsiteX29" fmla="*/ 6091238 w 6091238"/>
              <a:gd name="connsiteY29" fmla="*/ 737157 h 3562241"/>
              <a:gd name="connsiteX30" fmla="*/ 6091238 w 6091238"/>
              <a:gd name="connsiteY30" fmla="*/ 1357089 h 3562241"/>
              <a:gd name="connsiteX31" fmla="*/ 4649493 w 6091238"/>
              <a:gd name="connsiteY31" fmla="*/ 1357089 h 3562241"/>
              <a:gd name="connsiteX32" fmla="*/ 1557582 w 6091238"/>
              <a:gd name="connsiteY32" fmla="*/ 737157 h 3562241"/>
              <a:gd name="connsiteX33" fmla="*/ 4533659 w 6091238"/>
              <a:gd name="connsiteY33" fmla="*/ 737157 h 3562241"/>
              <a:gd name="connsiteX34" fmla="*/ 4533659 w 6091238"/>
              <a:gd name="connsiteY34" fmla="*/ 1357089 h 3562241"/>
              <a:gd name="connsiteX35" fmla="*/ 1557582 w 6091238"/>
              <a:gd name="connsiteY35" fmla="*/ 1357089 h 3562241"/>
              <a:gd name="connsiteX36" fmla="*/ 2 w 6091238"/>
              <a:gd name="connsiteY36" fmla="*/ 737157 h 3562241"/>
              <a:gd name="connsiteX37" fmla="*/ 1441747 w 6091238"/>
              <a:gd name="connsiteY37" fmla="*/ 737157 h 3562241"/>
              <a:gd name="connsiteX38" fmla="*/ 1441747 w 6091238"/>
              <a:gd name="connsiteY38" fmla="*/ 1357089 h 3562241"/>
              <a:gd name="connsiteX39" fmla="*/ 2 w 6091238"/>
              <a:gd name="connsiteY39" fmla="*/ 1357089 h 3562241"/>
              <a:gd name="connsiteX40" fmla="*/ 3115160 w 6091238"/>
              <a:gd name="connsiteY40" fmla="*/ 0 h 3562241"/>
              <a:gd name="connsiteX41" fmla="*/ 6091238 w 6091238"/>
              <a:gd name="connsiteY41" fmla="*/ 0 h 3562241"/>
              <a:gd name="connsiteX42" fmla="*/ 6091238 w 6091238"/>
              <a:gd name="connsiteY42" fmla="*/ 619932 h 3562241"/>
              <a:gd name="connsiteX43" fmla="*/ 3115160 w 6091238"/>
              <a:gd name="connsiteY43" fmla="*/ 619932 h 3562241"/>
              <a:gd name="connsiteX44" fmla="*/ 1 w 6091238"/>
              <a:gd name="connsiteY44" fmla="*/ 0 h 3562241"/>
              <a:gd name="connsiteX45" fmla="*/ 2976078 w 6091238"/>
              <a:gd name="connsiteY45" fmla="*/ 0 h 3562241"/>
              <a:gd name="connsiteX46" fmla="*/ 2976078 w 6091238"/>
              <a:gd name="connsiteY46" fmla="*/ 619932 h 3562241"/>
              <a:gd name="connsiteX47" fmla="*/ 1 w 6091238"/>
              <a:gd name="connsiteY47" fmla="*/ 619932 h 356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1238" h="3562241">
                <a:moveTo>
                  <a:pt x="3115160" y="2942309"/>
                </a:moveTo>
                <a:lnTo>
                  <a:pt x="6091238" y="2942309"/>
                </a:lnTo>
                <a:lnTo>
                  <a:pt x="6091238" y="3562241"/>
                </a:lnTo>
                <a:lnTo>
                  <a:pt x="3115160" y="3562241"/>
                </a:lnTo>
                <a:close/>
                <a:moveTo>
                  <a:pt x="0" y="2942309"/>
                </a:moveTo>
                <a:lnTo>
                  <a:pt x="2976078" y="2942309"/>
                </a:lnTo>
                <a:lnTo>
                  <a:pt x="2976078" y="3562241"/>
                </a:lnTo>
                <a:lnTo>
                  <a:pt x="0" y="3562241"/>
                </a:lnTo>
                <a:close/>
                <a:moveTo>
                  <a:pt x="4649493" y="2220209"/>
                </a:moveTo>
                <a:lnTo>
                  <a:pt x="6091238" y="2220209"/>
                </a:lnTo>
                <a:lnTo>
                  <a:pt x="6091238" y="2840141"/>
                </a:lnTo>
                <a:lnTo>
                  <a:pt x="4649493" y="2840141"/>
                </a:lnTo>
                <a:close/>
                <a:moveTo>
                  <a:pt x="1557581" y="2220209"/>
                </a:moveTo>
                <a:lnTo>
                  <a:pt x="4533659" y="2220209"/>
                </a:lnTo>
                <a:lnTo>
                  <a:pt x="4533659" y="2840141"/>
                </a:lnTo>
                <a:lnTo>
                  <a:pt x="1557581" y="2840141"/>
                </a:lnTo>
                <a:close/>
                <a:moveTo>
                  <a:pt x="1" y="2220209"/>
                </a:moveTo>
                <a:lnTo>
                  <a:pt x="1441746" y="2220209"/>
                </a:lnTo>
                <a:lnTo>
                  <a:pt x="1441746" y="2840141"/>
                </a:lnTo>
                <a:lnTo>
                  <a:pt x="1" y="2840141"/>
                </a:lnTo>
                <a:close/>
                <a:moveTo>
                  <a:pt x="3115160" y="1483052"/>
                </a:moveTo>
                <a:lnTo>
                  <a:pt x="6091238" y="1483052"/>
                </a:lnTo>
                <a:lnTo>
                  <a:pt x="6091238" y="2102984"/>
                </a:lnTo>
                <a:lnTo>
                  <a:pt x="3115160" y="2102984"/>
                </a:lnTo>
                <a:close/>
                <a:moveTo>
                  <a:pt x="0" y="1483052"/>
                </a:moveTo>
                <a:lnTo>
                  <a:pt x="2976078" y="1483052"/>
                </a:lnTo>
                <a:lnTo>
                  <a:pt x="2976078" y="2102984"/>
                </a:lnTo>
                <a:lnTo>
                  <a:pt x="0" y="2102984"/>
                </a:lnTo>
                <a:close/>
                <a:moveTo>
                  <a:pt x="4649493" y="737157"/>
                </a:moveTo>
                <a:lnTo>
                  <a:pt x="6091238" y="737157"/>
                </a:lnTo>
                <a:lnTo>
                  <a:pt x="6091238" y="1357089"/>
                </a:lnTo>
                <a:lnTo>
                  <a:pt x="4649493" y="1357089"/>
                </a:lnTo>
                <a:close/>
                <a:moveTo>
                  <a:pt x="1557582" y="737157"/>
                </a:moveTo>
                <a:lnTo>
                  <a:pt x="4533659" y="737157"/>
                </a:lnTo>
                <a:lnTo>
                  <a:pt x="4533659" y="1357089"/>
                </a:lnTo>
                <a:lnTo>
                  <a:pt x="1557582" y="1357089"/>
                </a:lnTo>
                <a:close/>
                <a:moveTo>
                  <a:pt x="2" y="737157"/>
                </a:moveTo>
                <a:lnTo>
                  <a:pt x="1441747" y="737157"/>
                </a:lnTo>
                <a:lnTo>
                  <a:pt x="1441747" y="1357089"/>
                </a:lnTo>
                <a:lnTo>
                  <a:pt x="2" y="1357089"/>
                </a:lnTo>
                <a:close/>
                <a:moveTo>
                  <a:pt x="3115160" y="0"/>
                </a:moveTo>
                <a:lnTo>
                  <a:pt x="6091238" y="0"/>
                </a:lnTo>
                <a:lnTo>
                  <a:pt x="6091238" y="619932"/>
                </a:lnTo>
                <a:lnTo>
                  <a:pt x="3115160" y="619932"/>
                </a:lnTo>
                <a:close/>
                <a:moveTo>
                  <a:pt x="1" y="0"/>
                </a:moveTo>
                <a:lnTo>
                  <a:pt x="2976078" y="0"/>
                </a:lnTo>
                <a:lnTo>
                  <a:pt x="2976078" y="619932"/>
                </a:lnTo>
                <a:lnTo>
                  <a:pt x="1" y="619932"/>
                </a:lnTo>
                <a:close/>
              </a:path>
            </a:pathLst>
          </a:custGeom>
        </p:spPr>
        <p:txBody>
          <a:bodyPr wrap="square">
            <a:noAutofit/>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4C61219C-4BF0-41FC-EA7A-226BC9BAF2D8}"/>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73C533E-2C55-8A5B-D8C1-83DC6C325E4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40904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Mission">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970787"/>
            <a:ext cx="4308852" cy="2894901"/>
          </a:xfrm>
          <a:custGeom>
            <a:avLst/>
            <a:gdLst>
              <a:gd name="connsiteX0" fmla="*/ 0 w 5083175"/>
              <a:gd name="connsiteY0" fmla="*/ 2894901 h 2894901"/>
              <a:gd name="connsiteX1" fmla="*/ 723725 w 5083175"/>
              <a:gd name="connsiteY1" fmla="*/ 0 h 2894901"/>
              <a:gd name="connsiteX2" fmla="*/ 4359450 w 5083175"/>
              <a:gd name="connsiteY2" fmla="*/ 0 h 2894901"/>
              <a:gd name="connsiteX3" fmla="*/ 5083175 w 5083175"/>
              <a:gd name="connsiteY3" fmla="*/ 2894901 h 2894901"/>
              <a:gd name="connsiteX4" fmla="*/ 0 w 5083175"/>
              <a:gd name="connsiteY4" fmla="*/ 2894901 h 2894901"/>
              <a:gd name="connsiteX0" fmla="*/ 4695 w 4359450"/>
              <a:gd name="connsiteY0" fmla="*/ 2894901 h 2894901"/>
              <a:gd name="connsiteX1" fmla="*/ 0 w 4359450"/>
              <a:gd name="connsiteY1" fmla="*/ 0 h 2894901"/>
              <a:gd name="connsiteX2" fmla="*/ 3635725 w 4359450"/>
              <a:gd name="connsiteY2" fmla="*/ 0 h 2894901"/>
              <a:gd name="connsiteX3" fmla="*/ 4359450 w 4359450"/>
              <a:gd name="connsiteY3" fmla="*/ 2894901 h 2894901"/>
              <a:gd name="connsiteX4" fmla="*/ 4695 w 4359450"/>
              <a:gd name="connsiteY4" fmla="*/ 2894901 h 2894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450" h="2894901">
                <a:moveTo>
                  <a:pt x="4695" y="2894901"/>
                </a:moveTo>
                <a:lnTo>
                  <a:pt x="0" y="0"/>
                </a:lnTo>
                <a:lnTo>
                  <a:pt x="3635725" y="0"/>
                </a:lnTo>
                <a:lnTo>
                  <a:pt x="4359450" y="2894901"/>
                </a:lnTo>
                <a:lnTo>
                  <a:pt x="4695" y="2894901"/>
                </a:lnTo>
                <a:close/>
              </a:path>
            </a:pathLst>
          </a:custGeom>
        </p:spPr>
        <p:txBody>
          <a:bodyPr/>
          <a:lstStyle/>
          <a:p>
            <a:endParaRPr lang="en-US"/>
          </a:p>
        </p:txBody>
      </p:sp>
      <p:sp>
        <p:nvSpPr>
          <p:cNvPr id="20" name="Picture Placeholder 2"/>
          <p:cNvSpPr>
            <a:spLocks noGrp="1"/>
          </p:cNvSpPr>
          <p:nvPr>
            <p:ph type="pic" sz="quarter" idx="11"/>
          </p:nvPr>
        </p:nvSpPr>
        <p:spPr>
          <a:xfrm>
            <a:off x="7867469" y="1970787"/>
            <a:ext cx="4324531" cy="2894901"/>
          </a:xfrm>
          <a:custGeom>
            <a:avLst/>
            <a:gdLst>
              <a:gd name="connsiteX0" fmla="*/ 0 w 5083175"/>
              <a:gd name="connsiteY0" fmla="*/ 2894901 h 2894901"/>
              <a:gd name="connsiteX1" fmla="*/ 723725 w 5083175"/>
              <a:gd name="connsiteY1" fmla="*/ 0 h 2894901"/>
              <a:gd name="connsiteX2" fmla="*/ 4359450 w 5083175"/>
              <a:gd name="connsiteY2" fmla="*/ 0 h 2894901"/>
              <a:gd name="connsiteX3" fmla="*/ 5083175 w 5083175"/>
              <a:gd name="connsiteY3" fmla="*/ 2894901 h 2894901"/>
              <a:gd name="connsiteX4" fmla="*/ 0 w 5083175"/>
              <a:gd name="connsiteY4" fmla="*/ 2894901 h 2894901"/>
              <a:gd name="connsiteX0" fmla="*/ 0 w 4370253"/>
              <a:gd name="connsiteY0" fmla="*/ 2894901 h 2894901"/>
              <a:gd name="connsiteX1" fmla="*/ 723725 w 4370253"/>
              <a:gd name="connsiteY1" fmla="*/ 0 h 2894901"/>
              <a:gd name="connsiteX2" fmla="*/ 4359450 w 4370253"/>
              <a:gd name="connsiteY2" fmla="*/ 0 h 2894901"/>
              <a:gd name="connsiteX3" fmla="*/ 4370253 w 4370253"/>
              <a:gd name="connsiteY3" fmla="*/ 2879402 h 2894901"/>
              <a:gd name="connsiteX4" fmla="*/ 0 w 4370253"/>
              <a:gd name="connsiteY4" fmla="*/ 2894901 h 2894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253" h="2894901">
                <a:moveTo>
                  <a:pt x="0" y="2894901"/>
                </a:moveTo>
                <a:lnTo>
                  <a:pt x="723725" y="0"/>
                </a:lnTo>
                <a:lnTo>
                  <a:pt x="4359450" y="0"/>
                </a:lnTo>
                <a:lnTo>
                  <a:pt x="4370253" y="2879402"/>
                </a:lnTo>
                <a:lnTo>
                  <a:pt x="0" y="2894901"/>
                </a:lnTo>
                <a:close/>
              </a:path>
            </a:pathLst>
          </a:custGeom>
        </p:spPr>
        <p:txBody>
          <a:bodyPr/>
          <a:lstStyle/>
          <a:p>
            <a:endParaRPr lang="en-US"/>
          </a:p>
        </p:txBody>
      </p:sp>
      <p:sp>
        <p:nvSpPr>
          <p:cNvPr id="8" name="Rectangle 7"/>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9" name="Donut 8"/>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 Same Side Corner Rectangle 20">
            <a:extLst>
              <a:ext uri="{FF2B5EF4-FFF2-40B4-BE49-F238E27FC236}">
                <a16:creationId xmlns:a16="http://schemas.microsoft.com/office/drawing/2014/main" id="{96622931-DF5B-7A5F-488B-17DC0A8C5F2D}"/>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83F3B95-2FEB-75B4-194B-FFC075CAD077}"/>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57144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alues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975225" cy="6858000"/>
          </a:xfrm>
        </p:spPr>
        <p:txBody>
          <a:bodyPr/>
          <a:lstStyle/>
          <a:p>
            <a:endParaRPr lang="en-US"/>
          </a:p>
        </p:txBody>
      </p:sp>
      <p:sp>
        <p:nvSpPr>
          <p:cNvPr id="7" name="Rectangle 6"/>
          <p:cNvSpPr/>
          <p:nvPr userDrawn="1"/>
        </p:nvSpPr>
        <p:spPr>
          <a:xfrm>
            <a:off x="11351346" y="302677"/>
            <a:ext cx="501639" cy="307777"/>
          </a:xfrm>
          <a:prstGeom prst="rect">
            <a:avLst/>
          </a:prstGeom>
        </p:spPr>
        <p:txBody>
          <a:bodyPr wrap="square">
            <a:spAutoFit/>
          </a:bodyPr>
          <a:lstStyle/>
          <a:p>
            <a:pPr algn="ctr"/>
            <a:fld id="{0F858A06-D6DE-466C-9391-DC75EF35E157}" type="slidenum">
              <a:rPr lang="en-US" sz="1400" b="1" smtClean="0">
                <a:solidFill>
                  <a:schemeClr val="accent1"/>
                </a:solidFill>
              </a:rPr>
              <a:pPr algn="ctr"/>
              <a:t>‹#›</a:t>
            </a:fld>
            <a:endParaRPr lang="en-US" sz="1400" b="1" dirty="0">
              <a:solidFill>
                <a:schemeClr val="accent1"/>
              </a:solidFill>
            </a:endParaRPr>
          </a:p>
        </p:txBody>
      </p:sp>
      <p:sp>
        <p:nvSpPr>
          <p:cNvPr id="8" name="Donut 7"/>
          <p:cNvSpPr/>
          <p:nvPr userDrawn="1"/>
        </p:nvSpPr>
        <p:spPr>
          <a:xfrm>
            <a:off x="11351346" y="216460"/>
            <a:ext cx="510988" cy="510988"/>
          </a:xfrm>
          <a:prstGeom prst="donut">
            <a:avLst>
              <a:gd name="adj" fmla="val 657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ame Side Corner Rectangle 20">
            <a:extLst>
              <a:ext uri="{FF2B5EF4-FFF2-40B4-BE49-F238E27FC236}">
                <a16:creationId xmlns:a16="http://schemas.microsoft.com/office/drawing/2014/main" id="{2D20A29C-4A58-C6B9-CF0E-B5CBAFF04EA1}"/>
              </a:ext>
            </a:extLst>
          </p:cNvPr>
          <p:cNvSpPr/>
          <p:nvPr userDrawn="1"/>
        </p:nvSpPr>
        <p:spPr>
          <a:xfrm rot="5400000">
            <a:off x="1088999" y="5083203"/>
            <a:ext cx="479475" cy="2657476"/>
          </a:xfrm>
          <a:prstGeom prst="round2SameRect">
            <a:avLst>
              <a:gd name="adj1" fmla="val 43171"/>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43CB825-4BBC-0CAB-51D8-3CC62FFADAAD}"/>
              </a:ext>
            </a:extLst>
          </p:cNvPr>
          <p:cNvSpPr txBox="1"/>
          <p:nvPr userDrawn="1"/>
        </p:nvSpPr>
        <p:spPr>
          <a:xfrm>
            <a:off x="149" y="6303949"/>
            <a:ext cx="2284601" cy="276999"/>
          </a:xfrm>
          <a:prstGeom prst="rect">
            <a:avLst/>
          </a:prstGeom>
          <a:noFill/>
        </p:spPr>
        <p:txBody>
          <a:bodyPr wrap="none" rtlCol="0">
            <a:spAutoFit/>
          </a:bodyPr>
          <a:lstStyle/>
          <a:p>
            <a:pPr algn="ctr"/>
            <a:r>
              <a:rPr lang="en-US" sz="1200" b="1" dirty="0" err="1">
                <a:solidFill>
                  <a:schemeClr val="bg1"/>
                </a:solidFill>
                <a:latin typeface="Janna LT" panose="01000000000000000000" pitchFamily="2" charset="-78"/>
                <a:cs typeface="Janna LT" panose="01000000000000000000" pitchFamily="2" charset="-78"/>
              </a:rPr>
              <a:t>Wajdi</a:t>
            </a:r>
            <a:r>
              <a:rPr lang="en-US" sz="1200" b="1" dirty="0">
                <a:solidFill>
                  <a:schemeClr val="bg1"/>
                </a:solidFill>
                <a:latin typeface="Janna LT" panose="01000000000000000000" pitchFamily="2" charset="-78"/>
                <a:cs typeface="Janna LT" panose="01000000000000000000" pitchFamily="2" charset="-78"/>
              </a:rPr>
              <a:t> </a:t>
            </a:r>
            <a:r>
              <a:rPr lang="en-US" sz="1200" b="1" dirty="0" err="1">
                <a:solidFill>
                  <a:schemeClr val="bg1"/>
                </a:solidFill>
                <a:latin typeface="Janna LT" panose="01000000000000000000" pitchFamily="2" charset="-78"/>
                <a:cs typeface="Janna LT" panose="01000000000000000000" pitchFamily="2" charset="-78"/>
              </a:rPr>
              <a:t>Tahmoosh</a:t>
            </a:r>
            <a:r>
              <a:rPr lang="en-US" sz="1200" b="1" dirty="0">
                <a:solidFill>
                  <a:schemeClr val="bg1"/>
                </a:solidFill>
                <a:latin typeface="Janna LT" panose="01000000000000000000" pitchFamily="2" charset="-78"/>
                <a:cs typeface="Janna LT" panose="01000000000000000000" pitchFamily="2" charset="-78"/>
              </a:rPr>
              <a:t> –Fadi Anjrou</a:t>
            </a:r>
          </a:p>
        </p:txBody>
      </p:sp>
    </p:spTree>
    <p:extLst>
      <p:ext uri="{BB962C8B-B14F-4D97-AF65-F5344CB8AC3E}">
        <p14:creationId xmlns:p14="http://schemas.microsoft.com/office/powerpoint/2010/main" val="12953509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Janna LT" panose="01000000000000000000" pitchFamily="2" charset="-78"/>
                <a:cs typeface="Janna LT" panose="01000000000000000000" pitchFamily="2" charset="-78"/>
              </a:defRPr>
            </a:lvl1pPr>
          </a:lstStyle>
          <a:p>
            <a:fld id="{1224D134-9E09-481C-9E42-4053696C4277}" type="datetimeFigureOut">
              <a:rPr lang="en-US" smtClean="0"/>
              <a:pPr/>
              <a:t>10-Nov-22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Janna LT" panose="01000000000000000000" pitchFamily="2" charset="-78"/>
                <a:cs typeface="Janna LT" panose="01000000000000000000" pitchFamily="2" charset="-78"/>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Janna LT" panose="01000000000000000000" pitchFamily="2" charset="-78"/>
                <a:cs typeface="Janna LT" panose="01000000000000000000" pitchFamily="2" charset="-78"/>
              </a:defRPr>
            </a:lvl1pPr>
          </a:lstStyle>
          <a:p>
            <a:fld id="{75783CE3-315B-4099-8B48-322B7426BBBF}" type="slidenum">
              <a:rPr lang="en-US" smtClean="0"/>
              <a:pPr/>
              <a:t>‹#›</a:t>
            </a:fld>
            <a:endParaRPr lang="en-US"/>
          </a:p>
        </p:txBody>
      </p:sp>
    </p:spTree>
    <p:extLst>
      <p:ext uri="{BB962C8B-B14F-4D97-AF65-F5344CB8AC3E}">
        <p14:creationId xmlns:p14="http://schemas.microsoft.com/office/powerpoint/2010/main" val="80475903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4" r:id="rId3"/>
    <p:sldLayoutId id="2147483672" r:id="rId4"/>
    <p:sldLayoutId id="2147483674" r:id="rId5"/>
    <p:sldLayoutId id="2147483675" r:id="rId6"/>
    <p:sldLayoutId id="2147483657" r:id="rId7"/>
    <p:sldLayoutId id="2147483676" r:id="rId8"/>
    <p:sldLayoutId id="2147483677" r:id="rId9"/>
    <p:sldLayoutId id="2147483678" r:id="rId10"/>
    <p:sldLayoutId id="2147483679" r:id="rId11"/>
    <p:sldLayoutId id="2147483680" r:id="rId12"/>
    <p:sldLayoutId id="2147483658" r:id="rId13"/>
    <p:sldLayoutId id="2147483673" r:id="rId14"/>
    <p:sldLayoutId id="2147483682" r:id="rId15"/>
    <p:sldLayoutId id="2147483659" r:id="rId16"/>
    <p:sldLayoutId id="2147483660" r:id="rId17"/>
    <p:sldLayoutId id="2147483683" r:id="rId18"/>
    <p:sldLayoutId id="2147483661" r:id="rId19"/>
    <p:sldLayoutId id="2147483681"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62" r:id="rId29"/>
    <p:sldLayoutId id="2147483663" r:id="rId30"/>
    <p:sldLayoutId id="2147483664" r:id="rId31"/>
    <p:sldLayoutId id="2147483697" r:id="rId32"/>
    <p:sldLayoutId id="2147483698" r:id="rId33"/>
    <p:sldLayoutId id="2147483699" r:id="rId34"/>
    <p:sldLayoutId id="2147483665" r:id="rId35"/>
    <p:sldLayoutId id="2147483666" r:id="rId36"/>
    <p:sldLayoutId id="2147483667" r:id="rId37"/>
    <p:sldLayoutId id="2147483668" r:id="rId38"/>
    <p:sldLayoutId id="2147483669" r:id="rId39"/>
    <p:sldLayoutId id="2147483696" r:id="rId40"/>
    <p:sldLayoutId id="2147483695" r:id="rId41"/>
    <p:sldLayoutId id="2147483670" r:id="rId42"/>
    <p:sldLayoutId id="2147483671" r:id="rId43"/>
    <p:sldLayoutId id="2147483692" r:id="rId44"/>
    <p:sldLayoutId id="2147483693" r:id="rId45"/>
    <p:sldLayoutId id="2147483694" r:id="rId46"/>
  </p:sldLayoutIdLst>
  <p:txStyles>
    <p:titleStyle>
      <a:lvl1pPr algn="l" defTabSz="914400" rtl="0" eaLnBrk="1" latinLnBrk="0" hangingPunct="1">
        <a:lnSpc>
          <a:spcPct val="90000"/>
        </a:lnSpc>
        <a:spcBef>
          <a:spcPct val="0"/>
        </a:spcBef>
        <a:buNone/>
        <a:defRPr sz="4400" b="0" kern="1200">
          <a:solidFill>
            <a:schemeClr val="tx1"/>
          </a:solidFill>
          <a:latin typeface="Janna LT" panose="01000000000000000000" pitchFamily="2" charset="-78"/>
          <a:ea typeface="+mj-ea"/>
          <a:cs typeface="Janna LT" panose="01000000000000000000" pitchFamily="2"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Janna LT" panose="01000000000000000000" pitchFamily="2" charset="-78"/>
          <a:ea typeface="+mn-ea"/>
          <a:cs typeface="Janna LT" panose="01000000000000000000"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Janna LT" panose="01000000000000000000" pitchFamily="2" charset="-78"/>
          <a:ea typeface="+mn-ea"/>
          <a:cs typeface="Janna LT" panose="01000000000000000000"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Janna LT" panose="01000000000000000000" pitchFamily="2" charset="-78"/>
          <a:ea typeface="+mn-ea"/>
          <a:cs typeface="Janna LT" panose="01000000000000000000"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Janna LT" panose="01000000000000000000" pitchFamily="2" charset="-78"/>
          <a:ea typeface="+mn-ea"/>
          <a:cs typeface="Janna LT" panose="01000000000000000000"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Janna LT" panose="01000000000000000000" pitchFamily="2" charset="-78"/>
          <a:ea typeface="+mn-ea"/>
          <a:cs typeface="Janna LT" panose="010000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p:cNvSpPr/>
          <p:nvPr/>
        </p:nvSpPr>
        <p:spPr>
          <a:xfrm flipH="1">
            <a:off x="0" y="0"/>
            <a:ext cx="4518212" cy="6858000"/>
          </a:xfrm>
          <a:prstGeom prst="parallelogram">
            <a:avLst>
              <a:gd name="adj" fmla="val 36778"/>
            </a:avLst>
          </a:prstGeom>
          <a:solidFill>
            <a:schemeClr val="bg1">
              <a:lumMod val="6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653278" y="3113482"/>
            <a:ext cx="2666114" cy="830997"/>
          </a:xfrm>
          <a:prstGeom prst="rect">
            <a:avLst/>
          </a:prstGeom>
          <a:noFill/>
        </p:spPr>
        <p:txBody>
          <a:bodyPr wrap="none" rtlCol="0">
            <a:spAutoFit/>
          </a:bodyPr>
          <a:lstStyle/>
          <a:p>
            <a:r>
              <a:rPr lang="en-US" sz="4800" b="1" dirty="0">
                <a:solidFill>
                  <a:schemeClr val="bg1"/>
                </a:solidFill>
                <a:latin typeface="+mj-lt"/>
              </a:rPr>
              <a:t>LUXURY</a:t>
            </a:r>
          </a:p>
        </p:txBody>
      </p:sp>
      <p:sp>
        <p:nvSpPr>
          <p:cNvPr id="3" name="TextBox 2"/>
          <p:cNvSpPr txBox="1"/>
          <p:nvPr/>
        </p:nvSpPr>
        <p:spPr>
          <a:xfrm>
            <a:off x="4622751" y="3075057"/>
            <a:ext cx="6375463" cy="707886"/>
          </a:xfrm>
          <a:prstGeom prst="rect">
            <a:avLst/>
          </a:prstGeom>
          <a:noFill/>
        </p:spPr>
        <p:txBody>
          <a:bodyPr wrap="none" rtlCol="0">
            <a:spAutoFit/>
          </a:bodyPr>
          <a:lstStyle/>
          <a:p>
            <a:pPr algn="ctr"/>
            <a:r>
              <a:rPr lang="en-US" sz="4000" b="1" dirty="0">
                <a:solidFill>
                  <a:srgbClr val="0070C0"/>
                </a:solidFill>
                <a:latin typeface="+mj-lt"/>
              </a:rPr>
              <a:t>Lending Club Case Study</a:t>
            </a:r>
          </a:p>
        </p:txBody>
      </p:sp>
      <p:grpSp>
        <p:nvGrpSpPr>
          <p:cNvPr id="4" name="Group 3"/>
          <p:cNvGrpSpPr/>
          <p:nvPr/>
        </p:nvGrpSpPr>
        <p:grpSpPr>
          <a:xfrm>
            <a:off x="1193786" y="1756582"/>
            <a:ext cx="2297113" cy="3330575"/>
            <a:chOff x="4946651" y="1384301"/>
            <a:chExt cx="2297113" cy="3330575"/>
          </a:xfrm>
          <a:gradFill flip="none" rotWithShape="1">
            <a:gsLst>
              <a:gs pos="0">
                <a:schemeClr val="accent1"/>
              </a:gs>
              <a:gs pos="18000">
                <a:schemeClr val="accent2"/>
              </a:gs>
              <a:gs pos="88000">
                <a:schemeClr val="accent6"/>
              </a:gs>
              <a:gs pos="36000">
                <a:schemeClr val="accent3"/>
              </a:gs>
              <a:gs pos="71000">
                <a:schemeClr val="accent5"/>
              </a:gs>
              <a:gs pos="53000">
                <a:schemeClr val="accent4"/>
              </a:gs>
            </a:gsLst>
            <a:lin ang="5400000" scaled="1"/>
            <a:tileRect/>
          </a:gradFill>
        </p:grpSpPr>
        <p:sp>
          <p:nvSpPr>
            <p:cNvPr id="5" name="Freeform 50"/>
            <p:cNvSpPr>
              <a:spLocks/>
            </p:cNvSpPr>
            <p:nvPr/>
          </p:nvSpPr>
          <p:spPr bwMode="auto">
            <a:xfrm>
              <a:off x="4946651" y="1384301"/>
              <a:ext cx="1125538" cy="3330575"/>
            </a:xfrm>
            <a:custGeom>
              <a:avLst/>
              <a:gdLst>
                <a:gd name="T0" fmla="*/ 709 w 709"/>
                <a:gd name="T1" fmla="*/ 1827 h 2098"/>
                <a:gd name="T2" fmla="*/ 204 w 709"/>
                <a:gd name="T3" fmla="*/ 1331 h 2098"/>
                <a:gd name="T4" fmla="*/ 709 w 709"/>
                <a:gd name="T5" fmla="*/ 0 h 2098"/>
                <a:gd name="T6" fmla="*/ 0 w 709"/>
                <a:gd name="T7" fmla="*/ 1389 h 2098"/>
                <a:gd name="T8" fmla="*/ 709 w 709"/>
                <a:gd name="T9" fmla="*/ 2098 h 2098"/>
                <a:gd name="T10" fmla="*/ 709 w 709"/>
                <a:gd name="T11" fmla="*/ 1827 h 2098"/>
              </a:gdLst>
              <a:ahLst/>
              <a:cxnLst>
                <a:cxn ang="0">
                  <a:pos x="T0" y="T1"/>
                </a:cxn>
                <a:cxn ang="0">
                  <a:pos x="T2" y="T3"/>
                </a:cxn>
                <a:cxn ang="0">
                  <a:pos x="T4" y="T5"/>
                </a:cxn>
                <a:cxn ang="0">
                  <a:pos x="T6" y="T7"/>
                </a:cxn>
                <a:cxn ang="0">
                  <a:pos x="T8" y="T9"/>
                </a:cxn>
                <a:cxn ang="0">
                  <a:pos x="T10" y="T11"/>
                </a:cxn>
              </a:cxnLst>
              <a:rect l="0" t="0" r="r" b="b"/>
              <a:pathLst>
                <a:path w="709" h="2098">
                  <a:moveTo>
                    <a:pt x="709" y="1827"/>
                  </a:moveTo>
                  <a:lnTo>
                    <a:pt x="204" y="1331"/>
                  </a:lnTo>
                  <a:lnTo>
                    <a:pt x="709" y="0"/>
                  </a:lnTo>
                  <a:lnTo>
                    <a:pt x="0" y="1389"/>
                  </a:lnTo>
                  <a:lnTo>
                    <a:pt x="709" y="2098"/>
                  </a:lnTo>
                  <a:lnTo>
                    <a:pt x="709" y="18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1"/>
            <p:cNvSpPr>
              <a:spLocks/>
            </p:cNvSpPr>
            <p:nvPr/>
          </p:nvSpPr>
          <p:spPr bwMode="auto">
            <a:xfrm>
              <a:off x="5316538" y="1538288"/>
              <a:ext cx="755650" cy="2667000"/>
            </a:xfrm>
            <a:custGeom>
              <a:avLst/>
              <a:gdLst>
                <a:gd name="T0" fmla="*/ 476 w 476"/>
                <a:gd name="T1" fmla="*/ 1476 h 1680"/>
                <a:gd name="T2" fmla="*/ 156 w 476"/>
                <a:gd name="T3" fmla="*/ 1175 h 1680"/>
                <a:gd name="T4" fmla="*/ 467 w 476"/>
                <a:gd name="T5" fmla="*/ 0 h 1680"/>
                <a:gd name="T6" fmla="*/ 0 w 476"/>
                <a:gd name="T7" fmla="*/ 1224 h 1680"/>
                <a:gd name="T8" fmla="*/ 476 w 476"/>
                <a:gd name="T9" fmla="*/ 1680 h 1680"/>
                <a:gd name="T10" fmla="*/ 476 w 476"/>
                <a:gd name="T11" fmla="*/ 1476 h 1680"/>
              </a:gdLst>
              <a:ahLst/>
              <a:cxnLst>
                <a:cxn ang="0">
                  <a:pos x="T0" y="T1"/>
                </a:cxn>
                <a:cxn ang="0">
                  <a:pos x="T2" y="T3"/>
                </a:cxn>
                <a:cxn ang="0">
                  <a:pos x="T4" y="T5"/>
                </a:cxn>
                <a:cxn ang="0">
                  <a:pos x="T6" y="T7"/>
                </a:cxn>
                <a:cxn ang="0">
                  <a:pos x="T8" y="T9"/>
                </a:cxn>
                <a:cxn ang="0">
                  <a:pos x="T10" y="T11"/>
                </a:cxn>
              </a:cxnLst>
              <a:rect l="0" t="0" r="r" b="b"/>
              <a:pathLst>
                <a:path w="476" h="1680">
                  <a:moveTo>
                    <a:pt x="476" y="1476"/>
                  </a:moveTo>
                  <a:lnTo>
                    <a:pt x="156" y="1175"/>
                  </a:lnTo>
                  <a:lnTo>
                    <a:pt x="467" y="0"/>
                  </a:lnTo>
                  <a:lnTo>
                    <a:pt x="0" y="1224"/>
                  </a:lnTo>
                  <a:lnTo>
                    <a:pt x="476" y="1680"/>
                  </a:lnTo>
                  <a:lnTo>
                    <a:pt x="476" y="1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2"/>
            <p:cNvSpPr>
              <a:spLocks/>
            </p:cNvSpPr>
            <p:nvPr/>
          </p:nvSpPr>
          <p:spPr bwMode="auto">
            <a:xfrm>
              <a:off x="6118226" y="1384301"/>
              <a:ext cx="1125538" cy="3330575"/>
            </a:xfrm>
            <a:custGeom>
              <a:avLst/>
              <a:gdLst>
                <a:gd name="T0" fmla="*/ 0 w 709"/>
                <a:gd name="T1" fmla="*/ 1827 h 2098"/>
                <a:gd name="T2" fmla="*/ 505 w 709"/>
                <a:gd name="T3" fmla="*/ 1331 h 2098"/>
                <a:gd name="T4" fmla="*/ 0 w 709"/>
                <a:gd name="T5" fmla="*/ 0 h 2098"/>
                <a:gd name="T6" fmla="*/ 709 w 709"/>
                <a:gd name="T7" fmla="*/ 1389 h 2098"/>
                <a:gd name="T8" fmla="*/ 0 w 709"/>
                <a:gd name="T9" fmla="*/ 2098 h 2098"/>
                <a:gd name="T10" fmla="*/ 0 w 709"/>
                <a:gd name="T11" fmla="*/ 1827 h 2098"/>
              </a:gdLst>
              <a:ahLst/>
              <a:cxnLst>
                <a:cxn ang="0">
                  <a:pos x="T0" y="T1"/>
                </a:cxn>
                <a:cxn ang="0">
                  <a:pos x="T2" y="T3"/>
                </a:cxn>
                <a:cxn ang="0">
                  <a:pos x="T4" y="T5"/>
                </a:cxn>
                <a:cxn ang="0">
                  <a:pos x="T6" y="T7"/>
                </a:cxn>
                <a:cxn ang="0">
                  <a:pos x="T8" y="T9"/>
                </a:cxn>
                <a:cxn ang="0">
                  <a:pos x="T10" y="T11"/>
                </a:cxn>
              </a:cxnLst>
              <a:rect l="0" t="0" r="r" b="b"/>
              <a:pathLst>
                <a:path w="709" h="2098">
                  <a:moveTo>
                    <a:pt x="0" y="1827"/>
                  </a:moveTo>
                  <a:lnTo>
                    <a:pt x="505" y="1331"/>
                  </a:lnTo>
                  <a:lnTo>
                    <a:pt x="0" y="0"/>
                  </a:lnTo>
                  <a:lnTo>
                    <a:pt x="709" y="1389"/>
                  </a:lnTo>
                  <a:lnTo>
                    <a:pt x="0" y="2098"/>
                  </a:lnTo>
                  <a:lnTo>
                    <a:pt x="0" y="18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3"/>
            <p:cNvSpPr>
              <a:spLocks/>
            </p:cNvSpPr>
            <p:nvPr/>
          </p:nvSpPr>
          <p:spPr bwMode="auto">
            <a:xfrm>
              <a:off x="6118226" y="1538288"/>
              <a:ext cx="757238" cy="2667000"/>
            </a:xfrm>
            <a:custGeom>
              <a:avLst/>
              <a:gdLst>
                <a:gd name="T0" fmla="*/ 0 w 477"/>
                <a:gd name="T1" fmla="*/ 1476 h 1680"/>
                <a:gd name="T2" fmla="*/ 321 w 477"/>
                <a:gd name="T3" fmla="*/ 1175 h 1680"/>
                <a:gd name="T4" fmla="*/ 10 w 477"/>
                <a:gd name="T5" fmla="*/ 0 h 1680"/>
                <a:gd name="T6" fmla="*/ 477 w 477"/>
                <a:gd name="T7" fmla="*/ 1224 h 1680"/>
                <a:gd name="T8" fmla="*/ 0 w 477"/>
                <a:gd name="T9" fmla="*/ 1680 h 1680"/>
                <a:gd name="T10" fmla="*/ 0 w 477"/>
                <a:gd name="T11" fmla="*/ 1476 h 1680"/>
              </a:gdLst>
              <a:ahLst/>
              <a:cxnLst>
                <a:cxn ang="0">
                  <a:pos x="T0" y="T1"/>
                </a:cxn>
                <a:cxn ang="0">
                  <a:pos x="T2" y="T3"/>
                </a:cxn>
                <a:cxn ang="0">
                  <a:pos x="T4" y="T5"/>
                </a:cxn>
                <a:cxn ang="0">
                  <a:pos x="T6" y="T7"/>
                </a:cxn>
                <a:cxn ang="0">
                  <a:pos x="T8" y="T9"/>
                </a:cxn>
                <a:cxn ang="0">
                  <a:pos x="T10" y="T11"/>
                </a:cxn>
              </a:cxnLst>
              <a:rect l="0" t="0" r="r" b="b"/>
              <a:pathLst>
                <a:path w="477" h="1680">
                  <a:moveTo>
                    <a:pt x="0" y="1476"/>
                  </a:moveTo>
                  <a:lnTo>
                    <a:pt x="321" y="1175"/>
                  </a:lnTo>
                  <a:lnTo>
                    <a:pt x="10" y="0"/>
                  </a:lnTo>
                  <a:lnTo>
                    <a:pt x="477" y="1224"/>
                  </a:lnTo>
                  <a:lnTo>
                    <a:pt x="0" y="1680"/>
                  </a:lnTo>
                  <a:lnTo>
                    <a:pt x="0" y="1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4"/>
            <p:cNvSpPr>
              <a:spLocks/>
            </p:cNvSpPr>
            <p:nvPr/>
          </p:nvSpPr>
          <p:spPr bwMode="auto">
            <a:xfrm>
              <a:off x="5610226" y="1533526"/>
              <a:ext cx="971550" cy="2297113"/>
            </a:xfrm>
            <a:custGeom>
              <a:avLst/>
              <a:gdLst>
                <a:gd name="T0" fmla="*/ 311 w 612"/>
                <a:gd name="T1" fmla="*/ 1447 h 1447"/>
                <a:gd name="T2" fmla="*/ 612 w 612"/>
                <a:gd name="T3" fmla="*/ 1165 h 1447"/>
                <a:gd name="T4" fmla="*/ 306 w 612"/>
                <a:gd name="T5" fmla="*/ 0 h 1447"/>
                <a:gd name="T6" fmla="*/ 0 w 612"/>
                <a:gd name="T7" fmla="*/ 1165 h 1447"/>
                <a:gd name="T8" fmla="*/ 311 w 612"/>
                <a:gd name="T9" fmla="*/ 1447 h 1447"/>
              </a:gdLst>
              <a:ahLst/>
              <a:cxnLst>
                <a:cxn ang="0">
                  <a:pos x="T0" y="T1"/>
                </a:cxn>
                <a:cxn ang="0">
                  <a:pos x="T2" y="T3"/>
                </a:cxn>
                <a:cxn ang="0">
                  <a:pos x="T4" y="T5"/>
                </a:cxn>
                <a:cxn ang="0">
                  <a:pos x="T6" y="T7"/>
                </a:cxn>
                <a:cxn ang="0">
                  <a:pos x="T8" y="T9"/>
                </a:cxn>
              </a:cxnLst>
              <a:rect l="0" t="0" r="r" b="b"/>
              <a:pathLst>
                <a:path w="612" h="1447">
                  <a:moveTo>
                    <a:pt x="311" y="1447"/>
                  </a:moveTo>
                  <a:lnTo>
                    <a:pt x="612" y="1165"/>
                  </a:lnTo>
                  <a:lnTo>
                    <a:pt x="306" y="0"/>
                  </a:lnTo>
                  <a:lnTo>
                    <a:pt x="0" y="1165"/>
                  </a:lnTo>
                  <a:lnTo>
                    <a:pt x="311" y="1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Parallelogram 12"/>
          <p:cNvSpPr/>
          <p:nvPr/>
        </p:nvSpPr>
        <p:spPr>
          <a:xfrm flipH="1">
            <a:off x="2917844" y="1"/>
            <a:ext cx="931888" cy="3254188"/>
          </a:xfrm>
          <a:prstGeom prst="parallelogram">
            <a:avLst>
              <a:gd name="adj" fmla="val 852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p:cNvSpPr/>
          <p:nvPr/>
        </p:nvSpPr>
        <p:spPr>
          <a:xfrm flipH="1">
            <a:off x="680276" y="3603812"/>
            <a:ext cx="931888" cy="3254188"/>
          </a:xfrm>
          <a:prstGeom prst="parallelogram">
            <a:avLst>
              <a:gd name="adj" fmla="val 852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8177514"/>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60000">
                                      <p:stCondLst>
                                        <p:cond delay="10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0000">
                                      <p:stCondLst>
                                        <p:cond delay="300"/>
                                      </p:stCondLst>
                                      <p:childTnLst>
                                        <p:set>
                                          <p:cBhvr>
                                            <p:cTn id="10" dur="1" fill="hold">
                                              <p:stCondLst>
                                                <p:cond delay="0"/>
                                              </p:stCondLst>
                                            </p:cTn>
                                            <p:tgtEl>
                                              <p:spTgt spid="13"/>
                                            </p:tgtEl>
                                            <p:attrNameLst>
                                              <p:attrName>style.visibility</p:attrName>
                                            </p:attrNameLst>
                                          </p:cBhvr>
                                          <p:to>
                                            <p:strVal val="visible"/>
                                          </p:to>
                                        </p:set>
                                        <p:anim calcmode="lin" valueType="num" p14:bounceEnd="6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60000">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14:bounceEnd="60000">
                                          <p:cBhvr additive="base">
                                            <p:cTn id="15"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14:presetBounceEnd="40000">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14:bounceEnd="40000">
                                          <p:cBhvr additive="base">
                                            <p:cTn id="2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14:presetBounceEnd="60000">
                                      <p:stCondLst>
                                        <p:cond delay="100"/>
                                      </p:stCondLst>
                                      <p:childTnLst>
                                        <p:set>
                                          <p:cBhvr>
                                            <p:cTn id="26" dur="1" fill="hold">
                                              <p:stCondLst>
                                                <p:cond delay="0"/>
                                              </p:stCondLst>
                                            </p:cTn>
                                            <p:tgtEl>
                                              <p:spTgt spid="2"/>
                                            </p:tgtEl>
                                            <p:attrNameLst>
                                              <p:attrName>style.visibility</p:attrName>
                                            </p:attrNameLst>
                                          </p:cBhvr>
                                          <p:to>
                                            <p:strVal val="visible"/>
                                          </p:to>
                                        </p:set>
                                        <p:anim calcmode="lin" valueType="num" p14:bounceEnd="60000">
                                          <p:cBhvr additive="base">
                                            <p:cTn id="27" dur="500" fill="hold"/>
                                            <p:tgtEl>
                                              <p:spTgt spid="2"/>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200"/>
                                      </p:stCondLst>
                                      <p:childTnLst>
                                        <p:set>
                                          <p:cBhvr>
                                            <p:cTn id="30" dur="1" fill="hold">
                                              <p:stCondLst>
                                                <p:cond delay="0"/>
                                              </p:stCondLst>
                                            </p:cTn>
                                            <p:tgtEl>
                                              <p:spTgt spid="3"/>
                                            </p:tgtEl>
                                            <p:attrNameLst>
                                              <p:attrName>style.visibility</p:attrName>
                                            </p:attrNameLst>
                                          </p:cBhvr>
                                          <p:to>
                                            <p:strVal val="visible"/>
                                          </p:to>
                                        </p:set>
                                        <p:anim calcmode="lin" valueType="num" p14:bounceEnd="60000">
                                          <p:cBhvr additive="base">
                                            <p:cTn id="31" dur="5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p:bldP spid="13" grpId="0" animBg="1"/>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1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3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10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1+#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3" grpId="0"/>
          <p:bldP spid="13" grpId="0" animBg="1"/>
          <p:bldP spid="1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Sample Results – Grade Analysis</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 name="TextBox 18">
            <a:extLst>
              <a:ext uri="{FF2B5EF4-FFF2-40B4-BE49-F238E27FC236}">
                <a16:creationId xmlns:a16="http://schemas.microsoft.com/office/drawing/2014/main" id="{D4251D38-48F4-AC76-B6A5-299812AA5390}"/>
              </a:ext>
            </a:extLst>
          </p:cNvPr>
          <p:cNvSpPr txBox="1"/>
          <p:nvPr/>
        </p:nvSpPr>
        <p:spPr>
          <a:xfrm>
            <a:off x="692727" y="4837497"/>
            <a:ext cx="11014363" cy="646331"/>
          </a:xfrm>
          <a:prstGeom prst="rect">
            <a:avLst/>
          </a:prstGeom>
          <a:noFill/>
        </p:spPr>
        <p:txBody>
          <a:bodyPr wrap="square" rtlCol="0">
            <a:spAutoFit/>
          </a:bodyPr>
          <a:lstStyle/>
          <a:p>
            <a:r>
              <a:rPr lang="en-US" dirty="0"/>
              <a:t>Grade Analysis shows that Default probability increases as we go from Graded A-B…G. </a:t>
            </a:r>
          </a:p>
          <a:p>
            <a:r>
              <a:rPr lang="en-US" dirty="0"/>
              <a:t>The company should focus on loans of grades with less bad ratio.  </a:t>
            </a:r>
          </a:p>
        </p:txBody>
      </p:sp>
      <p:pic>
        <p:nvPicPr>
          <p:cNvPr id="1026" name="Picture 2">
            <a:extLst>
              <a:ext uri="{FF2B5EF4-FFF2-40B4-BE49-F238E27FC236}">
                <a16:creationId xmlns:a16="http://schemas.microsoft.com/office/drawing/2014/main" id="{1579315D-3D15-71D2-5D2D-DF6C28284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771" y="1231308"/>
            <a:ext cx="4796568" cy="32992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49F0EB-8485-A175-E183-284519E471AA}"/>
              </a:ext>
            </a:extLst>
          </p:cNvPr>
          <p:cNvPicPr>
            <a:picLocks noChangeAspect="1"/>
          </p:cNvPicPr>
          <p:nvPr/>
        </p:nvPicPr>
        <p:blipFill>
          <a:blip r:embed="rId3"/>
          <a:stretch>
            <a:fillRect/>
          </a:stretch>
        </p:blipFill>
        <p:spPr>
          <a:xfrm>
            <a:off x="585965" y="1092574"/>
            <a:ext cx="4796567" cy="3467233"/>
          </a:xfrm>
          <a:prstGeom prst="rect">
            <a:avLst/>
          </a:prstGeom>
        </p:spPr>
      </p:pic>
    </p:spTree>
    <p:extLst>
      <p:ext uri="{BB962C8B-B14F-4D97-AF65-F5344CB8AC3E}">
        <p14:creationId xmlns:p14="http://schemas.microsoft.com/office/powerpoint/2010/main" val="2461683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Sample Results – Purpose</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 name="TextBox 18">
            <a:extLst>
              <a:ext uri="{FF2B5EF4-FFF2-40B4-BE49-F238E27FC236}">
                <a16:creationId xmlns:a16="http://schemas.microsoft.com/office/drawing/2014/main" id="{D4251D38-48F4-AC76-B6A5-299812AA5390}"/>
              </a:ext>
            </a:extLst>
          </p:cNvPr>
          <p:cNvSpPr txBox="1"/>
          <p:nvPr/>
        </p:nvSpPr>
        <p:spPr>
          <a:xfrm>
            <a:off x="512947" y="5226283"/>
            <a:ext cx="6400472" cy="646331"/>
          </a:xfrm>
          <a:prstGeom prst="rect">
            <a:avLst/>
          </a:prstGeom>
          <a:noFill/>
        </p:spPr>
        <p:txBody>
          <a:bodyPr wrap="square" rtlCol="0">
            <a:spAutoFit/>
          </a:bodyPr>
          <a:lstStyle/>
          <a:p>
            <a:r>
              <a:rPr lang="en-US" dirty="0"/>
              <a:t>Small Business Loans have highest risk of default, while wedding are least risky. Avoid Small Business Loans</a:t>
            </a:r>
          </a:p>
        </p:txBody>
      </p:sp>
      <p:pic>
        <p:nvPicPr>
          <p:cNvPr id="2050" name="Picture 2">
            <a:extLst>
              <a:ext uri="{FF2B5EF4-FFF2-40B4-BE49-F238E27FC236}">
                <a16:creationId xmlns:a16="http://schemas.microsoft.com/office/drawing/2014/main" id="{4CA7C96C-9330-F145-2CEA-921E6146E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950" y="1207007"/>
            <a:ext cx="5332656" cy="49658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976B706-DDCE-AB76-BB02-8B10AC90FD8A}"/>
              </a:ext>
            </a:extLst>
          </p:cNvPr>
          <p:cNvPicPr>
            <a:picLocks noChangeAspect="1"/>
          </p:cNvPicPr>
          <p:nvPr/>
        </p:nvPicPr>
        <p:blipFill>
          <a:blip r:embed="rId3"/>
          <a:stretch>
            <a:fillRect/>
          </a:stretch>
        </p:blipFill>
        <p:spPr>
          <a:xfrm>
            <a:off x="821201" y="1031925"/>
            <a:ext cx="4029075" cy="4105275"/>
          </a:xfrm>
          <a:prstGeom prst="rect">
            <a:avLst/>
          </a:prstGeom>
        </p:spPr>
      </p:pic>
    </p:spTree>
    <p:extLst>
      <p:ext uri="{BB962C8B-B14F-4D97-AF65-F5344CB8AC3E}">
        <p14:creationId xmlns:p14="http://schemas.microsoft.com/office/powerpoint/2010/main" val="4157071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Sample Results – Loan Amount</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 name="TextBox 18">
            <a:extLst>
              <a:ext uri="{FF2B5EF4-FFF2-40B4-BE49-F238E27FC236}">
                <a16:creationId xmlns:a16="http://schemas.microsoft.com/office/drawing/2014/main" id="{D4251D38-48F4-AC76-B6A5-299812AA5390}"/>
              </a:ext>
            </a:extLst>
          </p:cNvPr>
          <p:cNvSpPr txBox="1"/>
          <p:nvPr/>
        </p:nvSpPr>
        <p:spPr>
          <a:xfrm>
            <a:off x="512947" y="5226283"/>
            <a:ext cx="11083308" cy="646331"/>
          </a:xfrm>
          <a:prstGeom prst="rect">
            <a:avLst/>
          </a:prstGeom>
          <a:noFill/>
        </p:spPr>
        <p:txBody>
          <a:bodyPr wrap="square" rtlCol="0">
            <a:spAutoFit/>
          </a:bodyPr>
          <a:lstStyle/>
          <a:p>
            <a:r>
              <a:rPr lang="en-US" dirty="0"/>
              <a:t>Loan Amount shows that default risk increases with higher amounts. The company must avoid high value loans.</a:t>
            </a:r>
          </a:p>
        </p:txBody>
      </p:sp>
      <p:pic>
        <p:nvPicPr>
          <p:cNvPr id="3074" name="Picture 2">
            <a:extLst>
              <a:ext uri="{FF2B5EF4-FFF2-40B4-BE49-F238E27FC236}">
                <a16:creationId xmlns:a16="http://schemas.microsoft.com/office/drawing/2014/main" id="{6DAE1C13-B993-EA68-38D6-41BD22119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991" y="1053699"/>
            <a:ext cx="5660505" cy="39280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EDDEA9A-E770-44E2-F4C7-F336E945364B}"/>
              </a:ext>
            </a:extLst>
          </p:cNvPr>
          <p:cNvPicPr>
            <a:picLocks noChangeAspect="1"/>
          </p:cNvPicPr>
          <p:nvPr/>
        </p:nvPicPr>
        <p:blipFill>
          <a:blip r:embed="rId3"/>
          <a:stretch>
            <a:fillRect/>
          </a:stretch>
        </p:blipFill>
        <p:spPr>
          <a:xfrm>
            <a:off x="382182" y="985386"/>
            <a:ext cx="5516436" cy="3751732"/>
          </a:xfrm>
          <a:prstGeom prst="rect">
            <a:avLst/>
          </a:prstGeom>
        </p:spPr>
      </p:pic>
    </p:spTree>
    <p:extLst>
      <p:ext uri="{BB962C8B-B14F-4D97-AF65-F5344CB8AC3E}">
        <p14:creationId xmlns:p14="http://schemas.microsoft.com/office/powerpoint/2010/main" val="11791952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Sample Results – Interest Rate</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9" name="TextBox 18">
            <a:extLst>
              <a:ext uri="{FF2B5EF4-FFF2-40B4-BE49-F238E27FC236}">
                <a16:creationId xmlns:a16="http://schemas.microsoft.com/office/drawing/2014/main" id="{D4251D38-48F4-AC76-B6A5-299812AA5390}"/>
              </a:ext>
            </a:extLst>
          </p:cNvPr>
          <p:cNvSpPr txBox="1"/>
          <p:nvPr/>
        </p:nvSpPr>
        <p:spPr>
          <a:xfrm>
            <a:off x="485304" y="3824207"/>
            <a:ext cx="5610696" cy="1200329"/>
          </a:xfrm>
          <a:prstGeom prst="rect">
            <a:avLst/>
          </a:prstGeom>
          <a:noFill/>
        </p:spPr>
        <p:txBody>
          <a:bodyPr wrap="square" rtlCol="0">
            <a:spAutoFit/>
          </a:bodyPr>
          <a:lstStyle/>
          <a:p>
            <a:r>
              <a:rPr lang="en-US" dirty="0"/>
              <a:t>Loans with Higher Interest rate have higher default probability. The company must work out an equation between interest rate and default probability. </a:t>
            </a:r>
          </a:p>
        </p:txBody>
      </p:sp>
      <p:pic>
        <p:nvPicPr>
          <p:cNvPr id="4098" name="Picture 2">
            <a:extLst>
              <a:ext uri="{FF2B5EF4-FFF2-40B4-BE49-F238E27FC236}">
                <a16:creationId xmlns:a16="http://schemas.microsoft.com/office/drawing/2014/main" id="{589E97EB-48DC-6DD5-5905-9A1D41279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242" y="1178673"/>
            <a:ext cx="5610696" cy="39037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95B3F5-88A2-FBE6-4A4F-0D8D7F94DAAF}"/>
              </a:ext>
            </a:extLst>
          </p:cNvPr>
          <p:cNvPicPr>
            <a:picLocks noChangeAspect="1"/>
          </p:cNvPicPr>
          <p:nvPr/>
        </p:nvPicPr>
        <p:blipFill>
          <a:blip r:embed="rId3"/>
          <a:stretch>
            <a:fillRect/>
          </a:stretch>
        </p:blipFill>
        <p:spPr>
          <a:xfrm>
            <a:off x="544770" y="1103827"/>
            <a:ext cx="5300909" cy="2567628"/>
          </a:xfrm>
          <a:prstGeom prst="rect">
            <a:avLst/>
          </a:prstGeom>
        </p:spPr>
      </p:pic>
      <p:sp>
        <p:nvSpPr>
          <p:cNvPr id="6" name="TextBox 5">
            <a:extLst>
              <a:ext uri="{FF2B5EF4-FFF2-40B4-BE49-F238E27FC236}">
                <a16:creationId xmlns:a16="http://schemas.microsoft.com/office/drawing/2014/main" id="{DBBD36C6-0937-8ABB-5091-C87FCD777565}"/>
              </a:ext>
            </a:extLst>
          </p:cNvPr>
          <p:cNvSpPr txBox="1"/>
          <p:nvPr/>
        </p:nvSpPr>
        <p:spPr>
          <a:xfrm>
            <a:off x="513401" y="5199012"/>
            <a:ext cx="10664556" cy="923330"/>
          </a:xfrm>
          <a:prstGeom prst="rect">
            <a:avLst/>
          </a:prstGeom>
          <a:noFill/>
        </p:spPr>
        <p:txBody>
          <a:bodyPr wrap="square" rtlCol="0">
            <a:spAutoFit/>
          </a:bodyPr>
          <a:lstStyle/>
          <a:p>
            <a:r>
              <a:rPr lang="en-US" dirty="0"/>
              <a:t>Higher Default probability leads to higher interest rate, and higher interest rate, leads to higher default probability.. Need a good Balance between the 2 indicators.</a:t>
            </a:r>
          </a:p>
          <a:p>
            <a:endParaRPr lang="en-US" dirty="0"/>
          </a:p>
        </p:txBody>
      </p:sp>
    </p:spTree>
    <p:extLst>
      <p:ext uri="{BB962C8B-B14F-4D97-AF65-F5344CB8AC3E}">
        <p14:creationId xmlns:p14="http://schemas.microsoft.com/office/powerpoint/2010/main" val="2040287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Sample Results – Purpose</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extBox 5">
            <a:extLst>
              <a:ext uri="{FF2B5EF4-FFF2-40B4-BE49-F238E27FC236}">
                <a16:creationId xmlns:a16="http://schemas.microsoft.com/office/drawing/2014/main" id="{DBBD36C6-0937-8ABB-5091-C87FCD777565}"/>
              </a:ext>
            </a:extLst>
          </p:cNvPr>
          <p:cNvSpPr txBox="1"/>
          <p:nvPr/>
        </p:nvSpPr>
        <p:spPr>
          <a:xfrm>
            <a:off x="513401" y="5199012"/>
            <a:ext cx="10664556" cy="923330"/>
          </a:xfrm>
          <a:prstGeom prst="rect">
            <a:avLst/>
          </a:prstGeom>
          <a:noFill/>
        </p:spPr>
        <p:txBody>
          <a:bodyPr wrap="square" rtlCol="0">
            <a:spAutoFit/>
          </a:bodyPr>
          <a:lstStyle/>
          <a:p>
            <a:r>
              <a:rPr lang="en-US" dirty="0"/>
              <a:t>Annual income is another predictor; Low annual income is associated with higher Default probability. The company should avoid loans for applicants with very low annual income</a:t>
            </a:r>
          </a:p>
          <a:p>
            <a:endParaRPr lang="en-US" dirty="0"/>
          </a:p>
        </p:txBody>
      </p:sp>
      <p:pic>
        <p:nvPicPr>
          <p:cNvPr id="5122" name="Picture 2">
            <a:extLst>
              <a:ext uri="{FF2B5EF4-FFF2-40B4-BE49-F238E27FC236}">
                <a16:creationId xmlns:a16="http://schemas.microsoft.com/office/drawing/2014/main" id="{1EA39159-78E8-4555-D1AE-1230EEA62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841" y="1035448"/>
            <a:ext cx="5476632" cy="38004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D444FEE-E35A-3D04-5496-9C6A97C519CF}"/>
              </a:ext>
            </a:extLst>
          </p:cNvPr>
          <p:cNvPicPr>
            <a:picLocks noChangeAspect="1"/>
          </p:cNvPicPr>
          <p:nvPr/>
        </p:nvPicPr>
        <p:blipFill>
          <a:blip r:embed="rId3"/>
          <a:stretch>
            <a:fillRect/>
          </a:stretch>
        </p:blipFill>
        <p:spPr>
          <a:xfrm>
            <a:off x="399650" y="977192"/>
            <a:ext cx="5329296" cy="3912483"/>
          </a:xfrm>
          <a:prstGeom prst="rect">
            <a:avLst/>
          </a:prstGeom>
        </p:spPr>
      </p:pic>
    </p:spTree>
    <p:extLst>
      <p:ext uri="{BB962C8B-B14F-4D97-AF65-F5344CB8AC3E}">
        <p14:creationId xmlns:p14="http://schemas.microsoft.com/office/powerpoint/2010/main" val="3401399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Conclusion</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extBox 5">
            <a:extLst>
              <a:ext uri="{FF2B5EF4-FFF2-40B4-BE49-F238E27FC236}">
                <a16:creationId xmlns:a16="http://schemas.microsoft.com/office/drawing/2014/main" id="{DBBD36C6-0937-8ABB-5091-C87FCD777565}"/>
              </a:ext>
            </a:extLst>
          </p:cNvPr>
          <p:cNvSpPr txBox="1"/>
          <p:nvPr/>
        </p:nvSpPr>
        <p:spPr>
          <a:xfrm>
            <a:off x="277733" y="1343834"/>
            <a:ext cx="10664556" cy="3693319"/>
          </a:xfrm>
          <a:prstGeom prst="rect">
            <a:avLst/>
          </a:prstGeom>
          <a:noFill/>
        </p:spPr>
        <p:txBody>
          <a:bodyPr wrap="square" rtlCol="0">
            <a:spAutoFit/>
          </a:bodyPr>
          <a:lstStyle/>
          <a:p>
            <a:r>
              <a:rPr lang="en-US" dirty="0"/>
              <a:t>We have provided sample results and recommendations from the analysis. For the complete Analysis on all variables, you can run the Python code.</a:t>
            </a:r>
          </a:p>
          <a:p>
            <a:endParaRPr lang="en-US" dirty="0"/>
          </a:p>
          <a:p>
            <a:r>
              <a:rPr lang="en-US" dirty="0"/>
              <a:t>For the Continuous Variables analysis, different bins can be tested when calling the function. We used bins that are logical with the variable, for example 5% for interest rate, 1000 for loans amount, and 10000 for annual income. Other bins can be tested for more analysis.</a:t>
            </a:r>
          </a:p>
          <a:p>
            <a:endParaRPr lang="en-US" dirty="0"/>
          </a:p>
          <a:p>
            <a:endParaRPr lang="en-US" dirty="0"/>
          </a:p>
          <a:p>
            <a:r>
              <a:rPr lang="en-US" dirty="0"/>
              <a:t>Some variables were found of no, or very little influence on the default probability like the employment length.</a:t>
            </a:r>
          </a:p>
          <a:p>
            <a:endParaRPr lang="en-US" dirty="0"/>
          </a:p>
          <a:p>
            <a:r>
              <a:rPr lang="en-US" dirty="0"/>
              <a:t>For the full analysis, please run the Python code.</a:t>
            </a:r>
          </a:p>
          <a:p>
            <a:endParaRPr lang="en-US" dirty="0"/>
          </a:p>
        </p:txBody>
      </p:sp>
    </p:spTree>
    <p:extLst>
      <p:ext uri="{BB962C8B-B14F-4D97-AF65-F5344CB8AC3E}">
        <p14:creationId xmlns:p14="http://schemas.microsoft.com/office/powerpoint/2010/main" val="2117213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gradFill flip="none" rotWithShape="1">
            <a:gsLst>
              <a:gs pos="0">
                <a:schemeClr val="accent1">
                  <a:alpha val="50000"/>
                </a:schemeClr>
              </a:gs>
              <a:gs pos="20000">
                <a:schemeClr val="accent2">
                  <a:alpha val="50000"/>
                </a:schemeClr>
              </a:gs>
              <a:gs pos="42000">
                <a:schemeClr val="accent3">
                  <a:alpha val="50000"/>
                </a:schemeClr>
              </a:gs>
              <a:gs pos="84000">
                <a:schemeClr val="accent5">
                  <a:alpha val="50000"/>
                </a:schemeClr>
              </a:gs>
              <a:gs pos="63000">
                <a:schemeClr val="accent4">
                  <a:alpha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960217" y="2365526"/>
            <a:ext cx="4629794" cy="830997"/>
          </a:xfrm>
          <a:prstGeom prst="rect">
            <a:avLst/>
          </a:prstGeom>
          <a:noFill/>
        </p:spPr>
        <p:txBody>
          <a:bodyPr wrap="none" rtlCol="0">
            <a:spAutoFit/>
          </a:bodyPr>
          <a:lstStyle/>
          <a:p>
            <a:r>
              <a:rPr lang="en-US" sz="4800" b="1" dirty="0">
                <a:solidFill>
                  <a:schemeClr val="bg1"/>
                </a:solidFill>
                <a:latin typeface="+mj-lt"/>
              </a:rPr>
              <a:t>Team Members</a:t>
            </a:r>
          </a:p>
        </p:txBody>
      </p:sp>
      <p:grpSp>
        <p:nvGrpSpPr>
          <p:cNvPr id="6" name="Group 5"/>
          <p:cNvGrpSpPr/>
          <p:nvPr/>
        </p:nvGrpSpPr>
        <p:grpSpPr>
          <a:xfrm>
            <a:off x="2097436" y="1115738"/>
            <a:ext cx="2297113" cy="3330575"/>
            <a:chOff x="4946651" y="1384301"/>
            <a:chExt cx="2297113" cy="3330575"/>
          </a:xfrm>
          <a:gradFill flip="none" rotWithShape="1">
            <a:gsLst>
              <a:gs pos="0">
                <a:schemeClr val="accent1"/>
              </a:gs>
              <a:gs pos="18000">
                <a:schemeClr val="accent2"/>
              </a:gs>
              <a:gs pos="88000">
                <a:schemeClr val="accent6"/>
              </a:gs>
              <a:gs pos="36000">
                <a:schemeClr val="accent3"/>
              </a:gs>
              <a:gs pos="71000">
                <a:schemeClr val="accent5"/>
              </a:gs>
              <a:gs pos="53000">
                <a:schemeClr val="accent4"/>
              </a:gs>
            </a:gsLst>
            <a:lin ang="5400000" scaled="1"/>
            <a:tileRect/>
          </a:gradFill>
        </p:grpSpPr>
        <p:sp>
          <p:nvSpPr>
            <p:cNvPr id="7" name="Freeform 50"/>
            <p:cNvSpPr>
              <a:spLocks/>
            </p:cNvSpPr>
            <p:nvPr/>
          </p:nvSpPr>
          <p:spPr bwMode="auto">
            <a:xfrm>
              <a:off x="4946651" y="1384301"/>
              <a:ext cx="1125538" cy="3330575"/>
            </a:xfrm>
            <a:custGeom>
              <a:avLst/>
              <a:gdLst>
                <a:gd name="T0" fmla="*/ 709 w 709"/>
                <a:gd name="T1" fmla="*/ 1827 h 2098"/>
                <a:gd name="T2" fmla="*/ 204 w 709"/>
                <a:gd name="T3" fmla="*/ 1331 h 2098"/>
                <a:gd name="T4" fmla="*/ 709 w 709"/>
                <a:gd name="T5" fmla="*/ 0 h 2098"/>
                <a:gd name="T6" fmla="*/ 0 w 709"/>
                <a:gd name="T7" fmla="*/ 1389 h 2098"/>
                <a:gd name="T8" fmla="*/ 709 w 709"/>
                <a:gd name="T9" fmla="*/ 2098 h 2098"/>
                <a:gd name="T10" fmla="*/ 709 w 709"/>
                <a:gd name="T11" fmla="*/ 1827 h 2098"/>
              </a:gdLst>
              <a:ahLst/>
              <a:cxnLst>
                <a:cxn ang="0">
                  <a:pos x="T0" y="T1"/>
                </a:cxn>
                <a:cxn ang="0">
                  <a:pos x="T2" y="T3"/>
                </a:cxn>
                <a:cxn ang="0">
                  <a:pos x="T4" y="T5"/>
                </a:cxn>
                <a:cxn ang="0">
                  <a:pos x="T6" y="T7"/>
                </a:cxn>
                <a:cxn ang="0">
                  <a:pos x="T8" y="T9"/>
                </a:cxn>
                <a:cxn ang="0">
                  <a:pos x="T10" y="T11"/>
                </a:cxn>
              </a:cxnLst>
              <a:rect l="0" t="0" r="r" b="b"/>
              <a:pathLst>
                <a:path w="709" h="2098">
                  <a:moveTo>
                    <a:pt x="709" y="1827"/>
                  </a:moveTo>
                  <a:lnTo>
                    <a:pt x="204" y="1331"/>
                  </a:lnTo>
                  <a:lnTo>
                    <a:pt x="709" y="0"/>
                  </a:lnTo>
                  <a:lnTo>
                    <a:pt x="0" y="1389"/>
                  </a:lnTo>
                  <a:lnTo>
                    <a:pt x="709" y="2098"/>
                  </a:lnTo>
                  <a:lnTo>
                    <a:pt x="709" y="18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1"/>
            <p:cNvSpPr>
              <a:spLocks/>
            </p:cNvSpPr>
            <p:nvPr/>
          </p:nvSpPr>
          <p:spPr bwMode="auto">
            <a:xfrm>
              <a:off x="5316538" y="1538288"/>
              <a:ext cx="755650" cy="2667000"/>
            </a:xfrm>
            <a:custGeom>
              <a:avLst/>
              <a:gdLst>
                <a:gd name="T0" fmla="*/ 476 w 476"/>
                <a:gd name="T1" fmla="*/ 1476 h 1680"/>
                <a:gd name="T2" fmla="*/ 156 w 476"/>
                <a:gd name="T3" fmla="*/ 1175 h 1680"/>
                <a:gd name="T4" fmla="*/ 467 w 476"/>
                <a:gd name="T5" fmla="*/ 0 h 1680"/>
                <a:gd name="T6" fmla="*/ 0 w 476"/>
                <a:gd name="T7" fmla="*/ 1224 h 1680"/>
                <a:gd name="T8" fmla="*/ 476 w 476"/>
                <a:gd name="T9" fmla="*/ 1680 h 1680"/>
                <a:gd name="T10" fmla="*/ 476 w 476"/>
                <a:gd name="T11" fmla="*/ 1476 h 1680"/>
              </a:gdLst>
              <a:ahLst/>
              <a:cxnLst>
                <a:cxn ang="0">
                  <a:pos x="T0" y="T1"/>
                </a:cxn>
                <a:cxn ang="0">
                  <a:pos x="T2" y="T3"/>
                </a:cxn>
                <a:cxn ang="0">
                  <a:pos x="T4" y="T5"/>
                </a:cxn>
                <a:cxn ang="0">
                  <a:pos x="T6" y="T7"/>
                </a:cxn>
                <a:cxn ang="0">
                  <a:pos x="T8" y="T9"/>
                </a:cxn>
                <a:cxn ang="0">
                  <a:pos x="T10" y="T11"/>
                </a:cxn>
              </a:cxnLst>
              <a:rect l="0" t="0" r="r" b="b"/>
              <a:pathLst>
                <a:path w="476" h="1680">
                  <a:moveTo>
                    <a:pt x="476" y="1476"/>
                  </a:moveTo>
                  <a:lnTo>
                    <a:pt x="156" y="1175"/>
                  </a:lnTo>
                  <a:lnTo>
                    <a:pt x="467" y="0"/>
                  </a:lnTo>
                  <a:lnTo>
                    <a:pt x="0" y="1224"/>
                  </a:lnTo>
                  <a:lnTo>
                    <a:pt x="476" y="1680"/>
                  </a:lnTo>
                  <a:lnTo>
                    <a:pt x="476" y="1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2"/>
            <p:cNvSpPr>
              <a:spLocks/>
            </p:cNvSpPr>
            <p:nvPr/>
          </p:nvSpPr>
          <p:spPr bwMode="auto">
            <a:xfrm>
              <a:off x="6118226" y="1384301"/>
              <a:ext cx="1125538" cy="3330575"/>
            </a:xfrm>
            <a:custGeom>
              <a:avLst/>
              <a:gdLst>
                <a:gd name="T0" fmla="*/ 0 w 709"/>
                <a:gd name="T1" fmla="*/ 1827 h 2098"/>
                <a:gd name="T2" fmla="*/ 505 w 709"/>
                <a:gd name="T3" fmla="*/ 1331 h 2098"/>
                <a:gd name="T4" fmla="*/ 0 w 709"/>
                <a:gd name="T5" fmla="*/ 0 h 2098"/>
                <a:gd name="T6" fmla="*/ 709 w 709"/>
                <a:gd name="T7" fmla="*/ 1389 h 2098"/>
                <a:gd name="T8" fmla="*/ 0 w 709"/>
                <a:gd name="T9" fmla="*/ 2098 h 2098"/>
                <a:gd name="T10" fmla="*/ 0 w 709"/>
                <a:gd name="T11" fmla="*/ 1827 h 2098"/>
              </a:gdLst>
              <a:ahLst/>
              <a:cxnLst>
                <a:cxn ang="0">
                  <a:pos x="T0" y="T1"/>
                </a:cxn>
                <a:cxn ang="0">
                  <a:pos x="T2" y="T3"/>
                </a:cxn>
                <a:cxn ang="0">
                  <a:pos x="T4" y="T5"/>
                </a:cxn>
                <a:cxn ang="0">
                  <a:pos x="T6" y="T7"/>
                </a:cxn>
                <a:cxn ang="0">
                  <a:pos x="T8" y="T9"/>
                </a:cxn>
                <a:cxn ang="0">
                  <a:pos x="T10" y="T11"/>
                </a:cxn>
              </a:cxnLst>
              <a:rect l="0" t="0" r="r" b="b"/>
              <a:pathLst>
                <a:path w="709" h="2098">
                  <a:moveTo>
                    <a:pt x="0" y="1827"/>
                  </a:moveTo>
                  <a:lnTo>
                    <a:pt x="505" y="1331"/>
                  </a:lnTo>
                  <a:lnTo>
                    <a:pt x="0" y="0"/>
                  </a:lnTo>
                  <a:lnTo>
                    <a:pt x="709" y="1389"/>
                  </a:lnTo>
                  <a:lnTo>
                    <a:pt x="0" y="2098"/>
                  </a:lnTo>
                  <a:lnTo>
                    <a:pt x="0" y="18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3"/>
            <p:cNvSpPr>
              <a:spLocks/>
            </p:cNvSpPr>
            <p:nvPr/>
          </p:nvSpPr>
          <p:spPr bwMode="auto">
            <a:xfrm>
              <a:off x="6118226" y="1538288"/>
              <a:ext cx="757238" cy="2667000"/>
            </a:xfrm>
            <a:custGeom>
              <a:avLst/>
              <a:gdLst>
                <a:gd name="T0" fmla="*/ 0 w 477"/>
                <a:gd name="T1" fmla="*/ 1476 h 1680"/>
                <a:gd name="T2" fmla="*/ 321 w 477"/>
                <a:gd name="T3" fmla="*/ 1175 h 1680"/>
                <a:gd name="T4" fmla="*/ 10 w 477"/>
                <a:gd name="T5" fmla="*/ 0 h 1680"/>
                <a:gd name="T6" fmla="*/ 477 w 477"/>
                <a:gd name="T7" fmla="*/ 1224 h 1680"/>
                <a:gd name="T8" fmla="*/ 0 w 477"/>
                <a:gd name="T9" fmla="*/ 1680 h 1680"/>
                <a:gd name="T10" fmla="*/ 0 w 477"/>
                <a:gd name="T11" fmla="*/ 1476 h 1680"/>
              </a:gdLst>
              <a:ahLst/>
              <a:cxnLst>
                <a:cxn ang="0">
                  <a:pos x="T0" y="T1"/>
                </a:cxn>
                <a:cxn ang="0">
                  <a:pos x="T2" y="T3"/>
                </a:cxn>
                <a:cxn ang="0">
                  <a:pos x="T4" y="T5"/>
                </a:cxn>
                <a:cxn ang="0">
                  <a:pos x="T6" y="T7"/>
                </a:cxn>
                <a:cxn ang="0">
                  <a:pos x="T8" y="T9"/>
                </a:cxn>
                <a:cxn ang="0">
                  <a:pos x="T10" y="T11"/>
                </a:cxn>
              </a:cxnLst>
              <a:rect l="0" t="0" r="r" b="b"/>
              <a:pathLst>
                <a:path w="477" h="1680">
                  <a:moveTo>
                    <a:pt x="0" y="1476"/>
                  </a:moveTo>
                  <a:lnTo>
                    <a:pt x="321" y="1175"/>
                  </a:lnTo>
                  <a:lnTo>
                    <a:pt x="10" y="0"/>
                  </a:lnTo>
                  <a:lnTo>
                    <a:pt x="477" y="1224"/>
                  </a:lnTo>
                  <a:lnTo>
                    <a:pt x="0" y="1680"/>
                  </a:lnTo>
                  <a:lnTo>
                    <a:pt x="0" y="1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4"/>
            <p:cNvSpPr>
              <a:spLocks/>
            </p:cNvSpPr>
            <p:nvPr/>
          </p:nvSpPr>
          <p:spPr bwMode="auto">
            <a:xfrm>
              <a:off x="5610226" y="1533526"/>
              <a:ext cx="971550" cy="2297113"/>
            </a:xfrm>
            <a:custGeom>
              <a:avLst/>
              <a:gdLst>
                <a:gd name="T0" fmla="*/ 311 w 612"/>
                <a:gd name="T1" fmla="*/ 1447 h 1447"/>
                <a:gd name="T2" fmla="*/ 612 w 612"/>
                <a:gd name="T3" fmla="*/ 1165 h 1447"/>
                <a:gd name="T4" fmla="*/ 306 w 612"/>
                <a:gd name="T5" fmla="*/ 0 h 1447"/>
                <a:gd name="T6" fmla="*/ 0 w 612"/>
                <a:gd name="T7" fmla="*/ 1165 h 1447"/>
                <a:gd name="T8" fmla="*/ 311 w 612"/>
                <a:gd name="T9" fmla="*/ 1447 h 1447"/>
              </a:gdLst>
              <a:ahLst/>
              <a:cxnLst>
                <a:cxn ang="0">
                  <a:pos x="T0" y="T1"/>
                </a:cxn>
                <a:cxn ang="0">
                  <a:pos x="T2" y="T3"/>
                </a:cxn>
                <a:cxn ang="0">
                  <a:pos x="T4" y="T5"/>
                </a:cxn>
                <a:cxn ang="0">
                  <a:pos x="T6" y="T7"/>
                </a:cxn>
                <a:cxn ang="0">
                  <a:pos x="T8" y="T9"/>
                </a:cxn>
              </a:cxnLst>
              <a:rect l="0" t="0" r="r" b="b"/>
              <a:pathLst>
                <a:path w="612" h="1447">
                  <a:moveTo>
                    <a:pt x="311" y="1447"/>
                  </a:moveTo>
                  <a:lnTo>
                    <a:pt x="612" y="1165"/>
                  </a:lnTo>
                  <a:lnTo>
                    <a:pt x="306" y="0"/>
                  </a:lnTo>
                  <a:lnTo>
                    <a:pt x="0" y="1165"/>
                  </a:lnTo>
                  <a:lnTo>
                    <a:pt x="311" y="1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ound Same Side Corner Rectangle 16"/>
          <p:cNvSpPr/>
          <p:nvPr/>
        </p:nvSpPr>
        <p:spPr>
          <a:xfrm rot="5400000">
            <a:off x="2742400" y="2541484"/>
            <a:ext cx="418458" cy="5903260"/>
          </a:xfrm>
          <a:prstGeom prst="round2SameRect">
            <a:avLst>
              <a:gd name="adj1" fmla="val 49999"/>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93953" y="5324226"/>
            <a:ext cx="2707794" cy="338554"/>
          </a:xfrm>
          <a:prstGeom prst="rect">
            <a:avLst/>
          </a:prstGeom>
          <a:noFill/>
        </p:spPr>
        <p:txBody>
          <a:bodyPr wrap="none" rtlCol="0">
            <a:spAutoFit/>
          </a:bodyPr>
          <a:lstStyle/>
          <a:p>
            <a:pPr algn="ctr"/>
            <a:r>
              <a:rPr lang="en-US" sz="1600" dirty="0">
                <a:solidFill>
                  <a:schemeClr val="bg1"/>
                </a:solidFill>
                <a:latin typeface="+mj-lt"/>
              </a:rPr>
              <a:t>Lending Club –Case Study</a:t>
            </a:r>
          </a:p>
        </p:txBody>
      </p:sp>
      <p:sp>
        <p:nvSpPr>
          <p:cNvPr id="13" name="TextBox 12">
            <a:extLst>
              <a:ext uri="{FF2B5EF4-FFF2-40B4-BE49-F238E27FC236}">
                <a16:creationId xmlns:a16="http://schemas.microsoft.com/office/drawing/2014/main" id="{99A2EF60-4524-6ACA-1CF3-F35BB33493CB}"/>
              </a:ext>
            </a:extLst>
          </p:cNvPr>
          <p:cNvSpPr txBox="1"/>
          <p:nvPr/>
        </p:nvSpPr>
        <p:spPr>
          <a:xfrm>
            <a:off x="7485534" y="3429000"/>
            <a:ext cx="3339376" cy="954107"/>
          </a:xfrm>
          <a:prstGeom prst="rect">
            <a:avLst/>
          </a:prstGeom>
          <a:noFill/>
        </p:spPr>
        <p:txBody>
          <a:bodyPr wrap="none" rtlCol="0">
            <a:spAutoFit/>
          </a:bodyPr>
          <a:lstStyle/>
          <a:p>
            <a:pPr marL="342900" indent="-342900" algn="ctr">
              <a:buFont typeface="+mj-lt"/>
              <a:buAutoNum type="arabicPeriod"/>
            </a:pPr>
            <a:r>
              <a:rPr lang="en-US" sz="2800" dirty="0">
                <a:solidFill>
                  <a:schemeClr val="bg1"/>
                </a:solidFill>
                <a:latin typeface="+mj-lt"/>
              </a:rPr>
              <a:t>Wajdi Tahmoush</a:t>
            </a:r>
          </a:p>
          <a:p>
            <a:pPr marL="342900" indent="-342900">
              <a:buFont typeface="+mj-lt"/>
              <a:buAutoNum type="arabicPeriod"/>
            </a:pPr>
            <a:r>
              <a:rPr lang="en-US" sz="2800" dirty="0" err="1">
                <a:solidFill>
                  <a:schemeClr val="bg1"/>
                </a:solidFill>
                <a:latin typeface="+mj-lt"/>
              </a:rPr>
              <a:t>Fadi</a:t>
            </a:r>
            <a:r>
              <a:rPr lang="en-US" sz="2800" dirty="0">
                <a:solidFill>
                  <a:schemeClr val="bg1"/>
                </a:solidFill>
                <a:latin typeface="+mj-lt"/>
              </a:rPr>
              <a:t> </a:t>
            </a:r>
            <a:r>
              <a:rPr lang="en-US" sz="2800" dirty="0" err="1">
                <a:solidFill>
                  <a:schemeClr val="bg1"/>
                </a:solidFill>
                <a:latin typeface="+mj-lt"/>
              </a:rPr>
              <a:t>Anjrou</a:t>
            </a:r>
            <a:endParaRPr lang="en-US" sz="2800" dirty="0">
              <a:solidFill>
                <a:schemeClr val="bg1"/>
              </a:solidFill>
              <a:latin typeface="+mj-lt"/>
            </a:endParaRPr>
          </a:p>
        </p:txBody>
      </p:sp>
    </p:spTree>
    <p:extLst>
      <p:ext uri="{BB962C8B-B14F-4D97-AF65-F5344CB8AC3E}">
        <p14:creationId xmlns:p14="http://schemas.microsoft.com/office/powerpoint/2010/main" val="3405941953"/>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14:presetBounceEnd="40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40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750"/>
                                            <p:tgtEl>
                                              <p:spTgt spid="4"/>
                                            </p:tgtEl>
                                          </p:cBhvr>
                                        </p:animEffect>
                                        <p:anim calcmode="lin" valueType="num">
                                          <p:cBhvr>
                                            <p:cTn id="19" dur="750" fill="hold"/>
                                            <p:tgtEl>
                                              <p:spTgt spid="4"/>
                                            </p:tgtEl>
                                            <p:attrNameLst>
                                              <p:attrName>ppt_x</p:attrName>
                                            </p:attrNameLst>
                                          </p:cBhvr>
                                          <p:tavLst>
                                            <p:tav tm="0">
                                              <p:val>
                                                <p:strVal val="#ppt_x"/>
                                              </p:val>
                                            </p:tav>
                                            <p:tav tm="100000">
                                              <p:val>
                                                <p:strVal val="#ppt_x"/>
                                              </p:val>
                                            </p:tav>
                                          </p:tavLst>
                                        </p:anim>
                                        <p:anim calcmode="lin" valueType="num">
                                          <p:cBhvr>
                                            <p:cTn id="20"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P spid="17" grpId="0" animBg="1"/>
          <p:bldP spid="5"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750"/>
                                            <p:tgtEl>
                                              <p:spTgt spid="4"/>
                                            </p:tgtEl>
                                          </p:cBhvr>
                                        </p:animEffect>
                                        <p:anim calcmode="lin" valueType="num">
                                          <p:cBhvr>
                                            <p:cTn id="19" dur="750" fill="hold"/>
                                            <p:tgtEl>
                                              <p:spTgt spid="4"/>
                                            </p:tgtEl>
                                            <p:attrNameLst>
                                              <p:attrName>ppt_x</p:attrName>
                                            </p:attrNameLst>
                                          </p:cBhvr>
                                          <p:tavLst>
                                            <p:tav tm="0">
                                              <p:val>
                                                <p:strVal val="#ppt_x"/>
                                              </p:val>
                                            </p:tav>
                                            <p:tav tm="100000">
                                              <p:val>
                                                <p:strVal val="#ppt_x"/>
                                              </p:val>
                                            </p:tav>
                                          </p:tavLst>
                                        </p:anim>
                                        <p:anim calcmode="lin" valueType="num">
                                          <p:cBhvr>
                                            <p:cTn id="20"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P spid="17" grpId="0" animBg="1"/>
          <p:bldP spid="5" grpId="0"/>
          <p:bldP spid="1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5" y="216460"/>
            <a:ext cx="4166525" cy="707886"/>
          </a:xfrm>
          <a:prstGeom prst="rect">
            <a:avLst/>
          </a:prstGeom>
          <a:noFill/>
        </p:spPr>
        <p:txBody>
          <a:bodyPr wrap="none" rtlCol="0">
            <a:spAutoFit/>
          </a:bodyPr>
          <a:lstStyle/>
          <a:p>
            <a:r>
              <a:rPr lang="en-US" sz="4000" dirty="0">
                <a:solidFill>
                  <a:schemeClr val="accent1"/>
                </a:solidFill>
                <a:latin typeface="+mj-lt"/>
              </a:rPr>
              <a:t>Table of </a:t>
            </a:r>
            <a:r>
              <a:rPr lang="en-US" sz="4000" dirty="0">
                <a:solidFill>
                  <a:schemeClr val="bg1">
                    <a:lumMod val="65000"/>
                  </a:schemeClr>
                </a:solidFill>
                <a:latin typeface="+mj-lt"/>
              </a:rPr>
              <a:t>Content</a:t>
            </a:r>
          </a:p>
        </p:txBody>
      </p:sp>
      <p:sp>
        <p:nvSpPr>
          <p:cNvPr id="7" name="Rectangle 6"/>
          <p:cNvSpPr/>
          <p:nvPr/>
        </p:nvSpPr>
        <p:spPr>
          <a:xfrm>
            <a:off x="6096000" y="733053"/>
            <a:ext cx="5577730" cy="5954835"/>
          </a:xfrm>
          <a:prstGeom prst="rect">
            <a:avLst/>
          </a:prstGeom>
        </p:spPr>
        <p:txBody>
          <a:bodyPr wrap="square">
            <a:spAutoFit/>
          </a:bodyPr>
          <a:lstStyle/>
          <a:p>
            <a:pPr marL="171450" indent="-171450">
              <a:lnSpc>
                <a:spcPct val="150000"/>
              </a:lnSpc>
              <a:buFont typeface="Arial" panose="020B0604020202020204" pitchFamily="34" charset="0"/>
              <a:buChar char="•"/>
            </a:pPr>
            <a:r>
              <a:rPr lang="en-US" sz="1600" dirty="0">
                <a:solidFill>
                  <a:schemeClr val="bg1">
                    <a:lumMod val="75000"/>
                  </a:schemeClr>
                </a:solidFill>
              </a:rPr>
              <a:t>Problem Description</a:t>
            </a:r>
          </a:p>
          <a:p>
            <a:pPr marL="171450" indent="-171450">
              <a:lnSpc>
                <a:spcPct val="150000"/>
              </a:lnSpc>
              <a:buFont typeface="Arial" panose="020B0604020202020204" pitchFamily="34" charset="0"/>
              <a:buChar char="•"/>
            </a:pPr>
            <a:r>
              <a:rPr lang="en-US" sz="1600" dirty="0">
                <a:solidFill>
                  <a:schemeClr val="bg1">
                    <a:lumMod val="75000"/>
                  </a:schemeClr>
                </a:solidFill>
              </a:rPr>
              <a:t>Analysis Approach </a:t>
            </a:r>
          </a:p>
          <a:p>
            <a:pPr marL="171450" indent="-171450">
              <a:lnSpc>
                <a:spcPct val="150000"/>
              </a:lnSpc>
              <a:buFont typeface="Arial" panose="020B0604020202020204" pitchFamily="34" charset="0"/>
              <a:buChar char="•"/>
            </a:pPr>
            <a:r>
              <a:rPr lang="en-US" sz="1600" dirty="0">
                <a:solidFill>
                  <a:schemeClr val="bg1">
                    <a:lumMod val="75000"/>
                  </a:schemeClr>
                </a:solidFill>
              </a:rPr>
              <a:t>Data understanding</a:t>
            </a:r>
          </a:p>
          <a:p>
            <a:pPr marL="1085850" lvl="2" indent="-171450">
              <a:lnSpc>
                <a:spcPct val="150000"/>
              </a:lnSpc>
              <a:buFont typeface="Arial" panose="020B0604020202020204" pitchFamily="34" charset="0"/>
              <a:buChar char="•"/>
            </a:pPr>
            <a:r>
              <a:rPr lang="en-US" sz="1600" dirty="0">
                <a:solidFill>
                  <a:schemeClr val="bg1">
                    <a:lumMod val="75000"/>
                  </a:schemeClr>
                </a:solidFill>
              </a:rPr>
              <a:t>Overall Loan Status</a:t>
            </a:r>
          </a:p>
          <a:p>
            <a:pPr marL="1085850" lvl="2" indent="-171450">
              <a:lnSpc>
                <a:spcPct val="150000"/>
              </a:lnSpc>
              <a:buFont typeface="Arial" panose="020B0604020202020204" pitchFamily="34" charset="0"/>
              <a:buChar char="•"/>
            </a:pPr>
            <a:r>
              <a:rPr lang="en-US" sz="1600" dirty="0">
                <a:solidFill>
                  <a:schemeClr val="bg1">
                    <a:lumMod val="75000"/>
                  </a:schemeClr>
                </a:solidFill>
              </a:rPr>
              <a:t>Loans situation understanding</a:t>
            </a:r>
          </a:p>
          <a:p>
            <a:pPr marL="171450" indent="-171450">
              <a:lnSpc>
                <a:spcPct val="150000"/>
              </a:lnSpc>
              <a:buFont typeface="Arial" panose="020B0604020202020204" pitchFamily="34" charset="0"/>
              <a:buChar char="•"/>
            </a:pPr>
            <a:r>
              <a:rPr lang="en-US" sz="1600" dirty="0">
                <a:solidFill>
                  <a:schemeClr val="bg1">
                    <a:lumMod val="75000"/>
                  </a:schemeClr>
                </a:solidFill>
              </a:rPr>
              <a:t>Data Cleaning and Manipulation</a:t>
            </a:r>
          </a:p>
          <a:p>
            <a:pPr marL="171450" indent="-171450">
              <a:lnSpc>
                <a:spcPct val="150000"/>
              </a:lnSpc>
              <a:buFont typeface="Arial" panose="020B0604020202020204" pitchFamily="34" charset="0"/>
              <a:buChar char="•"/>
            </a:pPr>
            <a:r>
              <a:rPr lang="en-US" sz="1600" dirty="0">
                <a:solidFill>
                  <a:schemeClr val="bg1">
                    <a:lumMod val="75000"/>
                  </a:schemeClr>
                </a:solidFill>
              </a:rPr>
              <a:t>Data Analysis:</a:t>
            </a:r>
          </a:p>
          <a:p>
            <a:pPr marL="628650" lvl="1" indent="-171450">
              <a:lnSpc>
                <a:spcPct val="150000"/>
              </a:lnSpc>
              <a:buFont typeface="Arial" panose="020B0604020202020204" pitchFamily="34" charset="0"/>
              <a:buChar char="•"/>
            </a:pPr>
            <a:r>
              <a:rPr lang="en-US" sz="1600" dirty="0">
                <a:solidFill>
                  <a:schemeClr val="bg1">
                    <a:lumMod val="75000"/>
                  </a:schemeClr>
                </a:solidFill>
              </a:rPr>
              <a:t>Defaults</a:t>
            </a:r>
          </a:p>
          <a:p>
            <a:pPr marL="1085850" lvl="2" indent="-171450">
              <a:lnSpc>
                <a:spcPct val="150000"/>
              </a:lnSpc>
              <a:buFont typeface="Arial" panose="020B0604020202020204" pitchFamily="34" charset="0"/>
              <a:buChar char="•"/>
            </a:pPr>
            <a:r>
              <a:rPr lang="en-US" sz="1600" dirty="0">
                <a:solidFill>
                  <a:schemeClr val="bg1">
                    <a:lumMod val="75000"/>
                  </a:schemeClr>
                </a:solidFill>
              </a:rPr>
              <a:t> Defaults By Interest Rate</a:t>
            </a:r>
          </a:p>
          <a:p>
            <a:pPr marL="1085850" lvl="2" indent="-171450">
              <a:lnSpc>
                <a:spcPct val="150000"/>
              </a:lnSpc>
              <a:buFont typeface="Arial" panose="020B0604020202020204" pitchFamily="34" charset="0"/>
              <a:buChar char="•"/>
            </a:pPr>
            <a:r>
              <a:rPr lang="en-US" sz="1600" dirty="0">
                <a:solidFill>
                  <a:schemeClr val="bg1">
                    <a:lumMod val="75000"/>
                  </a:schemeClr>
                </a:solidFill>
              </a:rPr>
              <a:t>Defaults By loan Purpose</a:t>
            </a:r>
          </a:p>
          <a:p>
            <a:pPr marL="1085850" lvl="2" indent="-171450">
              <a:lnSpc>
                <a:spcPct val="150000"/>
              </a:lnSpc>
              <a:buFont typeface="Arial" panose="020B0604020202020204" pitchFamily="34" charset="0"/>
              <a:buChar char="•"/>
            </a:pPr>
            <a:r>
              <a:rPr lang="en-US" sz="1600" dirty="0">
                <a:solidFill>
                  <a:schemeClr val="bg1">
                    <a:lumMod val="75000"/>
                  </a:schemeClr>
                </a:solidFill>
              </a:rPr>
              <a:t>Defaults By Borrowers income</a:t>
            </a:r>
          </a:p>
          <a:p>
            <a:pPr marL="1085850" lvl="2" indent="-171450">
              <a:lnSpc>
                <a:spcPct val="150000"/>
              </a:lnSpc>
              <a:buFont typeface="Arial" panose="020B0604020202020204" pitchFamily="34" charset="0"/>
              <a:buChar char="•"/>
            </a:pPr>
            <a:r>
              <a:rPr lang="en-US" sz="1600" dirty="0">
                <a:solidFill>
                  <a:schemeClr val="bg1">
                    <a:lumMod val="75000"/>
                  </a:schemeClr>
                </a:solidFill>
              </a:rPr>
              <a:t>Defaults By ratio of amount to income</a:t>
            </a:r>
          </a:p>
          <a:p>
            <a:pPr marL="1085850" lvl="2" indent="-171450">
              <a:lnSpc>
                <a:spcPct val="150000"/>
              </a:lnSpc>
              <a:buFont typeface="Arial" panose="020B0604020202020204" pitchFamily="34" charset="0"/>
              <a:buChar char="•"/>
            </a:pPr>
            <a:r>
              <a:rPr lang="en-US" sz="1600" dirty="0">
                <a:solidFill>
                  <a:schemeClr val="bg1">
                    <a:lumMod val="75000"/>
                  </a:schemeClr>
                </a:solidFill>
              </a:rPr>
              <a:t>Defaults By Revolving line Util Rate</a:t>
            </a:r>
          </a:p>
          <a:p>
            <a:pPr marL="1085850" lvl="2" indent="-171450">
              <a:lnSpc>
                <a:spcPct val="150000"/>
              </a:lnSpc>
              <a:buFont typeface="Arial" panose="020B0604020202020204" pitchFamily="34" charset="0"/>
              <a:buChar char="•"/>
            </a:pPr>
            <a:r>
              <a:rPr lang="en-US" sz="1600" dirty="0">
                <a:solidFill>
                  <a:schemeClr val="bg1">
                    <a:lumMod val="75000"/>
                  </a:schemeClr>
                </a:solidFill>
              </a:rPr>
              <a:t>Defaults By prior bad record</a:t>
            </a:r>
          </a:p>
          <a:p>
            <a:pPr marL="1085850" lvl="2" indent="-171450">
              <a:lnSpc>
                <a:spcPct val="150000"/>
              </a:lnSpc>
              <a:buFont typeface="Arial" panose="020B0604020202020204" pitchFamily="34" charset="0"/>
              <a:buChar char="•"/>
            </a:pPr>
            <a:r>
              <a:rPr lang="en-US" sz="1600" dirty="0">
                <a:solidFill>
                  <a:schemeClr val="bg1">
                    <a:lumMod val="75000"/>
                  </a:schemeClr>
                </a:solidFill>
              </a:rPr>
              <a:t>Defaults By debts to income</a:t>
            </a:r>
          </a:p>
          <a:p>
            <a:pPr marL="171450" indent="-171450">
              <a:lnSpc>
                <a:spcPct val="150000"/>
              </a:lnSpc>
              <a:buFont typeface="Arial" panose="020B0604020202020204" pitchFamily="34" charset="0"/>
              <a:buChar char="•"/>
            </a:pPr>
            <a:r>
              <a:rPr lang="en-US" sz="1600" dirty="0">
                <a:solidFill>
                  <a:schemeClr val="bg1">
                    <a:lumMod val="75000"/>
                  </a:schemeClr>
                </a:solidFill>
              </a:rPr>
              <a:t>Recommendations</a:t>
            </a:r>
          </a:p>
        </p:txBody>
      </p:sp>
      <p:pic>
        <p:nvPicPr>
          <p:cNvPr id="6" name="Picture Placeholder 5">
            <a:extLst>
              <a:ext uri="{FF2B5EF4-FFF2-40B4-BE49-F238E27FC236}">
                <a16:creationId xmlns:a16="http://schemas.microsoft.com/office/drawing/2014/main" id="{F9118A55-7A3C-637C-B813-A14DD2FE49F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10" b="410"/>
          <a:stretch>
            <a:fillRect/>
          </a:stretch>
        </p:blipFill>
        <p:spPr>
          <a:xfrm>
            <a:off x="0" y="1606550"/>
            <a:ext cx="5805488" cy="3838575"/>
          </a:xfrm>
        </p:spPr>
      </p:pic>
    </p:spTree>
    <p:extLst>
      <p:ext uri="{BB962C8B-B14F-4D97-AF65-F5344CB8AC3E}">
        <p14:creationId xmlns:p14="http://schemas.microsoft.com/office/powerpoint/2010/main" val="2950437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300"/>
                                      </p:stCondLst>
                                      <p:childTnLst>
                                        <p:set>
                                          <p:cBhvr>
                                            <p:cTn id="10" dur="1" fill="hold">
                                              <p:stCondLst>
                                                <p:cond delay="0"/>
                                              </p:stCondLst>
                                            </p:cTn>
                                            <p:tgtEl>
                                              <p:spTgt spid="7"/>
                                            </p:tgtEl>
                                            <p:attrNameLst>
                                              <p:attrName>style.visibility</p:attrName>
                                            </p:attrNameLst>
                                          </p:cBhvr>
                                          <p:to>
                                            <p:strVal val="visible"/>
                                          </p:to>
                                        </p:set>
                                        <p:anim calcmode="lin" valueType="num" p14:bounceEnd="60000">
                                          <p:cBhvr additive="base">
                                            <p:cTn id="11"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3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37723" y="1664677"/>
            <a:ext cx="3388620" cy="2694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27125" y="216460"/>
            <a:ext cx="7271542" cy="707886"/>
          </a:xfrm>
          <a:prstGeom prst="rect">
            <a:avLst/>
          </a:prstGeom>
          <a:noFill/>
        </p:spPr>
        <p:txBody>
          <a:bodyPr wrap="none" rtlCol="0">
            <a:spAutoFit/>
          </a:bodyPr>
          <a:lstStyle/>
          <a:p>
            <a:r>
              <a:rPr lang="en-US" sz="4000" dirty="0">
                <a:solidFill>
                  <a:schemeClr val="accent1"/>
                </a:solidFill>
                <a:latin typeface="+mj-lt"/>
              </a:rPr>
              <a:t>THE PROBLEM </a:t>
            </a:r>
            <a:r>
              <a:rPr lang="en-US" sz="4000" dirty="0">
                <a:solidFill>
                  <a:schemeClr val="bg1">
                    <a:lumMod val="65000"/>
                  </a:schemeClr>
                </a:solidFill>
                <a:latin typeface="+mj-lt"/>
              </a:rPr>
              <a:t>DESCRIPTION</a:t>
            </a:r>
          </a:p>
        </p:txBody>
      </p:sp>
      <p:sp>
        <p:nvSpPr>
          <p:cNvPr id="8" name="Rectangle 7"/>
          <p:cNvSpPr/>
          <p:nvPr/>
        </p:nvSpPr>
        <p:spPr>
          <a:xfrm>
            <a:off x="2541723" y="1673821"/>
            <a:ext cx="3388620" cy="26851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72719" y="2198494"/>
            <a:ext cx="3208149" cy="1996252"/>
          </a:xfrm>
          <a:prstGeom prst="rect">
            <a:avLst/>
          </a:prstGeom>
        </p:spPr>
        <p:txBody>
          <a:bodyPr wrap="square">
            <a:spAutoFit/>
          </a:bodyPr>
          <a:lstStyle/>
          <a:p>
            <a:pPr marL="171450" indent="-171450">
              <a:lnSpc>
                <a:spcPct val="150000"/>
              </a:lnSpc>
              <a:buFont typeface="Arial" panose="020B0604020202020204" pitchFamily="34" charset="0"/>
              <a:buChar char="•"/>
            </a:pPr>
            <a:r>
              <a:rPr lang="en-US" sz="1200" dirty="0">
                <a:solidFill>
                  <a:schemeClr val="bg1"/>
                </a:solidFill>
              </a:rPr>
              <a:t>This company is the largest online loan marketplace, facilitating personal loans, business loans, and financing of medical procedures.</a:t>
            </a:r>
          </a:p>
          <a:p>
            <a:pPr marL="171450" indent="-171450">
              <a:lnSpc>
                <a:spcPct val="150000"/>
              </a:lnSpc>
              <a:buFont typeface="Arial" panose="020B0604020202020204" pitchFamily="34" charset="0"/>
              <a:buChar char="•"/>
            </a:pPr>
            <a:r>
              <a:rPr lang="en-US" sz="1200" dirty="0">
                <a:solidFill>
                  <a:schemeClr val="bg1"/>
                </a:solidFill>
              </a:rPr>
              <a:t> Borrowers can easily access lower interest rate loans through a fast online interface. </a:t>
            </a:r>
          </a:p>
        </p:txBody>
      </p:sp>
      <p:sp>
        <p:nvSpPr>
          <p:cNvPr id="17" name="TextBox 16"/>
          <p:cNvSpPr txBox="1"/>
          <p:nvPr/>
        </p:nvSpPr>
        <p:spPr>
          <a:xfrm>
            <a:off x="2572719" y="1751895"/>
            <a:ext cx="1962397" cy="307777"/>
          </a:xfrm>
          <a:prstGeom prst="rect">
            <a:avLst/>
          </a:prstGeom>
          <a:noFill/>
        </p:spPr>
        <p:txBody>
          <a:bodyPr wrap="none" rtlCol="0">
            <a:spAutoFit/>
          </a:bodyPr>
          <a:lstStyle/>
          <a:p>
            <a:r>
              <a:rPr lang="en-US" sz="1400" b="1" dirty="0">
                <a:solidFill>
                  <a:schemeClr val="bg1"/>
                </a:solidFill>
                <a:latin typeface="+mj-lt"/>
              </a:rPr>
              <a:t>Company Information</a:t>
            </a:r>
          </a:p>
        </p:txBody>
      </p:sp>
      <p:cxnSp>
        <p:nvCxnSpPr>
          <p:cNvPr id="18" name="Straight Connector 17"/>
          <p:cNvCxnSpPr/>
          <p:nvPr/>
        </p:nvCxnSpPr>
        <p:spPr>
          <a:xfrm>
            <a:off x="2691882" y="2094131"/>
            <a:ext cx="4473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668719" y="2125342"/>
            <a:ext cx="3208149" cy="2273251"/>
          </a:xfrm>
          <a:prstGeom prst="rect">
            <a:avLst/>
          </a:prstGeom>
        </p:spPr>
        <p:txBody>
          <a:bodyPr wrap="square">
            <a:spAutoFit/>
          </a:bodyPr>
          <a:lstStyle/>
          <a:p>
            <a:pPr marL="171450" indent="-171450">
              <a:lnSpc>
                <a:spcPct val="150000"/>
              </a:lnSpc>
              <a:buFont typeface="Arial" panose="020B0604020202020204" pitchFamily="34" charset="0"/>
              <a:buChar char="•"/>
            </a:pPr>
            <a:r>
              <a:rPr lang="en-US" sz="1200" dirty="0">
                <a:solidFill>
                  <a:schemeClr val="bg1"/>
                </a:solidFill>
              </a:rPr>
              <a:t>the company wants to understand the driving factors </a:t>
            </a:r>
            <a:r>
              <a:rPr lang="en-US" sz="1200" b="1" dirty="0">
                <a:solidFill>
                  <a:schemeClr val="bg1"/>
                </a:solidFill>
                <a:effectLst>
                  <a:outerShdw blurRad="38100" dist="38100" dir="2700000" algn="tl">
                    <a:srgbClr val="000000">
                      <a:alpha val="43137"/>
                    </a:srgbClr>
                  </a:outerShdw>
                </a:effectLst>
              </a:rPr>
              <a:t>(or driver variables) </a:t>
            </a:r>
            <a:r>
              <a:rPr lang="en-US" sz="1200" dirty="0">
                <a:solidFill>
                  <a:schemeClr val="bg1"/>
                </a:solidFill>
              </a:rPr>
              <a:t>behind loan default, </a:t>
            </a:r>
            <a:r>
              <a:rPr lang="en-US" sz="1200" u="sng" dirty="0">
                <a:solidFill>
                  <a:schemeClr val="bg1"/>
                </a:solidFill>
              </a:rPr>
              <a:t>i.e. the variables which are strong indicators of default.  </a:t>
            </a:r>
          </a:p>
          <a:p>
            <a:pPr marL="171450" indent="-171450">
              <a:lnSpc>
                <a:spcPct val="150000"/>
              </a:lnSpc>
              <a:buFont typeface="Arial" panose="020B0604020202020204" pitchFamily="34" charset="0"/>
              <a:buChar char="•"/>
            </a:pPr>
            <a:r>
              <a:rPr lang="en-US" sz="1200" dirty="0">
                <a:solidFill>
                  <a:schemeClr val="bg1"/>
                </a:solidFill>
              </a:rPr>
              <a:t>The company can utilize this knowledge for its portfolio and risk assessment. </a:t>
            </a:r>
          </a:p>
        </p:txBody>
      </p:sp>
      <p:sp>
        <p:nvSpPr>
          <p:cNvPr id="20" name="TextBox 19"/>
          <p:cNvSpPr txBox="1"/>
          <p:nvPr/>
        </p:nvSpPr>
        <p:spPr>
          <a:xfrm>
            <a:off x="8668719" y="1751895"/>
            <a:ext cx="2722220" cy="307777"/>
          </a:xfrm>
          <a:prstGeom prst="rect">
            <a:avLst/>
          </a:prstGeom>
          <a:noFill/>
        </p:spPr>
        <p:txBody>
          <a:bodyPr wrap="none" rtlCol="0">
            <a:spAutoFit/>
          </a:bodyPr>
          <a:lstStyle/>
          <a:p>
            <a:r>
              <a:rPr lang="en-US" sz="1400" b="1" dirty="0">
                <a:solidFill>
                  <a:schemeClr val="bg1"/>
                </a:solidFill>
                <a:latin typeface="+mj-lt"/>
              </a:rPr>
              <a:t>Company Objectives from EDA</a:t>
            </a:r>
          </a:p>
        </p:txBody>
      </p:sp>
      <p:cxnSp>
        <p:nvCxnSpPr>
          <p:cNvPr id="21" name="Straight Connector 20"/>
          <p:cNvCxnSpPr/>
          <p:nvPr/>
        </p:nvCxnSpPr>
        <p:spPr>
          <a:xfrm>
            <a:off x="8787882" y="2094131"/>
            <a:ext cx="44736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Placeholder 29">
            <a:extLst>
              <a:ext uri="{FF2B5EF4-FFF2-40B4-BE49-F238E27FC236}">
                <a16:creationId xmlns:a16="http://schemas.microsoft.com/office/drawing/2014/main" id="{8C267FF5-8B74-AA76-F4AC-92167DDC3CD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779" t="1838" r="64403" b="-1838"/>
          <a:stretch/>
        </p:blipFill>
        <p:spPr>
          <a:xfrm>
            <a:off x="-15498" y="1673819"/>
            <a:ext cx="2557221" cy="2685117"/>
          </a:xfrm>
        </p:spPr>
      </p:pic>
      <p:pic>
        <p:nvPicPr>
          <p:cNvPr id="36" name="Picture Placeholder 35">
            <a:extLst>
              <a:ext uri="{FF2B5EF4-FFF2-40B4-BE49-F238E27FC236}">
                <a16:creationId xmlns:a16="http://schemas.microsoft.com/office/drawing/2014/main" id="{100C5BC5-85F8-1C65-AEBD-5F6D277EB5F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423" r="2423"/>
          <a:stretch>
            <a:fillRect/>
          </a:stretch>
        </p:blipFill>
        <p:spPr>
          <a:xfrm>
            <a:off x="6027738" y="1673225"/>
            <a:ext cx="2555875" cy="2686050"/>
          </a:xfrm>
        </p:spPr>
      </p:pic>
      <p:sp>
        <p:nvSpPr>
          <p:cNvPr id="31" name="Rectangle 30">
            <a:extLst>
              <a:ext uri="{FF2B5EF4-FFF2-40B4-BE49-F238E27FC236}">
                <a16:creationId xmlns:a16="http://schemas.microsoft.com/office/drawing/2014/main" id="{89FED287-7D49-D675-BBAD-E9BA49D7DBC6}"/>
              </a:ext>
            </a:extLst>
          </p:cNvPr>
          <p:cNvSpPr/>
          <p:nvPr/>
        </p:nvSpPr>
        <p:spPr>
          <a:xfrm>
            <a:off x="13921" y="5086238"/>
            <a:ext cx="12026343" cy="803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company seeks to find solid basis to accept or reject applications in order to increase business and reduce losses from rejecting  low risky applications or accepting high risky ones</a:t>
            </a:r>
          </a:p>
        </p:txBody>
      </p:sp>
    </p:spTree>
    <p:extLst>
      <p:ext uri="{BB962C8B-B14F-4D97-AF65-F5344CB8AC3E}">
        <p14:creationId xmlns:p14="http://schemas.microsoft.com/office/powerpoint/2010/main" val="1610877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26667">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1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250"/>
                                            <p:tgtEl>
                                              <p:spTgt spid="8"/>
                                            </p:tgtEl>
                                          </p:cBhvr>
                                        </p:animEffect>
                                      </p:childTnLst>
                                    </p:cTn>
                                  </p:par>
                                  <p:par>
                                    <p:cTn id="14" presetID="22" presetClass="entr" presetSubtype="8" fill="hold" grpId="0"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25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14:presetBounceEnd="60000">
                                      <p:stCondLst>
                                        <p:cond delay="150"/>
                                      </p:stCondLst>
                                      <p:childTnLst>
                                        <p:set>
                                          <p:cBhvr>
                                            <p:cTn id="20" dur="1" fill="hold">
                                              <p:stCondLst>
                                                <p:cond delay="0"/>
                                              </p:stCondLst>
                                            </p:cTn>
                                            <p:tgtEl>
                                              <p:spTgt spid="17"/>
                                            </p:tgtEl>
                                            <p:attrNameLst>
                                              <p:attrName>style.visibility</p:attrName>
                                            </p:attrNameLst>
                                          </p:cBhvr>
                                          <p:to>
                                            <p:strVal val="visible"/>
                                          </p:to>
                                        </p:set>
                                        <p:anim calcmode="lin" valueType="num" p14:bounceEnd="60000">
                                          <p:cBhvr additive="base">
                                            <p:cTn id="21" dur="5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300"/>
                                      </p:stCondLst>
                                      <p:childTnLst>
                                        <p:set>
                                          <p:cBhvr>
                                            <p:cTn id="24" dur="1" fill="hold">
                                              <p:stCondLst>
                                                <p:cond delay="0"/>
                                              </p:stCondLst>
                                            </p:cTn>
                                            <p:tgtEl>
                                              <p:spTgt spid="20"/>
                                            </p:tgtEl>
                                            <p:attrNameLst>
                                              <p:attrName>style.visibility</p:attrName>
                                            </p:attrNameLst>
                                          </p:cBhvr>
                                          <p:to>
                                            <p:strVal val="visible"/>
                                          </p:to>
                                        </p:set>
                                        <p:anim calcmode="lin" valueType="num" p14:bounceEnd="60000">
                                          <p:cBhvr additive="base">
                                            <p:cTn id="25" dur="50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14:presetBounceEnd="60000">
                                      <p:stCondLst>
                                        <p:cond delay="150"/>
                                      </p:stCondLst>
                                      <p:childTnLst>
                                        <p:set>
                                          <p:cBhvr>
                                            <p:cTn id="38" dur="1" fill="hold">
                                              <p:stCondLst>
                                                <p:cond delay="0"/>
                                              </p:stCondLst>
                                            </p:cTn>
                                            <p:tgtEl>
                                              <p:spTgt spid="16"/>
                                            </p:tgtEl>
                                            <p:attrNameLst>
                                              <p:attrName>style.visibility</p:attrName>
                                            </p:attrNameLst>
                                          </p:cBhvr>
                                          <p:to>
                                            <p:strVal val="visible"/>
                                          </p:to>
                                        </p:set>
                                        <p:anim calcmode="lin" valueType="num" p14:bounceEnd="60000">
                                          <p:cBhvr additive="base">
                                            <p:cTn id="39"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300"/>
                                      </p:stCondLst>
                                      <p:childTnLst>
                                        <p:set>
                                          <p:cBhvr>
                                            <p:cTn id="42" dur="1" fill="hold">
                                              <p:stCondLst>
                                                <p:cond delay="0"/>
                                              </p:stCondLst>
                                            </p:cTn>
                                            <p:tgtEl>
                                              <p:spTgt spid="19"/>
                                            </p:tgtEl>
                                            <p:attrNameLst>
                                              <p:attrName>style.visibility</p:attrName>
                                            </p:attrNameLst>
                                          </p:cBhvr>
                                          <p:to>
                                            <p:strVal val="visible"/>
                                          </p:to>
                                        </p:set>
                                        <p:anim calcmode="lin" valueType="num" p14:bounceEnd="60000">
                                          <p:cBhvr additive="base">
                                            <p:cTn id="43"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22" presetClass="entr" presetSubtype="8" fill="hold" grpId="0" nodeType="withEffect">
                                      <p:stCondLst>
                                        <p:cond delay="40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8" grpId="0" animBg="1"/>
          <p:bldP spid="16" grpId="0"/>
          <p:bldP spid="17" grpId="0"/>
          <p:bldP spid="19" grpId="0"/>
          <p:bldP spid="20" grpId="0"/>
          <p:bldP spid="31"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1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250"/>
                                            <p:tgtEl>
                                              <p:spTgt spid="8"/>
                                            </p:tgtEl>
                                          </p:cBhvr>
                                        </p:animEffect>
                                      </p:childTnLst>
                                    </p:cTn>
                                  </p:par>
                                  <p:par>
                                    <p:cTn id="14" presetID="22" presetClass="entr" presetSubtype="8" fill="hold" grpId="0" nodeType="withEffect">
                                      <p:stCondLst>
                                        <p:cond delay="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25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15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15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1+#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3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22" presetClass="entr" presetSubtype="8" fill="hold" grpId="0" nodeType="withEffect">
                                      <p:stCondLst>
                                        <p:cond delay="40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8" grpId="0" animBg="1"/>
          <p:bldP spid="16" grpId="0"/>
          <p:bldP spid="17" grpId="0"/>
          <p:bldP spid="19" grpId="0"/>
          <p:bldP spid="20" grpId="0"/>
          <p:bldP spid="3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125" y="216460"/>
            <a:ext cx="9834744" cy="707886"/>
          </a:xfrm>
          <a:prstGeom prst="rect">
            <a:avLst/>
          </a:prstGeom>
          <a:noFill/>
        </p:spPr>
        <p:txBody>
          <a:bodyPr wrap="none" rtlCol="0">
            <a:spAutoFit/>
          </a:bodyPr>
          <a:lstStyle/>
          <a:p>
            <a:r>
              <a:rPr lang="en-US" sz="4000" dirty="0">
                <a:solidFill>
                  <a:schemeClr val="accent1"/>
                </a:solidFill>
                <a:latin typeface="+mj-lt"/>
              </a:rPr>
              <a:t>Problem Statement &amp; Analysis </a:t>
            </a:r>
            <a:r>
              <a:rPr lang="en-US" sz="4000" dirty="0">
                <a:solidFill>
                  <a:schemeClr val="bg1">
                    <a:lumMod val="65000"/>
                  </a:schemeClr>
                </a:solidFill>
                <a:latin typeface="+mj-lt"/>
              </a:rPr>
              <a:t>Approach</a:t>
            </a:r>
          </a:p>
        </p:txBody>
      </p:sp>
      <p:grpSp>
        <p:nvGrpSpPr>
          <p:cNvPr id="4" name="Group 3"/>
          <p:cNvGrpSpPr/>
          <p:nvPr/>
        </p:nvGrpSpPr>
        <p:grpSpPr>
          <a:xfrm>
            <a:off x="222010" y="1113786"/>
            <a:ext cx="1065050" cy="1065055"/>
            <a:chOff x="5220229" y="2887135"/>
            <a:chExt cx="481012" cy="481013"/>
          </a:xfrm>
          <a:gradFill>
            <a:gsLst>
              <a:gs pos="0">
                <a:schemeClr val="accent1"/>
              </a:gs>
              <a:gs pos="21000">
                <a:schemeClr val="accent2"/>
              </a:gs>
              <a:gs pos="41000">
                <a:schemeClr val="accent3"/>
              </a:gs>
              <a:gs pos="80000">
                <a:schemeClr val="accent5"/>
              </a:gs>
              <a:gs pos="61000">
                <a:schemeClr val="accent4"/>
              </a:gs>
            </a:gsLst>
            <a:lin ang="5400000" scaled="1"/>
          </a:gradFill>
        </p:grpSpPr>
        <p:sp>
          <p:nvSpPr>
            <p:cNvPr id="5" name="Freeform 50"/>
            <p:cNvSpPr>
              <a:spLocks noEditPoints="1"/>
            </p:cNvSpPr>
            <p:nvPr/>
          </p:nvSpPr>
          <p:spPr bwMode="auto">
            <a:xfrm>
              <a:off x="5220229" y="2887135"/>
              <a:ext cx="481012" cy="481013"/>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51"/>
            <p:cNvSpPr>
              <a:spLocks noEditPoints="1"/>
            </p:cNvSpPr>
            <p:nvPr/>
          </p:nvSpPr>
          <p:spPr bwMode="auto">
            <a:xfrm>
              <a:off x="5521854" y="2947460"/>
              <a:ext cx="119062" cy="119063"/>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9" name="Rectangle 8"/>
          <p:cNvSpPr/>
          <p:nvPr/>
        </p:nvSpPr>
        <p:spPr>
          <a:xfrm>
            <a:off x="1153489" y="3537735"/>
            <a:ext cx="10816502" cy="2360711"/>
          </a:xfrm>
          <a:prstGeom prst="rect">
            <a:avLst/>
          </a:prstGeom>
        </p:spPr>
        <p:txBody>
          <a:bodyPr wrap="square">
            <a:spAutoFit/>
          </a:bodyPr>
          <a:lstStyle/>
          <a:p>
            <a:pPr>
              <a:lnSpc>
                <a:spcPct val="150000"/>
              </a:lnSpc>
            </a:pPr>
            <a:r>
              <a:rPr lang="en-US" sz="1600" b="1" dirty="0"/>
              <a:t>Study Methodology</a:t>
            </a:r>
            <a:r>
              <a:rPr lang="en-US" sz="1600" dirty="0"/>
              <a:t> </a:t>
            </a:r>
            <a:r>
              <a:rPr lang="en-US" sz="1400" dirty="0">
                <a:solidFill>
                  <a:srgbClr val="000000"/>
                </a:solidFill>
                <a:latin typeface="Helvetica Neue"/>
              </a:rPr>
              <a:t>The study is based on a lending history dataset provided by the Lending Club. The study analyzes the data set and provide methods for measuring the default probability of applicants based on different criteria. The study is completed in 3 major steps as follows: </a:t>
            </a:r>
          </a:p>
          <a:p>
            <a:pPr>
              <a:lnSpc>
                <a:spcPct val="150000"/>
              </a:lnSpc>
            </a:pPr>
            <a:r>
              <a:rPr lang="en-US" sz="1400" dirty="0">
                <a:solidFill>
                  <a:srgbClr val="000000"/>
                </a:solidFill>
                <a:latin typeface="Helvetica Neue"/>
              </a:rPr>
              <a:t>1- Analyze the data set and decide on the variables that can serve in the analysis study; remove all useless variables to reduce ambiguity and focus only on useful data. </a:t>
            </a:r>
          </a:p>
          <a:p>
            <a:pPr>
              <a:lnSpc>
                <a:spcPct val="150000"/>
              </a:lnSpc>
            </a:pPr>
            <a:r>
              <a:rPr lang="en-US" sz="1400" dirty="0">
                <a:solidFill>
                  <a:srgbClr val="000000"/>
                </a:solidFill>
                <a:latin typeface="Helvetica Neue"/>
              </a:rPr>
              <a:t>2- Clean/fix data values in important variables and generate new matrices if needed in preparation for the analysis. </a:t>
            </a:r>
          </a:p>
          <a:p>
            <a:pPr>
              <a:lnSpc>
                <a:spcPct val="150000"/>
              </a:lnSpc>
            </a:pPr>
            <a:r>
              <a:rPr lang="en-US" sz="1400" dirty="0">
                <a:solidFill>
                  <a:srgbClr val="000000"/>
                </a:solidFill>
                <a:latin typeface="Helvetica Neue"/>
              </a:rPr>
              <a:t>3- Analyze the different variables and their relation to default probability.</a:t>
            </a:r>
          </a:p>
        </p:txBody>
      </p:sp>
      <p:cxnSp>
        <p:nvCxnSpPr>
          <p:cNvPr id="12" name="Straight Connector 11"/>
          <p:cNvCxnSpPr/>
          <p:nvPr/>
        </p:nvCxnSpPr>
        <p:spPr>
          <a:xfrm>
            <a:off x="327125" y="3526342"/>
            <a:ext cx="11105227"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C20913-A1DE-69D0-56EE-38C275A035B0}"/>
              </a:ext>
            </a:extLst>
          </p:cNvPr>
          <p:cNvSpPr txBox="1"/>
          <p:nvPr/>
        </p:nvSpPr>
        <p:spPr>
          <a:xfrm>
            <a:off x="1427019" y="1056794"/>
            <a:ext cx="10542972" cy="2339102"/>
          </a:xfrm>
          <a:prstGeom prst="rect">
            <a:avLst/>
          </a:prstGeom>
          <a:noFill/>
        </p:spPr>
        <p:txBody>
          <a:bodyPr wrap="square">
            <a:spAutoFit/>
          </a:bodyPr>
          <a:lstStyle/>
          <a:p>
            <a:pPr algn="l"/>
            <a:r>
              <a:rPr lang="en-US" b="1" i="0" dirty="0">
                <a:solidFill>
                  <a:srgbClr val="000000"/>
                </a:solidFill>
                <a:effectLst/>
                <a:latin typeface="Helvetica Neue"/>
              </a:rPr>
              <a:t>Problem Statement</a:t>
            </a:r>
            <a:endParaRPr lang="en-US" b="0" i="0" dirty="0">
              <a:solidFill>
                <a:srgbClr val="000000"/>
              </a:solidFill>
              <a:effectLst/>
              <a:latin typeface="Helvetica Neue"/>
            </a:endParaRPr>
          </a:p>
          <a:p>
            <a:pPr>
              <a:spcBef>
                <a:spcPts val="600"/>
              </a:spcBef>
            </a:pPr>
            <a:r>
              <a:rPr lang="en-US" dirty="0">
                <a:solidFill>
                  <a:srgbClr val="000000"/>
                </a:solidFill>
                <a:latin typeface="Helvetica Neue"/>
              </a:rPr>
              <a:t>Accepting or rejecting loan applications carries 2 types of financial risks: </a:t>
            </a:r>
          </a:p>
          <a:p>
            <a:pPr>
              <a:spcBef>
                <a:spcPts val="600"/>
              </a:spcBef>
            </a:pPr>
            <a:r>
              <a:rPr lang="en-US" dirty="0">
                <a:solidFill>
                  <a:srgbClr val="000000"/>
                </a:solidFill>
                <a:latin typeface="Helvetica Neue"/>
              </a:rPr>
              <a:t>1- Rejecting loans for applicants who are likely to repay results in a loss of business to the Club. </a:t>
            </a:r>
          </a:p>
          <a:p>
            <a:pPr>
              <a:spcBef>
                <a:spcPts val="600"/>
              </a:spcBef>
            </a:pPr>
            <a:r>
              <a:rPr lang="en-US" dirty="0">
                <a:solidFill>
                  <a:srgbClr val="000000"/>
                </a:solidFill>
                <a:latin typeface="Helvetica Neue"/>
              </a:rPr>
              <a:t>2- Approving the loan applicants who are likely to default (not repaying) will result in a financial loss for the Club. </a:t>
            </a:r>
          </a:p>
          <a:p>
            <a:pPr>
              <a:spcBef>
                <a:spcPts val="600"/>
              </a:spcBef>
            </a:pPr>
            <a:r>
              <a:rPr lang="en-US" dirty="0">
                <a:solidFill>
                  <a:srgbClr val="000000"/>
                </a:solidFill>
                <a:latin typeface="Helvetica Neue"/>
              </a:rPr>
              <a:t>The study aims to analyze applicants’ probability of repaying or defaulting, and provide the Club with a solid basis to accept or reject applications, and </a:t>
            </a:r>
            <a:r>
              <a:rPr lang="en-US" dirty="0" err="1">
                <a:solidFill>
                  <a:srgbClr val="000000"/>
                </a:solidFill>
                <a:latin typeface="Helvetica Neue"/>
              </a:rPr>
              <a:t>decid</a:t>
            </a:r>
            <a:r>
              <a:rPr lang="en-US" dirty="0">
                <a:solidFill>
                  <a:srgbClr val="000000"/>
                </a:solidFill>
                <a:latin typeface="Helvetica Neue"/>
              </a:rPr>
              <a:t> on the proper interest rates.</a:t>
            </a:r>
          </a:p>
        </p:txBody>
      </p:sp>
    </p:spTree>
    <p:extLst>
      <p:ext uri="{BB962C8B-B14F-4D97-AF65-F5344CB8AC3E}">
        <p14:creationId xmlns:p14="http://schemas.microsoft.com/office/powerpoint/2010/main" val="2608903679"/>
      </p:ext>
    </p:extLst>
  </p:cSld>
  <p:clrMapOvr>
    <a:masterClrMapping/>
  </p:clrMapOvr>
  <mc:AlternateContent xmlns:mc="http://schemas.openxmlformats.org/markup-compatibility/2006" xmlns:p14="http://schemas.microsoft.com/office/powerpoint/2010/main">
    <mc:Choice Requires="p14">
      <p:transition spd="slow" p14:dur="1250" advClick="0" advTm="0">
        <p14:switch dir="r"/>
      </p:transition>
    </mc:Choice>
    <mc:Fallback xmlns="">
      <p:transition spd="slow" advClick="0"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26667">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out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out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5" y="216460"/>
            <a:ext cx="5862502" cy="707886"/>
          </a:xfrm>
          <a:prstGeom prst="rect">
            <a:avLst/>
          </a:prstGeom>
          <a:noFill/>
        </p:spPr>
        <p:txBody>
          <a:bodyPr wrap="none" rtlCol="0">
            <a:spAutoFit/>
          </a:bodyPr>
          <a:lstStyle/>
          <a:p>
            <a:r>
              <a:rPr lang="en-US" sz="4000" dirty="0">
                <a:solidFill>
                  <a:schemeClr val="accent1"/>
                </a:solidFill>
                <a:latin typeface="+mj-lt"/>
              </a:rPr>
              <a:t>Understanding Data Set</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 name="Group 14"/>
          <p:cNvGrpSpPr/>
          <p:nvPr/>
        </p:nvGrpSpPr>
        <p:grpSpPr>
          <a:xfrm>
            <a:off x="9274907" y="2053898"/>
            <a:ext cx="898154" cy="881754"/>
            <a:chOff x="3294063" y="1474788"/>
            <a:chExt cx="347662" cy="341313"/>
          </a:xfrm>
          <a:solidFill>
            <a:schemeClr val="bg1"/>
          </a:solidFill>
        </p:grpSpPr>
        <p:sp>
          <p:nvSpPr>
            <p:cNvPr id="16"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2C23AD6E-B96E-49C3-0304-3A45BCE49B99}"/>
              </a:ext>
            </a:extLst>
          </p:cNvPr>
          <p:cNvSpPr txBox="1"/>
          <p:nvPr/>
        </p:nvSpPr>
        <p:spPr>
          <a:xfrm>
            <a:off x="651164" y="1056794"/>
            <a:ext cx="11318827" cy="723275"/>
          </a:xfrm>
          <a:prstGeom prst="rect">
            <a:avLst/>
          </a:prstGeom>
          <a:noFill/>
        </p:spPr>
        <p:txBody>
          <a:bodyPr wrap="square">
            <a:spAutoFit/>
          </a:bodyPr>
          <a:lstStyle/>
          <a:p>
            <a:pPr algn="l"/>
            <a:r>
              <a:rPr lang="en-US" b="1" i="0" dirty="0">
                <a:solidFill>
                  <a:srgbClr val="000000"/>
                </a:solidFill>
                <a:effectLst/>
                <a:latin typeface="Helvetica Neue"/>
              </a:rPr>
              <a:t>Import the Data Set</a:t>
            </a:r>
            <a:endParaRPr lang="en-US" b="0" i="0" dirty="0">
              <a:solidFill>
                <a:srgbClr val="000000"/>
              </a:solidFill>
              <a:effectLst/>
              <a:latin typeface="Helvetica Neue"/>
            </a:endParaRPr>
          </a:p>
          <a:p>
            <a:pPr>
              <a:spcBef>
                <a:spcPts val="600"/>
              </a:spcBef>
            </a:pPr>
            <a:r>
              <a:rPr lang="en-US" dirty="0">
                <a:solidFill>
                  <a:srgbClr val="000000"/>
                </a:solidFill>
                <a:latin typeface="Helvetica Neue"/>
              </a:rPr>
              <a:t>Import the data set and check the content. Noticed 39,117 rows and111 columns of Data</a:t>
            </a:r>
          </a:p>
        </p:txBody>
      </p:sp>
      <p:sp>
        <p:nvSpPr>
          <p:cNvPr id="4" name="TextBox 3">
            <a:extLst>
              <a:ext uri="{FF2B5EF4-FFF2-40B4-BE49-F238E27FC236}">
                <a16:creationId xmlns:a16="http://schemas.microsoft.com/office/drawing/2014/main" id="{1591D865-2EAF-50DB-C1C3-425C7A5487A0}"/>
              </a:ext>
            </a:extLst>
          </p:cNvPr>
          <p:cNvSpPr txBox="1"/>
          <p:nvPr/>
        </p:nvSpPr>
        <p:spPr>
          <a:xfrm>
            <a:off x="651164" y="1988084"/>
            <a:ext cx="11318827" cy="723275"/>
          </a:xfrm>
          <a:prstGeom prst="rect">
            <a:avLst/>
          </a:prstGeom>
          <a:noFill/>
        </p:spPr>
        <p:txBody>
          <a:bodyPr wrap="square">
            <a:spAutoFit/>
          </a:bodyPr>
          <a:lstStyle/>
          <a:p>
            <a:pPr algn="l"/>
            <a:r>
              <a:rPr lang="en-US" b="1" i="0" dirty="0">
                <a:solidFill>
                  <a:srgbClr val="000000"/>
                </a:solidFill>
                <a:effectLst/>
                <a:latin typeface="Helvetica Neue"/>
              </a:rPr>
              <a:t>Import the Data Dictionary</a:t>
            </a:r>
            <a:endParaRPr lang="en-US" b="0" i="0" dirty="0">
              <a:solidFill>
                <a:srgbClr val="000000"/>
              </a:solidFill>
              <a:effectLst/>
              <a:latin typeface="Helvetica Neue"/>
            </a:endParaRPr>
          </a:p>
          <a:p>
            <a:pPr>
              <a:spcBef>
                <a:spcPts val="600"/>
              </a:spcBef>
            </a:pPr>
            <a:r>
              <a:rPr lang="en-US" dirty="0">
                <a:solidFill>
                  <a:srgbClr val="000000"/>
                </a:solidFill>
                <a:latin typeface="Helvetica Neue"/>
              </a:rPr>
              <a:t>Revise the provided data dictionary to understand content</a:t>
            </a:r>
          </a:p>
        </p:txBody>
      </p:sp>
      <p:sp>
        <p:nvSpPr>
          <p:cNvPr id="5" name="TextBox 4">
            <a:extLst>
              <a:ext uri="{FF2B5EF4-FFF2-40B4-BE49-F238E27FC236}">
                <a16:creationId xmlns:a16="http://schemas.microsoft.com/office/drawing/2014/main" id="{561E7465-BEE8-456F-885B-F5B8F53482D2}"/>
              </a:ext>
            </a:extLst>
          </p:cNvPr>
          <p:cNvSpPr txBox="1"/>
          <p:nvPr/>
        </p:nvSpPr>
        <p:spPr>
          <a:xfrm>
            <a:off x="651164" y="3152280"/>
            <a:ext cx="11318827" cy="3200876"/>
          </a:xfrm>
          <a:prstGeom prst="rect">
            <a:avLst/>
          </a:prstGeom>
          <a:noFill/>
        </p:spPr>
        <p:txBody>
          <a:bodyPr wrap="square">
            <a:spAutoFit/>
          </a:bodyPr>
          <a:lstStyle/>
          <a:p>
            <a:pPr algn="l"/>
            <a:r>
              <a:rPr lang="en-US" b="1" i="0" dirty="0">
                <a:solidFill>
                  <a:srgbClr val="000000"/>
                </a:solidFill>
                <a:effectLst/>
                <a:latin typeface="Helvetica Neue"/>
              </a:rPr>
              <a:t>Segmenting the Data (Loans Status)</a:t>
            </a:r>
            <a:endParaRPr lang="en-US" b="0" i="0" dirty="0">
              <a:solidFill>
                <a:srgbClr val="000000"/>
              </a:solidFill>
              <a:effectLst/>
              <a:latin typeface="Helvetica Neue"/>
            </a:endParaRPr>
          </a:p>
          <a:p>
            <a:pPr>
              <a:spcBef>
                <a:spcPts val="600"/>
              </a:spcBef>
            </a:pPr>
            <a:r>
              <a:rPr lang="en-US" dirty="0">
                <a:solidFill>
                  <a:srgbClr val="000000"/>
                </a:solidFill>
                <a:latin typeface="Helvetica Neue"/>
              </a:rPr>
              <a:t>Noticed that provided data contains 3 major categories of loans:</a:t>
            </a:r>
          </a:p>
          <a:p>
            <a:pPr marL="342900" indent="-342900">
              <a:spcBef>
                <a:spcPts val="600"/>
              </a:spcBef>
              <a:buFont typeface="+mj-lt"/>
              <a:buAutoNum type="arabicPeriod"/>
            </a:pPr>
            <a:r>
              <a:rPr lang="en-US" dirty="0">
                <a:solidFill>
                  <a:srgbClr val="000000"/>
                </a:solidFill>
                <a:latin typeface="Helvetica Neue"/>
              </a:rPr>
              <a:t>Current Loans: These are loans that are still active, and can’t be considered as Defaulted or Not.</a:t>
            </a:r>
          </a:p>
          <a:p>
            <a:pPr marL="342900" indent="-342900">
              <a:spcBef>
                <a:spcPts val="600"/>
              </a:spcBef>
              <a:buFont typeface="+mj-lt"/>
              <a:buAutoNum type="arabicPeriod"/>
            </a:pPr>
            <a:r>
              <a:rPr lang="en-US" dirty="0">
                <a:solidFill>
                  <a:srgbClr val="000000"/>
                </a:solidFill>
                <a:latin typeface="Helvetica Neue"/>
              </a:rPr>
              <a:t>Fully Paid: These are closed loans that are fully paid (Good Loans).</a:t>
            </a:r>
          </a:p>
          <a:p>
            <a:pPr marL="342900" indent="-342900">
              <a:spcBef>
                <a:spcPts val="600"/>
              </a:spcBef>
              <a:buFont typeface="+mj-lt"/>
              <a:buAutoNum type="arabicPeriod"/>
            </a:pPr>
            <a:r>
              <a:rPr lang="en-US" dirty="0">
                <a:solidFill>
                  <a:srgbClr val="000000"/>
                </a:solidFill>
                <a:latin typeface="Helvetica Neue"/>
              </a:rPr>
              <a:t>Charged Off: These are the Default Loans (bad Loans) that cause losses for the company.</a:t>
            </a:r>
          </a:p>
          <a:p>
            <a:pPr marL="342900" indent="-342900">
              <a:spcBef>
                <a:spcPts val="600"/>
              </a:spcBef>
              <a:buFont typeface="+mj-lt"/>
              <a:buAutoNum type="arabicPeriod"/>
            </a:pPr>
            <a:endParaRPr lang="en-US" dirty="0">
              <a:solidFill>
                <a:srgbClr val="000000"/>
              </a:solidFill>
              <a:latin typeface="Helvetica Neue"/>
            </a:endParaRPr>
          </a:p>
          <a:p>
            <a:pPr>
              <a:spcBef>
                <a:spcPts val="600"/>
              </a:spcBef>
            </a:pPr>
            <a:r>
              <a:rPr lang="en-US" dirty="0">
                <a:solidFill>
                  <a:srgbClr val="000000"/>
                </a:solidFill>
                <a:latin typeface="Helvetica Neue"/>
              </a:rPr>
              <a:t>As our analysis aims to predict defaults, Active loans can’t be considered in the study and should be removed.</a:t>
            </a:r>
          </a:p>
          <a:p>
            <a:pPr>
              <a:spcBef>
                <a:spcPts val="600"/>
              </a:spcBef>
            </a:pPr>
            <a:r>
              <a:rPr lang="en-US" dirty="0">
                <a:solidFill>
                  <a:srgbClr val="000000"/>
                </a:solidFill>
                <a:latin typeface="Helvetica Neue"/>
              </a:rPr>
              <a:t>The data set has a big portion of columns with no data and should be cleaned.</a:t>
            </a:r>
          </a:p>
          <a:p>
            <a:pPr>
              <a:spcBef>
                <a:spcPts val="600"/>
              </a:spcBef>
            </a:pPr>
            <a:endParaRPr lang="en-US" dirty="0">
              <a:solidFill>
                <a:srgbClr val="000000"/>
              </a:solidFill>
              <a:latin typeface="Helvetica Neue"/>
            </a:endParaRPr>
          </a:p>
        </p:txBody>
      </p:sp>
    </p:spTree>
    <p:extLst>
      <p:ext uri="{BB962C8B-B14F-4D97-AF65-F5344CB8AC3E}">
        <p14:creationId xmlns:p14="http://schemas.microsoft.com/office/powerpoint/2010/main" val="938315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14:presetBounceEnd="60000">
                                      <p:stCondLst>
                                        <p:cond delay="450"/>
                                      </p:stCondLst>
                                      <p:childTnLst>
                                        <p:set>
                                          <p:cBhvr>
                                            <p:cTn id="20" dur="1" fill="hold">
                                              <p:stCondLst>
                                                <p:cond delay="0"/>
                                              </p:stCondLst>
                                            </p:cTn>
                                            <p:tgtEl>
                                              <p:spTgt spid="15"/>
                                            </p:tgtEl>
                                            <p:attrNameLst>
                                              <p:attrName>style.visibility</p:attrName>
                                            </p:attrNameLst>
                                          </p:cBhvr>
                                          <p:to>
                                            <p:strVal val="visible"/>
                                          </p:to>
                                        </p:set>
                                        <p:anim calcmode="lin" valueType="num" p14:bounceEnd="60000">
                                          <p:cBhvr additive="base">
                                            <p:cTn id="21"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45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5" y="216460"/>
            <a:ext cx="7991290" cy="707886"/>
          </a:xfrm>
          <a:prstGeom prst="rect">
            <a:avLst/>
          </a:prstGeom>
          <a:noFill/>
        </p:spPr>
        <p:txBody>
          <a:bodyPr wrap="none" rtlCol="0">
            <a:spAutoFit/>
          </a:bodyPr>
          <a:lstStyle/>
          <a:p>
            <a:r>
              <a:rPr lang="en-US" sz="4000" dirty="0">
                <a:solidFill>
                  <a:schemeClr val="accent1"/>
                </a:solidFill>
                <a:latin typeface="+mj-lt"/>
              </a:rPr>
              <a:t>Data Cleansing and Manipulation</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 name="Group 14"/>
          <p:cNvGrpSpPr/>
          <p:nvPr/>
        </p:nvGrpSpPr>
        <p:grpSpPr>
          <a:xfrm>
            <a:off x="9274907" y="2053898"/>
            <a:ext cx="898154" cy="881754"/>
            <a:chOff x="3294063" y="1474788"/>
            <a:chExt cx="347662" cy="341313"/>
          </a:xfrm>
          <a:solidFill>
            <a:schemeClr val="bg1"/>
          </a:solidFill>
        </p:grpSpPr>
        <p:sp>
          <p:nvSpPr>
            <p:cNvPr id="16"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2C23AD6E-B96E-49C3-0304-3A45BCE49B99}"/>
              </a:ext>
            </a:extLst>
          </p:cNvPr>
          <p:cNvSpPr txBox="1"/>
          <p:nvPr/>
        </p:nvSpPr>
        <p:spPr>
          <a:xfrm>
            <a:off x="651164" y="1056794"/>
            <a:ext cx="11318827" cy="5016758"/>
          </a:xfrm>
          <a:prstGeom prst="rect">
            <a:avLst/>
          </a:prstGeom>
          <a:noFill/>
        </p:spPr>
        <p:txBody>
          <a:bodyPr wrap="square">
            <a:spAutoFit/>
          </a:bodyPr>
          <a:lstStyle/>
          <a:p>
            <a:pPr algn="l"/>
            <a:r>
              <a:rPr lang="en-US" b="1" i="0" dirty="0">
                <a:solidFill>
                  <a:srgbClr val="000000"/>
                </a:solidFill>
                <a:effectLst/>
                <a:latin typeface="Helvetica Neue"/>
              </a:rPr>
              <a:t>Different Steps has been applied on data in preparation for analysis</a:t>
            </a:r>
          </a:p>
          <a:p>
            <a:pPr algn="l"/>
            <a:endParaRPr lang="en-US" b="1" dirty="0">
              <a:solidFill>
                <a:srgbClr val="000000"/>
              </a:solidFill>
              <a:latin typeface="Helvetica Neue"/>
            </a:endParaRPr>
          </a:p>
          <a:p>
            <a:pPr marL="342900" indent="-342900">
              <a:spcBef>
                <a:spcPts val="600"/>
              </a:spcBef>
              <a:buFont typeface="+mj-lt"/>
              <a:buAutoNum type="arabicPeriod"/>
            </a:pPr>
            <a:r>
              <a:rPr lang="en-US" dirty="0">
                <a:solidFill>
                  <a:srgbClr val="000000"/>
                </a:solidFill>
                <a:latin typeface="Helvetica Neue"/>
              </a:rPr>
              <a:t>Remove all Active Loans.</a:t>
            </a:r>
          </a:p>
          <a:p>
            <a:pPr marL="342900" indent="-342900">
              <a:spcBef>
                <a:spcPts val="600"/>
              </a:spcBef>
              <a:buFont typeface="+mj-lt"/>
              <a:buAutoNum type="arabicPeriod"/>
            </a:pPr>
            <a:r>
              <a:rPr lang="en-US" dirty="0">
                <a:solidFill>
                  <a:srgbClr val="000000"/>
                </a:solidFill>
                <a:latin typeface="Helvetica Neue"/>
              </a:rPr>
              <a:t>Check for duplicate records; No duplicates found.</a:t>
            </a:r>
          </a:p>
          <a:p>
            <a:pPr marL="342900" indent="-342900">
              <a:spcBef>
                <a:spcPts val="600"/>
              </a:spcBef>
              <a:buFont typeface="+mj-lt"/>
              <a:buAutoNum type="arabicPeriod"/>
            </a:pPr>
            <a:r>
              <a:rPr lang="en-US" dirty="0">
                <a:solidFill>
                  <a:srgbClr val="000000"/>
                </a:solidFill>
                <a:latin typeface="Helvetica Neue"/>
              </a:rPr>
              <a:t>Drop all columns with no data; (Columns reduced from 111 to 57 Variable)</a:t>
            </a:r>
          </a:p>
          <a:p>
            <a:pPr marL="342900" indent="-342900">
              <a:spcBef>
                <a:spcPts val="600"/>
              </a:spcBef>
              <a:buFont typeface="+mj-lt"/>
              <a:buAutoNum type="arabicPeriod"/>
            </a:pPr>
            <a:r>
              <a:rPr lang="en-US" dirty="0">
                <a:solidFill>
                  <a:srgbClr val="000000"/>
                </a:solidFill>
                <a:latin typeface="Helvetica Neue"/>
              </a:rPr>
              <a:t>Identify relevant and irrelevant variables to the study; Variables related to the current loans or customer behavior like payments, delinquent, </a:t>
            </a:r>
            <a:r>
              <a:rPr lang="en-US" dirty="0" err="1">
                <a:solidFill>
                  <a:srgbClr val="000000"/>
                </a:solidFill>
                <a:latin typeface="Helvetica Neue"/>
              </a:rPr>
              <a:t>etc</a:t>
            </a:r>
            <a:r>
              <a:rPr lang="en-US" dirty="0">
                <a:solidFill>
                  <a:srgbClr val="000000"/>
                </a:solidFill>
                <a:latin typeface="Helvetica Neue"/>
              </a:rPr>
              <a:t>… are irrelevant to the study. Variables to define the client, or the loan characteristics are those to consider.</a:t>
            </a:r>
          </a:p>
          <a:p>
            <a:pPr marL="342900" indent="-342900">
              <a:spcBef>
                <a:spcPts val="600"/>
              </a:spcBef>
              <a:buFont typeface="+mj-lt"/>
              <a:buAutoNum type="arabicPeriod"/>
            </a:pPr>
            <a:r>
              <a:rPr lang="en-US" dirty="0">
                <a:solidFill>
                  <a:srgbClr val="000000"/>
                </a:solidFill>
                <a:latin typeface="Helvetica Neue"/>
              </a:rPr>
              <a:t>With the help of the data dictionary file and the provided variables descriptions and values, we decided on relevant variables created a variables file with Relevant flag.</a:t>
            </a:r>
          </a:p>
          <a:p>
            <a:pPr marL="342900" indent="-342900">
              <a:spcBef>
                <a:spcPts val="600"/>
              </a:spcBef>
              <a:buFont typeface="+mj-lt"/>
              <a:buAutoNum type="arabicPeriod"/>
            </a:pPr>
            <a:r>
              <a:rPr lang="en-US" dirty="0">
                <a:solidFill>
                  <a:srgbClr val="000000"/>
                </a:solidFill>
                <a:latin typeface="Helvetica Neue"/>
              </a:rPr>
              <a:t>Dropped all irrelevant variables. (Variables reduced from 57 to 28.</a:t>
            </a:r>
          </a:p>
          <a:p>
            <a:pPr marL="342900" indent="-342900">
              <a:spcBef>
                <a:spcPts val="600"/>
              </a:spcBef>
              <a:buFont typeface="+mj-lt"/>
              <a:buAutoNum type="arabicPeriod"/>
            </a:pPr>
            <a:r>
              <a:rPr lang="en-US" dirty="0">
                <a:solidFill>
                  <a:srgbClr val="000000"/>
                </a:solidFill>
                <a:latin typeface="Helvetica Neue"/>
              </a:rPr>
              <a:t>Check for variables not important for the study and drop them like Id, Member Id, </a:t>
            </a:r>
            <a:r>
              <a:rPr lang="en-US" dirty="0" err="1">
                <a:solidFill>
                  <a:srgbClr val="000000"/>
                </a:solidFill>
                <a:latin typeface="Helvetica Neue"/>
              </a:rPr>
              <a:t>etc</a:t>
            </a:r>
            <a:r>
              <a:rPr lang="en-US" dirty="0">
                <a:solidFill>
                  <a:srgbClr val="000000"/>
                </a:solidFill>
                <a:latin typeface="Helvetica Neue"/>
              </a:rPr>
              <a:t>….</a:t>
            </a:r>
          </a:p>
          <a:p>
            <a:pPr marL="342900" indent="-342900">
              <a:spcBef>
                <a:spcPts val="600"/>
              </a:spcBef>
              <a:buFont typeface="+mj-lt"/>
              <a:buAutoNum type="arabicPeriod"/>
            </a:pPr>
            <a:r>
              <a:rPr lang="en-US" dirty="0">
                <a:solidFill>
                  <a:srgbClr val="000000"/>
                </a:solidFill>
                <a:latin typeface="Helvetica Neue"/>
              </a:rPr>
              <a:t>Final Data set has 38577 rows and 21 columns.</a:t>
            </a:r>
          </a:p>
          <a:p>
            <a:pPr marL="342900" indent="-342900">
              <a:spcBef>
                <a:spcPts val="600"/>
              </a:spcBef>
              <a:buFont typeface="+mj-lt"/>
              <a:buAutoNum type="arabicPeriod"/>
            </a:pPr>
            <a:r>
              <a:rPr lang="en-US" dirty="0">
                <a:solidFill>
                  <a:srgbClr val="000000"/>
                </a:solidFill>
                <a:latin typeface="Helvetica Neue"/>
              </a:rPr>
              <a:t>Understand the columns and their content: Categorical vs Continuous variables.</a:t>
            </a:r>
          </a:p>
          <a:p>
            <a:pPr marL="342900" indent="-342900">
              <a:spcBef>
                <a:spcPts val="600"/>
              </a:spcBef>
              <a:buFont typeface="+mj-lt"/>
              <a:buAutoNum type="arabicPeriod"/>
            </a:pPr>
            <a:r>
              <a:rPr lang="en-US" dirty="0">
                <a:solidFill>
                  <a:srgbClr val="000000"/>
                </a:solidFill>
                <a:latin typeface="Helvetica Neue"/>
              </a:rPr>
              <a:t>Create New columns flagging Good and Bad Loans based on the Loan Status.</a:t>
            </a:r>
          </a:p>
        </p:txBody>
      </p:sp>
    </p:spTree>
    <p:extLst>
      <p:ext uri="{BB962C8B-B14F-4D97-AF65-F5344CB8AC3E}">
        <p14:creationId xmlns:p14="http://schemas.microsoft.com/office/powerpoint/2010/main" val="2315169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14:presetBounceEnd="60000">
                                      <p:stCondLst>
                                        <p:cond delay="450"/>
                                      </p:stCondLst>
                                      <p:childTnLst>
                                        <p:set>
                                          <p:cBhvr>
                                            <p:cTn id="20" dur="1" fill="hold">
                                              <p:stCondLst>
                                                <p:cond delay="0"/>
                                              </p:stCondLst>
                                            </p:cTn>
                                            <p:tgtEl>
                                              <p:spTgt spid="15"/>
                                            </p:tgtEl>
                                            <p:attrNameLst>
                                              <p:attrName>style.visibility</p:attrName>
                                            </p:attrNameLst>
                                          </p:cBhvr>
                                          <p:to>
                                            <p:strVal val="visible"/>
                                          </p:to>
                                        </p:set>
                                        <p:anim calcmode="lin" valueType="num" p14:bounceEnd="60000">
                                          <p:cBhvr additive="base">
                                            <p:cTn id="21"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45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5" y="216460"/>
            <a:ext cx="3363421" cy="707886"/>
          </a:xfrm>
          <a:prstGeom prst="rect">
            <a:avLst/>
          </a:prstGeom>
          <a:noFill/>
        </p:spPr>
        <p:txBody>
          <a:bodyPr wrap="none" rtlCol="0">
            <a:spAutoFit/>
          </a:bodyPr>
          <a:lstStyle/>
          <a:p>
            <a:r>
              <a:rPr lang="en-US" sz="4000" dirty="0">
                <a:solidFill>
                  <a:schemeClr val="accent1"/>
                </a:solidFill>
                <a:latin typeface="+mj-lt"/>
              </a:rPr>
              <a:t>Data Analysis</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5" name="Group 14"/>
          <p:cNvGrpSpPr/>
          <p:nvPr/>
        </p:nvGrpSpPr>
        <p:grpSpPr>
          <a:xfrm>
            <a:off x="9274907" y="2053898"/>
            <a:ext cx="898154" cy="881754"/>
            <a:chOff x="3294063" y="1474788"/>
            <a:chExt cx="347662" cy="341313"/>
          </a:xfrm>
          <a:solidFill>
            <a:schemeClr val="bg1"/>
          </a:solidFill>
        </p:grpSpPr>
        <p:sp>
          <p:nvSpPr>
            <p:cNvPr id="16"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 name="TextBox 1">
            <a:extLst>
              <a:ext uri="{FF2B5EF4-FFF2-40B4-BE49-F238E27FC236}">
                <a16:creationId xmlns:a16="http://schemas.microsoft.com/office/drawing/2014/main" id="{2C23AD6E-B96E-49C3-0304-3A45BCE49B99}"/>
              </a:ext>
            </a:extLst>
          </p:cNvPr>
          <p:cNvSpPr txBox="1"/>
          <p:nvPr/>
        </p:nvSpPr>
        <p:spPr>
          <a:xfrm>
            <a:off x="651164" y="1056794"/>
            <a:ext cx="11318827" cy="5016758"/>
          </a:xfrm>
          <a:prstGeom prst="rect">
            <a:avLst/>
          </a:prstGeom>
          <a:noFill/>
        </p:spPr>
        <p:txBody>
          <a:bodyPr wrap="square">
            <a:spAutoFit/>
          </a:bodyPr>
          <a:lstStyle/>
          <a:p>
            <a:pPr algn="l"/>
            <a:r>
              <a:rPr lang="en-US" b="1" i="0" dirty="0">
                <a:solidFill>
                  <a:srgbClr val="000000"/>
                </a:solidFill>
                <a:effectLst/>
                <a:latin typeface="Helvetica Neue"/>
              </a:rPr>
              <a:t>Having all the data cleaned and ready for Analysis</a:t>
            </a:r>
          </a:p>
          <a:p>
            <a:pPr algn="l"/>
            <a:endParaRPr lang="en-US" b="1" dirty="0">
              <a:solidFill>
                <a:srgbClr val="000000"/>
              </a:solidFill>
              <a:latin typeface="Helvetica Neue"/>
            </a:endParaRPr>
          </a:p>
          <a:p>
            <a:pPr algn="l"/>
            <a:r>
              <a:rPr lang="en-US" b="1" dirty="0">
                <a:solidFill>
                  <a:srgbClr val="000000"/>
                </a:solidFill>
                <a:latin typeface="Helvetica Neue"/>
              </a:rPr>
              <a:t>Analyze Default against Categorical Variables</a:t>
            </a:r>
          </a:p>
          <a:p>
            <a:pPr marL="342900" indent="-342900">
              <a:spcBef>
                <a:spcPts val="600"/>
              </a:spcBef>
              <a:buFont typeface="+mj-lt"/>
              <a:buAutoNum type="arabicPeriod"/>
            </a:pPr>
            <a:r>
              <a:rPr lang="en-US" dirty="0">
                <a:solidFill>
                  <a:srgbClr val="000000"/>
                </a:solidFill>
                <a:latin typeface="Helvetica Neue"/>
              </a:rPr>
              <a:t>Created a generic function for analyzing Categorical variables and their relation to Good/Bad Loans.</a:t>
            </a:r>
          </a:p>
          <a:p>
            <a:pPr marL="342900" indent="-342900">
              <a:spcBef>
                <a:spcPts val="600"/>
              </a:spcBef>
              <a:buFont typeface="+mj-lt"/>
              <a:buAutoNum type="arabicPeriod"/>
            </a:pPr>
            <a:r>
              <a:rPr lang="en-US" dirty="0">
                <a:solidFill>
                  <a:srgbClr val="000000"/>
                </a:solidFill>
                <a:latin typeface="Helvetica Neue"/>
              </a:rPr>
              <a:t>The relation is defined as the percentage of good and bad loans in each Category.</a:t>
            </a:r>
          </a:p>
          <a:p>
            <a:pPr marL="342900" indent="-342900">
              <a:spcBef>
                <a:spcPts val="600"/>
              </a:spcBef>
              <a:buFont typeface="+mj-lt"/>
              <a:buAutoNum type="arabicPeriod"/>
            </a:pPr>
            <a:r>
              <a:rPr lang="en-US" dirty="0">
                <a:solidFill>
                  <a:srgbClr val="000000"/>
                </a:solidFill>
                <a:latin typeface="Helvetica Neue"/>
              </a:rPr>
              <a:t>Run the Analysis function against each Categorical variable and visualize the results using Pie, Bar charts.</a:t>
            </a:r>
          </a:p>
          <a:p>
            <a:pPr marL="342900" indent="-342900">
              <a:spcBef>
                <a:spcPts val="600"/>
              </a:spcBef>
              <a:buFont typeface="+mj-lt"/>
              <a:buAutoNum type="arabicPeriod"/>
            </a:pPr>
            <a:endParaRPr lang="en-US" dirty="0">
              <a:solidFill>
                <a:srgbClr val="000000"/>
              </a:solidFill>
              <a:latin typeface="Helvetica Neue"/>
            </a:endParaRPr>
          </a:p>
          <a:p>
            <a:pPr algn="l"/>
            <a:r>
              <a:rPr lang="en-US" b="1" dirty="0">
                <a:solidFill>
                  <a:srgbClr val="000000"/>
                </a:solidFill>
                <a:latin typeface="Helvetica Neue"/>
              </a:rPr>
              <a:t>Analyze Default against Continuous Variables</a:t>
            </a:r>
          </a:p>
          <a:p>
            <a:pPr marL="342900" indent="-342900">
              <a:spcBef>
                <a:spcPts val="600"/>
              </a:spcBef>
              <a:buFont typeface="+mj-lt"/>
              <a:buAutoNum type="arabicPeriod"/>
            </a:pPr>
            <a:r>
              <a:rPr lang="en-US" dirty="0">
                <a:solidFill>
                  <a:srgbClr val="000000"/>
                </a:solidFill>
                <a:latin typeface="Helvetica Neue"/>
              </a:rPr>
              <a:t>Created a generic function for analyzing Continuous variables and their relation to Good/Bad Loans.</a:t>
            </a:r>
          </a:p>
          <a:p>
            <a:pPr marL="342900" indent="-342900">
              <a:spcBef>
                <a:spcPts val="600"/>
              </a:spcBef>
              <a:buFont typeface="+mj-lt"/>
              <a:buAutoNum type="arabicPeriod"/>
            </a:pPr>
            <a:r>
              <a:rPr lang="en-US" dirty="0">
                <a:solidFill>
                  <a:srgbClr val="000000"/>
                </a:solidFill>
                <a:latin typeface="Helvetica Neue"/>
              </a:rPr>
              <a:t>The relation is defined as the percentage of good and bad loans in each Category.</a:t>
            </a:r>
          </a:p>
          <a:p>
            <a:pPr marL="342900" indent="-342900">
              <a:spcBef>
                <a:spcPts val="600"/>
              </a:spcBef>
              <a:buFont typeface="+mj-lt"/>
              <a:buAutoNum type="arabicPeriod"/>
            </a:pPr>
            <a:r>
              <a:rPr lang="en-US" dirty="0">
                <a:solidFill>
                  <a:srgbClr val="000000"/>
                </a:solidFill>
                <a:latin typeface="Helvetica Neue"/>
              </a:rPr>
              <a:t>Run the Analysis function against each </a:t>
            </a:r>
            <a:r>
              <a:rPr lang="en-US" dirty="0" err="1">
                <a:solidFill>
                  <a:srgbClr val="000000"/>
                </a:solidFill>
                <a:latin typeface="Helvetica Neue"/>
              </a:rPr>
              <a:t>Continious</a:t>
            </a:r>
            <a:r>
              <a:rPr lang="en-US" dirty="0">
                <a:solidFill>
                  <a:srgbClr val="000000"/>
                </a:solidFill>
                <a:latin typeface="Helvetica Neue"/>
              </a:rPr>
              <a:t> variable and visualize the results using line Charts.</a:t>
            </a:r>
          </a:p>
          <a:p>
            <a:pPr marL="342900" indent="-342900">
              <a:spcBef>
                <a:spcPts val="600"/>
              </a:spcBef>
              <a:buFont typeface="+mj-lt"/>
              <a:buAutoNum type="arabicPeriod"/>
            </a:pPr>
            <a:endParaRPr lang="en-US" dirty="0">
              <a:solidFill>
                <a:srgbClr val="000000"/>
              </a:solidFill>
              <a:latin typeface="Helvetica Neue"/>
            </a:endParaRPr>
          </a:p>
          <a:p>
            <a:pPr>
              <a:spcBef>
                <a:spcPts val="600"/>
              </a:spcBef>
            </a:pPr>
            <a:r>
              <a:rPr lang="en-US" b="1" dirty="0">
                <a:solidFill>
                  <a:srgbClr val="000000"/>
                </a:solidFill>
                <a:latin typeface="Helvetica Neue"/>
              </a:rPr>
              <a:t>Summarize the outcome of each analysis</a:t>
            </a:r>
          </a:p>
          <a:p>
            <a:pPr>
              <a:spcBef>
                <a:spcPts val="600"/>
              </a:spcBef>
            </a:pPr>
            <a:r>
              <a:rPr lang="en-US" dirty="0">
                <a:solidFill>
                  <a:srgbClr val="000000"/>
                </a:solidFill>
                <a:latin typeface="Helvetica Neue"/>
              </a:rPr>
              <a:t>The analysis results provide the company with guidelines for each variable and its relation to the default probability. All visualizations presented the Bad Loans to provide clear vision of Default Probability.</a:t>
            </a:r>
          </a:p>
        </p:txBody>
      </p:sp>
    </p:spTree>
    <p:extLst>
      <p:ext uri="{BB962C8B-B14F-4D97-AF65-F5344CB8AC3E}">
        <p14:creationId xmlns:p14="http://schemas.microsoft.com/office/powerpoint/2010/main" val="2118483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14:presetBounceEnd="60000">
                                      <p:stCondLst>
                                        <p:cond delay="450"/>
                                      </p:stCondLst>
                                      <p:childTnLst>
                                        <p:set>
                                          <p:cBhvr>
                                            <p:cTn id="20" dur="1" fill="hold">
                                              <p:stCondLst>
                                                <p:cond delay="0"/>
                                              </p:stCondLst>
                                            </p:cTn>
                                            <p:tgtEl>
                                              <p:spTgt spid="15"/>
                                            </p:tgtEl>
                                            <p:attrNameLst>
                                              <p:attrName>style.visibility</p:attrName>
                                            </p:attrNameLst>
                                          </p:cBhvr>
                                          <p:to>
                                            <p:strVal val="visible"/>
                                          </p:to>
                                        </p:set>
                                        <p:anim calcmode="lin" valueType="num" p14:bounceEnd="60000">
                                          <p:cBhvr additive="base">
                                            <p:cTn id="21"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45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006BDD-678B-4B1B-2F3A-77E782FFC3C9}"/>
              </a:ext>
            </a:extLst>
          </p:cNvPr>
          <p:cNvPicPr>
            <a:picLocks noChangeAspect="1"/>
          </p:cNvPicPr>
          <p:nvPr/>
        </p:nvPicPr>
        <p:blipFill>
          <a:blip r:embed="rId2"/>
          <a:stretch>
            <a:fillRect/>
          </a:stretch>
        </p:blipFill>
        <p:spPr>
          <a:xfrm>
            <a:off x="6454858" y="999831"/>
            <a:ext cx="5479370" cy="3576355"/>
          </a:xfrm>
          <a:prstGeom prst="rect">
            <a:avLst/>
          </a:prstGeom>
        </p:spPr>
      </p:pic>
      <p:sp>
        <p:nvSpPr>
          <p:cNvPr id="3" name="TextBox 2"/>
          <p:cNvSpPr txBox="1"/>
          <p:nvPr/>
        </p:nvSpPr>
        <p:spPr>
          <a:xfrm>
            <a:off x="327124" y="216460"/>
            <a:ext cx="8470511" cy="707886"/>
          </a:xfrm>
          <a:prstGeom prst="rect">
            <a:avLst/>
          </a:prstGeom>
          <a:noFill/>
        </p:spPr>
        <p:txBody>
          <a:bodyPr wrap="square" rtlCol="0">
            <a:spAutoFit/>
          </a:bodyPr>
          <a:lstStyle/>
          <a:p>
            <a:r>
              <a:rPr lang="en-US" sz="4000" dirty="0">
                <a:solidFill>
                  <a:schemeClr val="accent1"/>
                </a:solidFill>
                <a:latin typeface="+mj-lt"/>
              </a:rPr>
              <a:t>Sample Results – Term Analysis</a:t>
            </a:r>
            <a:endParaRPr lang="en-US" sz="4000" dirty="0">
              <a:solidFill>
                <a:schemeClr val="bg1">
                  <a:lumMod val="65000"/>
                </a:schemeClr>
              </a:solidFill>
              <a:latin typeface="+mj-lt"/>
            </a:endParaRPr>
          </a:p>
        </p:txBody>
      </p:sp>
      <p:sp>
        <p:nvSpPr>
          <p:cNvPr id="8" name="Freeform 146"/>
          <p:cNvSpPr>
            <a:spLocks noEditPoints="1"/>
          </p:cNvSpPr>
          <p:nvPr/>
        </p:nvSpPr>
        <p:spPr bwMode="auto">
          <a:xfrm>
            <a:off x="1888367" y="1992382"/>
            <a:ext cx="947372" cy="94327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2 w 64"/>
              <a:gd name="T11" fmla="*/ 17 h 64"/>
              <a:gd name="T12" fmla="*/ 57 w 64"/>
              <a:gd name="T13" fmla="*/ 31 h 64"/>
              <a:gd name="T14" fmla="*/ 47 w 64"/>
              <a:gd name="T15" fmla="*/ 30 h 64"/>
              <a:gd name="T16" fmla="*/ 47 w 64"/>
              <a:gd name="T17" fmla="*/ 30 h 64"/>
              <a:gd name="T18" fmla="*/ 47 w 64"/>
              <a:gd name="T19" fmla="*/ 30 h 64"/>
              <a:gd name="T20" fmla="*/ 39 w 64"/>
              <a:gd name="T21" fmla="*/ 30 h 64"/>
              <a:gd name="T22" fmla="*/ 38 w 64"/>
              <a:gd name="T23" fmla="*/ 26 h 64"/>
              <a:gd name="T24" fmla="*/ 52 w 64"/>
              <a:gd name="T25" fmla="*/ 17 h 64"/>
              <a:gd name="T26" fmla="*/ 32 w 64"/>
              <a:gd name="T27" fmla="*/ 7 h 64"/>
              <a:gd name="T28" fmla="*/ 48 w 64"/>
              <a:gd name="T29" fmla="*/ 13 h 64"/>
              <a:gd name="T30" fmla="*/ 35 w 64"/>
              <a:gd name="T31" fmla="*/ 21 h 64"/>
              <a:gd name="T32" fmla="*/ 27 w 64"/>
              <a:gd name="T33" fmla="*/ 8 h 64"/>
              <a:gd name="T34" fmla="*/ 32 w 64"/>
              <a:gd name="T35" fmla="*/ 7 h 64"/>
              <a:gd name="T36" fmla="*/ 21 w 64"/>
              <a:gd name="T37" fmla="*/ 10 h 64"/>
              <a:gd name="T38" fmla="*/ 30 w 64"/>
              <a:gd name="T39" fmla="*/ 23 h 64"/>
              <a:gd name="T40" fmla="*/ 10 w 64"/>
              <a:gd name="T41" fmla="*/ 26 h 64"/>
              <a:gd name="T42" fmla="*/ 10 w 64"/>
              <a:gd name="T43" fmla="*/ 26 h 64"/>
              <a:gd name="T44" fmla="*/ 10 w 64"/>
              <a:gd name="T45" fmla="*/ 26 h 64"/>
              <a:gd name="T46" fmla="*/ 8 w 64"/>
              <a:gd name="T47" fmla="*/ 26 h 64"/>
              <a:gd name="T48" fmla="*/ 21 w 64"/>
              <a:gd name="T49" fmla="*/ 10 h 64"/>
              <a:gd name="T50" fmla="*/ 7 w 64"/>
              <a:gd name="T51" fmla="*/ 32 h 64"/>
              <a:gd name="T52" fmla="*/ 7 w 64"/>
              <a:gd name="T53" fmla="*/ 32 h 64"/>
              <a:gd name="T54" fmla="*/ 10 w 64"/>
              <a:gd name="T55" fmla="*/ 32 h 64"/>
              <a:gd name="T56" fmla="*/ 10 w 64"/>
              <a:gd name="T57" fmla="*/ 32 h 64"/>
              <a:gd name="T58" fmla="*/ 32 w 64"/>
              <a:gd name="T59" fmla="*/ 28 h 64"/>
              <a:gd name="T60" fmla="*/ 34 w 64"/>
              <a:gd name="T61" fmla="*/ 32 h 64"/>
              <a:gd name="T62" fmla="*/ 20 w 64"/>
              <a:gd name="T63" fmla="*/ 40 h 64"/>
              <a:gd name="T64" fmla="*/ 13 w 64"/>
              <a:gd name="T65" fmla="*/ 48 h 64"/>
              <a:gd name="T66" fmla="*/ 7 w 64"/>
              <a:gd name="T67" fmla="*/ 32 h 64"/>
              <a:gd name="T68" fmla="*/ 32 w 64"/>
              <a:gd name="T69" fmla="*/ 57 h 64"/>
              <a:gd name="T70" fmla="*/ 17 w 64"/>
              <a:gd name="T71" fmla="*/ 52 h 64"/>
              <a:gd name="T72" fmla="*/ 23 w 64"/>
              <a:gd name="T73" fmla="*/ 45 h 64"/>
              <a:gd name="T74" fmla="*/ 36 w 64"/>
              <a:gd name="T75" fmla="*/ 37 h 64"/>
              <a:gd name="T76" fmla="*/ 41 w 64"/>
              <a:gd name="T77" fmla="*/ 55 h 64"/>
              <a:gd name="T78" fmla="*/ 32 w 64"/>
              <a:gd name="T79" fmla="*/ 57 h 64"/>
              <a:gd name="T80" fmla="*/ 46 w 64"/>
              <a:gd name="T81" fmla="*/ 53 h 64"/>
              <a:gd name="T82" fmla="*/ 42 w 64"/>
              <a:gd name="T83" fmla="*/ 36 h 64"/>
              <a:gd name="T84" fmla="*/ 47 w 64"/>
              <a:gd name="T85" fmla="*/ 35 h 64"/>
              <a:gd name="T86" fmla="*/ 47 w 64"/>
              <a:gd name="T87" fmla="*/ 35 h 64"/>
              <a:gd name="T88" fmla="*/ 47 w 64"/>
              <a:gd name="T89" fmla="*/ 35 h 64"/>
              <a:gd name="T90" fmla="*/ 47 w 64"/>
              <a:gd name="T91" fmla="*/ 35 h 64"/>
              <a:gd name="T92" fmla="*/ 57 w 64"/>
              <a:gd name="T93" fmla="*/ 37 h 64"/>
              <a:gd name="T94" fmla="*/ 46 w 64"/>
              <a:gd name="T9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2" y="17"/>
                </a:moveTo>
                <a:cubicBezTo>
                  <a:pt x="55" y="21"/>
                  <a:pt x="57" y="25"/>
                  <a:pt x="57" y="31"/>
                </a:cubicBezTo>
                <a:cubicBezTo>
                  <a:pt x="53" y="30"/>
                  <a:pt x="50" y="30"/>
                  <a:pt x="47" y="30"/>
                </a:cubicBezTo>
                <a:cubicBezTo>
                  <a:pt x="47" y="30"/>
                  <a:pt x="47" y="30"/>
                  <a:pt x="47" y="30"/>
                </a:cubicBezTo>
                <a:cubicBezTo>
                  <a:pt x="47" y="30"/>
                  <a:pt x="47" y="30"/>
                  <a:pt x="47" y="30"/>
                </a:cubicBezTo>
                <a:cubicBezTo>
                  <a:pt x="44" y="30"/>
                  <a:pt x="42" y="30"/>
                  <a:pt x="39" y="30"/>
                </a:cubicBezTo>
                <a:cubicBezTo>
                  <a:pt x="39" y="29"/>
                  <a:pt x="38" y="28"/>
                  <a:pt x="38" y="26"/>
                </a:cubicBezTo>
                <a:cubicBezTo>
                  <a:pt x="43" y="24"/>
                  <a:pt x="48" y="21"/>
                  <a:pt x="52" y="17"/>
                </a:cubicBezTo>
                <a:close/>
                <a:moveTo>
                  <a:pt x="32" y="7"/>
                </a:moveTo>
                <a:cubicBezTo>
                  <a:pt x="38" y="7"/>
                  <a:pt x="43" y="9"/>
                  <a:pt x="48" y="13"/>
                </a:cubicBezTo>
                <a:cubicBezTo>
                  <a:pt x="44" y="16"/>
                  <a:pt x="40" y="19"/>
                  <a:pt x="35" y="21"/>
                </a:cubicBezTo>
                <a:cubicBezTo>
                  <a:pt x="32" y="15"/>
                  <a:pt x="29" y="10"/>
                  <a:pt x="27" y="8"/>
                </a:cubicBezTo>
                <a:cubicBezTo>
                  <a:pt x="28" y="7"/>
                  <a:pt x="30" y="7"/>
                  <a:pt x="32" y="7"/>
                </a:cubicBezTo>
                <a:close/>
                <a:moveTo>
                  <a:pt x="21" y="10"/>
                </a:moveTo>
                <a:cubicBezTo>
                  <a:pt x="23" y="12"/>
                  <a:pt x="26" y="16"/>
                  <a:pt x="30" y="23"/>
                </a:cubicBezTo>
                <a:cubicBezTo>
                  <a:pt x="22" y="25"/>
                  <a:pt x="15" y="26"/>
                  <a:pt x="10" y="26"/>
                </a:cubicBezTo>
                <a:cubicBezTo>
                  <a:pt x="10" y="26"/>
                  <a:pt x="10" y="26"/>
                  <a:pt x="10" y="26"/>
                </a:cubicBezTo>
                <a:cubicBezTo>
                  <a:pt x="10" y="26"/>
                  <a:pt x="10" y="26"/>
                  <a:pt x="10" y="26"/>
                </a:cubicBezTo>
                <a:cubicBezTo>
                  <a:pt x="9" y="26"/>
                  <a:pt x="8" y="26"/>
                  <a:pt x="8" y="26"/>
                </a:cubicBezTo>
                <a:cubicBezTo>
                  <a:pt x="10" y="19"/>
                  <a:pt x="14" y="13"/>
                  <a:pt x="21" y="10"/>
                </a:cubicBezTo>
                <a:close/>
                <a:moveTo>
                  <a:pt x="7" y="32"/>
                </a:moveTo>
                <a:cubicBezTo>
                  <a:pt x="7" y="32"/>
                  <a:pt x="7" y="32"/>
                  <a:pt x="7" y="32"/>
                </a:cubicBezTo>
                <a:cubicBezTo>
                  <a:pt x="8" y="32"/>
                  <a:pt x="9" y="32"/>
                  <a:pt x="10" y="32"/>
                </a:cubicBezTo>
                <a:cubicBezTo>
                  <a:pt x="10" y="32"/>
                  <a:pt x="10" y="32"/>
                  <a:pt x="10" y="32"/>
                </a:cubicBezTo>
                <a:cubicBezTo>
                  <a:pt x="15" y="32"/>
                  <a:pt x="24" y="31"/>
                  <a:pt x="32" y="28"/>
                </a:cubicBezTo>
                <a:cubicBezTo>
                  <a:pt x="33" y="29"/>
                  <a:pt x="33" y="31"/>
                  <a:pt x="34" y="32"/>
                </a:cubicBezTo>
                <a:cubicBezTo>
                  <a:pt x="28" y="34"/>
                  <a:pt x="23" y="37"/>
                  <a:pt x="20" y="40"/>
                </a:cubicBezTo>
                <a:cubicBezTo>
                  <a:pt x="16" y="43"/>
                  <a:pt x="14" y="46"/>
                  <a:pt x="13" y="48"/>
                </a:cubicBezTo>
                <a:cubicBezTo>
                  <a:pt x="9" y="44"/>
                  <a:pt x="7" y="38"/>
                  <a:pt x="7" y="32"/>
                </a:cubicBezTo>
                <a:close/>
                <a:moveTo>
                  <a:pt x="32" y="57"/>
                </a:moveTo>
                <a:cubicBezTo>
                  <a:pt x="26" y="57"/>
                  <a:pt x="21" y="55"/>
                  <a:pt x="17" y="52"/>
                </a:cubicBezTo>
                <a:cubicBezTo>
                  <a:pt x="18" y="51"/>
                  <a:pt x="20" y="48"/>
                  <a:pt x="23" y="45"/>
                </a:cubicBezTo>
                <a:cubicBezTo>
                  <a:pt x="26" y="42"/>
                  <a:pt x="30" y="39"/>
                  <a:pt x="36" y="37"/>
                </a:cubicBezTo>
                <a:cubicBezTo>
                  <a:pt x="38" y="42"/>
                  <a:pt x="40" y="48"/>
                  <a:pt x="41" y="55"/>
                </a:cubicBezTo>
                <a:cubicBezTo>
                  <a:pt x="38" y="56"/>
                  <a:pt x="35" y="57"/>
                  <a:pt x="32" y="57"/>
                </a:cubicBezTo>
                <a:close/>
                <a:moveTo>
                  <a:pt x="46" y="53"/>
                </a:moveTo>
                <a:cubicBezTo>
                  <a:pt x="45" y="46"/>
                  <a:pt x="43" y="41"/>
                  <a:pt x="42" y="36"/>
                </a:cubicBezTo>
                <a:cubicBezTo>
                  <a:pt x="43" y="36"/>
                  <a:pt x="45" y="35"/>
                  <a:pt x="47" y="35"/>
                </a:cubicBezTo>
                <a:cubicBezTo>
                  <a:pt x="47" y="35"/>
                  <a:pt x="47" y="35"/>
                  <a:pt x="47" y="35"/>
                </a:cubicBezTo>
                <a:cubicBezTo>
                  <a:pt x="47" y="35"/>
                  <a:pt x="47" y="35"/>
                  <a:pt x="47" y="35"/>
                </a:cubicBezTo>
                <a:cubicBezTo>
                  <a:pt x="47" y="35"/>
                  <a:pt x="47" y="35"/>
                  <a:pt x="47" y="35"/>
                </a:cubicBezTo>
                <a:cubicBezTo>
                  <a:pt x="50" y="35"/>
                  <a:pt x="53" y="36"/>
                  <a:pt x="57" y="37"/>
                </a:cubicBezTo>
                <a:cubicBezTo>
                  <a:pt x="55" y="43"/>
                  <a:pt x="51" y="49"/>
                  <a:pt x="46" y="5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 name="Group 8"/>
          <p:cNvGrpSpPr/>
          <p:nvPr/>
        </p:nvGrpSpPr>
        <p:grpSpPr>
          <a:xfrm>
            <a:off x="5610011" y="1992384"/>
            <a:ext cx="971978" cy="971978"/>
            <a:chOff x="6894513" y="5880100"/>
            <a:chExt cx="376238" cy="376238"/>
          </a:xfrm>
          <a:solidFill>
            <a:schemeClr val="bg1"/>
          </a:solidFill>
        </p:grpSpPr>
        <p:sp>
          <p:nvSpPr>
            <p:cNvPr id="10" name="Freeform 9"/>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10"/>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Freeform 11"/>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12"/>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13"/>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5" name="Picture 4">
            <a:extLst>
              <a:ext uri="{FF2B5EF4-FFF2-40B4-BE49-F238E27FC236}">
                <a16:creationId xmlns:a16="http://schemas.microsoft.com/office/drawing/2014/main" id="{88C27E16-FC76-A00E-DAD7-C5DE1A14C3D3}"/>
              </a:ext>
            </a:extLst>
          </p:cNvPr>
          <p:cNvPicPr>
            <a:picLocks noChangeAspect="1"/>
          </p:cNvPicPr>
          <p:nvPr/>
        </p:nvPicPr>
        <p:blipFill>
          <a:blip r:embed="rId3"/>
          <a:stretch>
            <a:fillRect/>
          </a:stretch>
        </p:blipFill>
        <p:spPr>
          <a:xfrm>
            <a:off x="569816" y="3721594"/>
            <a:ext cx="6608620" cy="1995055"/>
          </a:xfrm>
          <a:prstGeom prst="rect">
            <a:avLst/>
          </a:prstGeom>
        </p:spPr>
      </p:pic>
      <p:sp>
        <p:nvSpPr>
          <p:cNvPr id="19" name="TextBox 18">
            <a:extLst>
              <a:ext uri="{FF2B5EF4-FFF2-40B4-BE49-F238E27FC236}">
                <a16:creationId xmlns:a16="http://schemas.microsoft.com/office/drawing/2014/main" id="{D4251D38-48F4-AC76-B6A5-299812AA5390}"/>
              </a:ext>
            </a:extLst>
          </p:cNvPr>
          <p:cNvSpPr txBox="1"/>
          <p:nvPr/>
        </p:nvSpPr>
        <p:spPr>
          <a:xfrm>
            <a:off x="554182" y="1343891"/>
            <a:ext cx="5675110" cy="1754326"/>
          </a:xfrm>
          <a:prstGeom prst="rect">
            <a:avLst/>
          </a:prstGeom>
          <a:noFill/>
        </p:spPr>
        <p:txBody>
          <a:bodyPr wrap="square" rtlCol="0">
            <a:spAutoFit/>
          </a:bodyPr>
          <a:lstStyle/>
          <a:p>
            <a:r>
              <a:rPr lang="en-US" dirty="0"/>
              <a:t>Term Analysis: Term Analysis shows that 60 months terms loans has much higher probability of default. (25% vs 11% for 36months)</a:t>
            </a:r>
          </a:p>
          <a:p>
            <a:endParaRPr lang="en-US" dirty="0"/>
          </a:p>
          <a:p>
            <a:r>
              <a:rPr lang="en-US" dirty="0"/>
              <a:t>The company strategy should be to promote and focus on short term loans.</a:t>
            </a:r>
          </a:p>
        </p:txBody>
      </p:sp>
    </p:spTree>
    <p:extLst>
      <p:ext uri="{BB962C8B-B14F-4D97-AF65-F5344CB8AC3E}">
        <p14:creationId xmlns:p14="http://schemas.microsoft.com/office/powerpoint/2010/main" val="1334209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14:presetBounceEnd="60000">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14:bounceEnd="60000">
                                          <p:cBhvr additive="base">
                                            <p:cTn id="13"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14:presetBounceEnd="60000">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14:bounceEnd="60000">
                                          <p:cBhvr additive="base">
                                            <p:cTn id="17" dur="500" fill="hold"/>
                                            <p:tgtEl>
                                              <p:spTgt spid="9"/>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1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3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mc:Fallback>
  </mc:AlternateContent>
</p:sld>
</file>

<file path=ppt/theme/theme1.xml><?xml version="1.0" encoding="utf-8"?>
<a:theme xmlns:a="http://schemas.openxmlformats.org/drawingml/2006/main" name="Office Theme">
  <a:themeElements>
    <a:clrScheme name="Luxury 2">
      <a:dk1>
        <a:sysClr val="windowText" lastClr="000000"/>
      </a:dk1>
      <a:lt1>
        <a:sysClr val="window" lastClr="FFFFFF"/>
      </a:lt1>
      <a:dk2>
        <a:srgbClr val="44546A"/>
      </a:dk2>
      <a:lt2>
        <a:srgbClr val="E7E6E6"/>
      </a:lt2>
      <a:accent1>
        <a:srgbClr val="00A9C0"/>
      </a:accent1>
      <a:accent2>
        <a:srgbClr val="00B0A7"/>
      </a:accent2>
      <a:accent3>
        <a:srgbClr val="2FB78F"/>
      </a:accent3>
      <a:accent4>
        <a:srgbClr val="58BC77"/>
      </a:accent4>
      <a:accent5>
        <a:srgbClr val="73C15E"/>
      </a:accent5>
      <a:accent6>
        <a:srgbClr val="8CC63F"/>
      </a:accent6>
      <a:hlink>
        <a:srgbClr val="0563C1"/>
      </a:hlink>
      <a:folHlink>
        <a:srgbClr val="954F72"/>
      </a:folHlink>
    </a:clrScheme>
    <a:fontScheme name="Luxury">
      <a:majorFont>
        <a:latin typeface="Raleway"/>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1231</Words>
  <Application>Microsoft Office PowerPoint</Application>
  <PresentationFormat>Widescreen</PresentationFormat>
  <Paragraphs>109</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Helvetica Neue</vt:lpstr>
      <vt:lpstr>Janna LT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 Our Team</dc:title>
  <dc:creator>bachtiar nurhakim</dc:creator>
  <cp:lastModifiedBy>Wajdi Tahmoush</cp:lastModifiedBy>
  <cp:revision>453</cp:revision>
  <dcterms:created xsi:type="dcterms:W3CDTF">2015-10-14T02:53:45Z</dcterms:created>
  <dcterms:modified xsi:type="dcterms:W3CDTF">2022-11-10T16:49:57Z</dcterms:modified>
</cp:coreProperties>
</file>