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59C28-A0A1-4BD1-9065-E1E800458EF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63F0577-F2E6-4F28-BF73-7AFF3A131869}">
      <dgm:prSet/>
      <dgm:spPr/>
      <dgm:t>
        <a:bodyPr/>
        <a:lstStyle/>
        <a:p>
          <a:r>
            <a:rPr lang="en-GB"/>
            <a:t>This presentation combines visual insights from Zara and Nike datasets.</a:t>
          </a:r>
          <a:endParaRPr lang="en-US"/>
        </a:p>
      </dgm:t>
    </dgm:pt>
    <dgm:pt modelId="{764327D7-9C65-4AA5-9DFD-62311C461D0C}" type="parTrans" cxnId="{721BC114-1C2A-4425-B054-3C6AD5ECE807}">
      <dgm:prSet/>
      <dgm:spPr/>
      <dgm:t>
        <a:bodyPr/>
        <a:lstStyle/>
        <a:p>
          <a:endParaRPr lang="en-US"/>
        </a:p>
      </dgm:t>
    </dgm:pt>
    <dgm:pt modelId="{E0D9A6D7-1204-46DD-8408-4ED56765626F}" type="sibTrans" cxnId="{721BC114-1C2A-4425-B054-3C6AD5ECE807}">
      <dgm:prSet/>
      <dgm:spPr/>
      <dgm:t>
        <a:bodyPr/>
        <a:lstStyle/>
        <a:p>
          <a:endParaRPr lang="en-US"/>
        </a:p>
      </dgm:t>
    </dgm:pt>
    <dgm:pt modelId="{06366B65-E3CC-459D-8969-1D6697A9A4A0}">
      <dgm:prSet/>
      <dgm:spPr/>
      <dgm:t>
        <a:bodyPr/>
        <a:lstStyle/>
        <a:p>
          <a:r>
            <a:rPr lang="en-GB"/>
            <a:t>Zara data focuses on pricing, product positioning, and promotions.</a:t>
          </a:r>
          <a:endParaRPr lang="en-US"/>
        </a:p>
      </dgm:t>
    </dgm:pt>
    <dgm:pt modelId="{75B6BE6B-5E60-48FA-95C8-EE55436C7BD4}" type="parTrans" cxnId="{6C9C5C97-C5FB-437F-939B-F1DE6C41C8B1}">
      <dgm:prSet/>
      <dgm:spPr/>
      <dgm:t>
        <a:bodyPr/>
        <a:lstStyle/>
        <a:p>
          <a:endParaRPr lang="en-US"/>
        </a:p>
      </dgm:t>
    </dgm:pt>
    <dgm:pt modelId="{83BC6FE1-2E77-4D1D-9F8D-A4BFDA123643}" type="sibTrans" cxnId="{6C9C5C97-C5FB-437F-939B-F1DE6C41C8B1}">
      <dgm:prSet/>
      <dgm:spPr/>
      <dgm:t>
        <a:bodyPr/>
        <a:lstStyle/>
        <a:p>
          <a:endParaRPr lang="en-US"/>
        </a:p>
      </dgm:t>
    </dgm:pt>
    <dgm:pt modelId="{D2FA469D-EA4A-46E8-ACA9-478374583714}">
      <dgm:prSet/>
      <dgm:spPr/>
      <dgm:t>
        <a:bodyPr/>
        <a:lstStyle/>
        <a:p>
          <a:r>
            <a:rPr lang="en-GB"/>
            <a:t>Nike data includes product categories, regional sales, and sales channels.</a:t>
          </a:r>
          <a:endParaRPr lang="en-US"/>
        </a:p>
      </dgm:t>
    </dgm:pt>
    <dgm:pt modelId="{990ACB9C-95AE-4E11-A746-A521DE771ADE}" type="parTrans" cxnId="{249BB346-9C06-469D-9228-92EFB6B8DF7C}">
      <dgm:prSet/>
      <dgm:spPr/>
      <dgm:t>
        <a:bodyPr/>
        <a:lstStyle/>
        <a:p>
          <a:endParaRPr lang="en-US"/>
        </a:p>
      </dgm:t>
    </dgm:pt>
    <dgm:pt modelId="{EDD21C0C-48B6-4CD7-BB38-2C32A85CF4DB}" type="sibTrans" cxnId="{249BB346-9C06-469D-9228-92EFB6B8DF7C}">
      <dgm:prSet/>
      <dgm:spPr/>
      <dgm:t>
        <a:bodyPr/>
        <a:lstStyle/>
        <a:p>
          <a:endParaRPr lang="en-US"/>
        </a:p>
      </dgm:t>
    </dgm:pt>
    <dgm:pt modelId="{5EE24B6C-BFDA-4C9B-A050-4C9F76C3EF27}">
      <dgm:prSet/>
      <dgm:spPr/>
      <dgm:t>
        <a:bodyPr/>
        <a:lstStyle/>
        <a:p>
          <a:r>
            <a:rPr lang="en-GB"/>
            <a:t>Dashboards created in Tableau using real-world sales data.</a:t>
          </a:r>
          <a:endParaRPr lang="en-US"/>
        </a:p>
      </dgm:t>
    </dgm:pt>
    <dgm:pt modelId="{9DDEBD89-F4E0-44C5-BDDF-CA0654BDE475}" type="parTrans" cxnId="{16F829C5-0D71-4028-8926-3582F656C377}">
      <dgm:prSet/>
      <dgm:spPr/>
      <dgm:t>
        <a:bodyPr/>
        <a:lstStyle/>
        <a:p>
          <a:endParaRPr lang="en-US"/>
        </a:p>
      </dgm:t>
    </dgm:pt>
    <dgm:pt modelId="{A518A4C8-C835-4551-834A-2923C1419AE1}" type="sibTrans" cxnId="{16F829C5-0D71-4028-8926-3582F656C377}">
      <dgm:prSet/>
      <dgm:spPr/>
      <dgm:t>
        <a:bodyPr/>
        <a:lstStyle/>
        <a:p>
          <a:endParaRPr lang="en-US"/>
        </a:p>
      </dgm:t>
    </dgm:pt>
    <dgm:pt modelId="{6DC02012-0924-444C-BCEA-56080530F24D}">
      <dgm:prSet/>
      <dgm:spPr/>
      <dgm:t>
        <a:bodyPr/>
        <a:lstStyle/>
        <a:p>
          <a:r>
            <a:rPr lang="en-GB"/>
            <a:t>Key trends and strategic recommendations are drawn for both brands.</a:t>
          </a:r>
          <a:endParaRPr lang="en-US"/>
        </a:p>
      </dgm:t>
    </dgm:pt>
    <dgm:pt modelId="{3392DA11-6823-4F0D-B4FF-7CCA23FB8DA7}" type="parTrans" cxnId="{762CDD42-39D2-4038-A8A3-32FD147430DC}">
      <dgm:prSet/>
      <dgm:spPr/>
      <dgm:t>
        <a:bodyPr/>
        <a:lstStyle/>
        <a:p>
          <a:endParaRPr lang="en-US"/>
        </a:p>
      </dgm:t>
    </dgm:pt>
    <dgm:pt modelId="{4331C89B-87B6-433E-8D80-06056EB9C2AD}" type="sibTrans" cxnId="{762CDD42-39D2-4038-A8A3-32FD147430DC}">
      <dgm:prSet/>
      <dgm:spPr/>
      <dgm:t>
        <a:bodyPr/>
        <a:lstStyle/>
        <a:p>
          <a:endParaRPr lang="en-US"/>
        </a:p>
      </dgm:t>
    </dgm:pt>
    <dgm:pt modelId="{8BFBC2E9-6B10-469B-A81E-2697301929BC}" type="pres">
      <dgm:prSet presAssocID="{55959C28-A0A1-4BD1-9065-E1E800458EFF}" presName="diagram" presStyleCnt="0">
        <dgm:presLayoutVars>
          <dgm:dir/>
          <dgm:resizeHandles val="exact"/>
        </dgm:presLayoutVars>
      </dgm:prSet>
      <dgm:spPr/>
    </dgm:pt>
    <dgm:pt modelId="{8F99D4B4-57D7-4F7C-8F4E-E4B810968E09}" type="pres">
      <dgm:prSet presAssocID="{863F0577-F2E6-4F28-BF73-7AFF3A131869}" presName="node" presStyleLbl="node1" presStyleIdx="0" presStyleCnt="5">
        <dgm:presLayoutVars>
          <dgm:bulletEnabled val="1"/>
        </dgm:presLayoutVars>
      </dgm:prSet>
      <dgm:spPr/>
    </dgm:pt>
    <dgm:pt modelId="{0C593FC0-AC37-42CF-8E3D-64A2CC9C3795}" type="pres">
      <dgm:prSet presAssocID="{E0D9A6D7-1204-46DD-8408-4ED56765626F}" presName="sibTrans" presStyleCnt="0"/>
      <dgm:spPr/>
    </dgm:pt>
    <dgm:pt modelId="{8F9DDA96-0EFB-49D8-BF1D-5F1905A99119}" type="pres">
      <dgm:prSet presAssocID="{06366B65-E3CC-459D-8969-1D6697A9A4A0}" presName="node" presStyleLbl="node1" presStyleIdx="1" presStyleCnt="5">
        <dgm:presLayoutVars>
          <dgm:bulletEnabled val="1"/>
        </dgm:presLayoutVars>
      </dgm:prSet>
      <dgm:spPr/>
    </dgm:pt>
    <dgm:pt modelId="{3CB94AA9-1D4B-48CF-8615-87C338C544BE}" type="pres">
      <dgm:prSet presAssocID="{83BC6FE1-2E77-4D1D-9F8D-A4BFDA123643}" presName="sibTrans" presStyleCnt="0"/>
      <dgm:spPr/>
    </dgm:pt>
    <dgm:pt modelId="{047009ED-31DC-442E-8137-57CA0789C169}" type="pres">
      <dgm:prSet presAssocID="{D2FA469D-EA4A-46E8-ACA9-478374583714}" presName="node" presStyleLbl="node1" presStyleIdx="2" presStyleCnt="5">
        <dgm:presLayoutVars>
          <dgm:bulletEnabled val="1"/>
        </dgm:presLayoutVars>
      </dgm:prSet>
      <dgm:spPr/>
    </dgm:pt>
    <dgm:pt modelId="{C3E89305-E447-404D-955E-27C253892520}" type="pres">
      <dgm:prSet presAssocID="{EDD21C0C-48B6-4CD7-BB38-2C32A85CF4DB}" presName="sibTrans" presStyleCnt="0"/>
      <dgm:spPr/>
    </dgm:pt>
    <dgm:pt modelId="{B831A37B-8805-4346-8402-6C4A1307D537}" type="pres">
      <dgm:prSet presAssocID="{5EE24B6C-BFDA-4C9B-A050-4C9F76C3EF27}" presName="node" presStyleLbl="node1" presStyleIdx="3" presStyleCnt="5">
        <dgm:presLayoutVars>
          <dgm:bulletEnabled val="1"/>
        </dgm:presLayoutVars>
      </dgm:prSet>
      <dgm:spPr/>
    </dgm:pt>
    <dgm:pt modelId="{66A6E372-E825-40D9-827B-4BA802273B42}" type="pres">
      <dgm:prSet presAssocID="{A518A4C8-C835-4551-834A-2923C1419AE1}" presName="sibTrans" presStyleCnt="0"/>
      <dgm:spPr/>
    </dgm:pt>
    <dgm:pt modelId="{B2AC55EB-E9BB-4430-B07B-3B184CE7192A}" type="pres">
      <dgm:prSet presAssocID="{6DC02012-0924-444C-BCEA-56080530F24D}" presName="node" presStyleLbl="node1" presStyleIdx="4" presStyleCnt="5">
        <dgm:presLayoutVars>
          <dgm:bulletEnabled val="1"/>
        </dgm:presLayoutVars>
      </dgm:prSet>
      <dgm:spPr/>
    </dgm:pt>
  </dgm:ptLst>
  <dgm:cxnLst>
    <dgm:cxn modelId="{721BC114-1C2A-4425-B054-3C6AD5ECE807}" srcId="{55959C28-A0A1-4BD1-9065-E1E800458EFF}" destId="{863F0577-F2E6-4F28-BF73-7AFF3A131869}" srcOrd="0" destOrd="0" parTransId="{764327D7-9C65-4AA5-9DFD-62311C461D0C}" sibTransId="{E0D9A6D7-1204-46DD-8408-4ED56765626F}"/>
    <dgm:cxn modelId="{BCB45021-A5D5-4F62-93F3-CC4FFC529D27}" type="presOf" srcId="{5EE24B6C-BFDA-4C9B-A050-4C9F76C3EF27}" destId="{B831A37B-8805-4346-8402-6C4A1307D537}" srcOrd="0" destOrd="0" presId="urn:microsoft.com/office/officeart/2005/8/layout/default"/>
    <dgm:cxn modelId="{8B9DC122-2DAB-4C2F-AE4E-68CCFD6553D2}" type="presOf" srcId="{55959C28-A0A1-4BD1-9065-E1E800458EFF}" destId="{8BFBC2E9-6B10-469B-A81E-2697301929BC}" srcOrd="0" destOrd="0" presId="urn:microsoft.com/office/officeart/2005/8/layout/default"/>
    <dgm:cxn modelId="{71A9533F-53D0-473B-BF30-DFC2CCAE5F7E}" type="presOf" srcId="{D2FA469D-EA4A-46E8-ACA9-478374583714}" destId="{047009ED-31DC-442E-8137-57CA0789C169}" srcOrd="0" destOrd="0" presId="urn:microsoft.com/office/officeart/2005/8/layout/default"/>
    <dgm:cxn modelId="{762CDD42-39D2-4038-A8A3-32FD147430DC}" srcId="{55959C28-A0A1-4BD1-9065-E1E800458EFF}" destId="{6DC02012-0924-444C-BCEA-56080530F24D}" srcOrd="4" destOrd="0" parTransId="{3392DA11-6823-4F0D-B4FF-7CCA23FB8DA7}" sibTransId="{4331C89B-87B6-433E-8D80-06056EB9C2AD}"/>
    <dgm:cxn modelId="{DDB83966-E5A6-4A4E-92E6-69E783F0EDCE}" type="presOf" srcId="{06366B65-E3CC-459D-8969-1D6697A9A4A0}" destId="{8F9DDA96-0EFB-49D8-BF1D-5F1905A99119}" srcOrd="0" destOrd="0" presId="urn:microsoft.com/office/officeart/2005/8/layout/default"/>
    <dgm:cxn modelId="{249BB346-9C06-469D-9228-92EFB6B8DF7C}" srcId="{55959C28-A0A1-4BD1-9065-E1E800458EFF}" destId="{D2FA469D-EA4A-46E8-ACA9-478374583714}" srcOrd="2" destOrd="0" parTransId="{990ACB9C-95AE-4E11-A746-A521DE771ADE}" sibTransId="{EDD21C0C-48B6-4CD7-BB38-2C32A85CF4DB}"/>
    <dgm:cxn modelId="{6C9C5C97-C5FB-437F-939B-F1DE6C41C8B1}" srcId="{55959C28-A0A1-4BD1-9065-E1E800458EFF}" destId="{06366B65-E3CC-459D-8969-1D6697A9A4A0}" srcOrd="1" destOrd="0" parTransId="{75B6BE6B-5E60-48FA-95C8-EE55436C7BD4}" sibTransId="{83BC6FE1-2E77-4D1D-9F8D-A4BFDA123643}"/>
    <dgm:cxn modelId="{C1ED65A3-4D40-4A0B-8B59-9231A86CEB9A}" type="presOf" srcId="{863F0577-F2E6-4F28-BF73-7AFF3A131869}" destId="{8F99D4B4-57D7-4F7C-8F4E-E4B810968E09}" srcOrd="0" destOrd="0" presId="urn:microsoft.com/office/officeart/2005/8/layout/default"/>
    <dgm:cxn modelId="{16F829C5-0D71-4028-8926-3582F656C377}" srcId="{55959C28-A0A1-4BD1-9065-E1E800458EFF}" destId="{5EE24B6C-BFDA-4C9B-A050-4C9F76C3EF27}" srcOrd="3" destOrd="0" parTransId="{9DDEBD89-F4E0-44C5-BDDF-CA0654BDE475}" sibTransId="{A518A4C8-C835-4551-834A-2923C1419AE1}"/>
    <dgm:cxn modelId="{AB1E14F0-0C71-4EB7-8F3D-8EFB6CCF4B97}" type="presOf" srcId="{6DC02012-0924-444C-BCEA-56080530F24D}" destId="{B2AC55EB-E9BB-4430-B07B-3B184CE7192A}" srcOrd="0" destOrd="0" presId="urn:microsoft.com/office/officeart/2005/8/layout/default"/>
    <dgm:cxn modelId="{9D9A86A0-C65C-48E9-8E1F-BCAA2ED1B3C9}" type="presParOf" srcId="{8BFBC2E9-6B10-469B-A81E-2697301929BC}" destId="{8F99D4B4-57D7-4F7C-8F4E-E4B810968E09}" srcOrd="0" destOrd="0" presId="urn:microsoft.com/office/officeart/2005/8/layout/default"/>
    <dgm:cxn modelId="{F9953A30-1162-4A33-BDBF-3A40DE0C76E4}" type="presParOf" srcId="{8BFBC2E9-6B10-469B-A81E-2697301929BC}" destId="{0C593FC0-AC37-42CF-8E3D-64A2CC9C3795}" srcOrd="1" destOrd="0" presId="urn:microsoft.com/office/officeart/2005/8/layout/default"/>
    <dgm:cxn modelId="{957297ED-89DE-4D69-83C1-5EDA63EDE6CC}" type="presParOf" srcId="{8BFBC2E9-6B10-469B-A81E-2697301929BC}" destId="{8F9DDA96-0EFB-49D8-BF1D-5F1905A99119}" srcOrd="2" destOrd="0" presId="urn:microsoft.com/office/officeart/2005/8/layout/default"/>
    <dgm:cxn modelId="{91740D47-993F-43CA-B08F-53B3B2885229}" type="presParOf" srcId="{8BFBC2E9-6B10-469B-A81E-2697301929BC}" destId="{3CB94AA9-1D4B-48CF-8615-87C338C544BE}" srcOrd="3" destOrd="0" presId="urn:microsoft.com/office/officeart/2005/8/layout/default"/>
    <dgm:cxn modelId="{372C2CC0-BC60-4A74-A288-03BE0F867395}" type="presParOf" srcId="{8BFBC2E9-6B10-469B-A81E-2697301929BC}" destId="{047009ED-31DC-442E-8137-57CA0789C169}" srcOrd="4" destOrd="0" presId="urn:microsoft.com/office/officeart/2005/8/layout/default"/>
    <dgm:cxn modelId="{8898792B-B65B-44CB-ADF8-2F382A283D62}" type="presParOf" srcId="{8BFBC2E9-6B10-469B-A81E-2697301929BC}" destId="{C3E89305-E447-404D-955E-27C253892520}" srcOrd="5" destOrd="0" presId="urn:microsoft.com/office/officeart/2005/8/layout/default"/>
    <dgm:cxn modelId="{DBF0FDEF-FF3E-41C4-8CDD-D205B230121D}" type="presParOf" srcId="{8BFBC2E9-6B10-469B-A81E-2697301929BC}" destId="{B831A37B-8805-4346-8402-6C4A1307D537}" srcOrd="6" destOrd="0" presId="urn:microsoft.com/office/officeart/2005/8/layout/default"/>
    <dgm:cxn modelId="{47883E56-ABEF-4864-A198-E185ABA208D5}" type="presParOf" srcId="{8BFBC2E9-6B10-469B-A81E-2697301929BC}" destId="{66A6E372-E825-40D9-827B-4BA802273B42}" srcOrd="7" destOrd="0" presId="urn:microsoft.com/office/officeart/2005/8/layout/default"/>
    <dgm:cxn modelId="{E00B4E24-6E65-4E5E-8590-F7F1879DED16}" type="presParOf" srcId="{8BFBC2E9-6B10-469B-A81E-2697301929BC}" destId="{B2AC55EB-E9BB-4430-B07B-3B184CE7192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A5443-B647-42EA-BB5F-50B583D565B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918EFD-1759-438E-A3F3-4EBC33232265}">
      <dgm:prSet/>
      <dgm:spPr/>
      <dgm:t>
        <a:bodyPr/>
        <a:lstStyle/>
        <a:p>
          <a:r>
            <a:rPr lang="en-GB"/>
            <a:t>Zara’s menswear and end-cap placement drive higher volume.</a:t>
          </a:r>
          <a:endParaRPr lang="en-US"/>
        </a:p>
      </dgm:t>
    </dgm:pt>
    <dgm:pt modelId="{FB3AE203-7767-49EB-93A4-817CCCFD2C2D}" type="parTrans" cxnId="{BBCA886F-1362-45A0-93E8-9A4D757CA38E}">
      <dgm:prSet/>
      <dgm:spPr/>
      <dgm:t>
        <a:bodyPr/>
        <a:lstStyle/>
        <a:p>
          <a:endParaRPr lang="en-US"/>
        </a:p>
      </dgm:t>
    </dgm:pt>
    <dgm:pt modelId="{980FAAC5-0B77-4A7A-A4E1-A963BEAFD928}" type="sibTrans" cxnId="{BBCA886F-1362-45A0-93E8-9A4D757CA38E}">
      <dgm:prSet/>
      <dgm:spPr/>
      <dgm:t>
        <a:bodyPr/>
        <a:lstStyle/>
        <a:p>
          <a:endParaRPr lang="en-US"/>
        </a:p>
      </dgm:t>
    </dgm:pt>
    <dgm:pt modelId="{F8E262D7-E4C9-43C6-9844-EE9CEE8CE468}">
      <dgm:prSet/>
      <dgm:spPr/>
      <dgm:t>
        <a:bodyPr/>
        <a:lstStyle/>
        <a:p>
          <a:r>
            <a:rPr lang="en-GB"/>
            <a:t>Nike’s strength lies in men's streetwear and in-store performance.</a:t>
          </a:r>
          <a:endParaRPr lang="en-US"/>
        </a:p>
      </dgm:t>
    </dgm:pt>
    <dgm:pt modelId="{76A796EB-63EA-43B1-9590-827432CC7448}" type="parTrans" cxnId="{B032D9C1-C325-4049-9A70-422E9E5DA2AB}">
      <dgm:prSet/>
      <dgm:spPr/>
      <dgm:t>
        <a:bodyPr/>
        <a:lstStyle/>
        <a:p>
          <a:endParaRPr lang="en-US"/>
        </a:p>
      </dgm:t>
    </dgm:pt>
    <dgm:pt modelId="{F98CEB91-9C06-453F-9323-86731DAA7994}" type="sibTrans" cxnId="{B032D9C1-C325-4049-9A70-422E9E5DA2AB}">
      <dgm:prSet/>
      <dgm:spPr/>
      <dgm:t>
        <a:bodyPr/>
        <a:lstStyle/>
        <a:p>
          <a:endParaRPr lang="en-US"/>
        </a:p>
      </dgm:t>
    </dgm:pt>
    <dgm:pt modelId="{1435CAF9-E7B3-4FE2-8227-7A9E5C5A9FED}">
      <dgm:prSet/>
      <dgm:spPr/>
      <dgm:t>
        <a:bodyPr/>
        <a:lstStyle/>
        <a:p>
          <a:r>
            <a:rPr lang="en-GB"/>
            <a:t>Both brands benefit from channel and regional segmentation.</a:t>
          </a:r>
          <a:endParaRPr lang="en-US"/>
        </a:p>
      </dgm:t>
    </dgm:pt>
    <dgm:pt modelId="{F54D47F6-E7DD-4B10-B4C1-262EF7B62BFB}" type="parTrans" cxnId="{BD28F345-F57C-43C3-8C6E-61698943FE24}">
      <dgm:prSet/>
      <dgm:spPr/>
      <dgm:t>
        <a:bodyPr/>
        <a:lstStyle/>
        <a:p>
          <a:endParaRPr lang="en-US"/>
        </a:p>
      </dgm:t>
    </dgm:pt>
    <dgm:pt modelId="{2AE5F5E5-D650-4CFA-A1C6-E237927EFECB}" type="sibTrans" cxnId="{BD28F345-F57C-43C3-8C6E-61698943FE24}">
      <dgm:prSet/>
      <dgm:spPr/>
      <dgm:t>
        <a:bodyPr/>
        <a:lstStyle/>
        <a:p>
          <a:endParaRPr lang="en-US"/>
        </a:p>
      </dgm:t>
    </dgm:pt>
    <dgm:pt modelId="{6FDA7530-3687-4083-8E1D-4BE66E923E36}">
      <dgm:prSet/>
      <dgm:spPr/>
      <dgm:t>
        <a:bodyPr/>
        <a:lstStyle/>
        <a:p>
          <a:r>
            <a:rPr lang="en-GB"/>
            <a:t>Promotion use differs: Zara elevates price, Nike drives volume.</a:t>
          </a:r>
          <a:endParaRPr lang="en-US"/>
        </a:p>
      </dgm:t>
    </dgm:pt>
    <dgm:pt modelId="{C105FD53-B631-4E7C-8EEF-3DD95BB792DE}" type="parTrans" cxnId="{A77F0494-FC9B-4BAE-9A0C-CE3855DFB916}">
      <dgm:prSet/>
      <dgm:spPr/>
      <dgm:t>
        <a:bodyPr/>
        <a:lstStyle/>
        <a:p>
          <a:endParaRPr lang="en-US"/>
        </a:p>
      </dgm:t>
    </dgm:pt>
    <dgm:pt modelId="{DE15B245-027D-4C00-BDD1-517CF4D01279}" type="sibTrans" cxnId="{A77F0494-FC9B-4BAE-9A0C-CE3855DFB916}">
      <dgm:prSet/>
      <dgm:spPr/>
      <dgm:t>
        <a:bodyPr/>
        <a:lstStyle/>
        <a:p>
          <a:endParaRPr lang="en-US"/>
        </a:p>
      </dgm:t>
    </dgm:pt>
    <dgm:pt modelId="{66E77E95-CF5D-4D5A-985A-D04CB083D2BF}">
      <dgm:prSet/>
      <dgm:spPr/>
      <dgm:t>
        <a:bodyPr/>
        <a:lstStyle/>
        <a:p>
          <a:r>
            <a:rPr lang="en-GB"/>
            <a:t>Gender-specific gaps present growth opportunities for both.</a:t>
          </a:r>
          <a:endParaRPr lang="en-US"/>
        </a:p>
      </dgm:t>
    </dgm:pt>
    <dgm:pt modelId="{26D17691-00CC-40AF-959E-0D661E1CE7D8}" type="parTrans" cxnId="{2660479C-2109-4668-82E0-33F1F35E3B95}">
      <dgm:prSet/>
      <dgm:spPr/>
      <dgm:t>
        <a:bodyPr/>
        <a:lstStyle/>
        <a:p>
          <a:endParaRPr lang="en-US"/>
        </a:p>
      </dgm:t>
    </dgm:pt>
    <dgm:pt modelId="{1799F91C-8397-4E99-9288-94DBA0D2951E}" type="sibTrans" cxnId="{2660479C-2109-4668-82E0-33F1F35E3B95}">
      <dgm:prSet/>
      <dgm:spPr/>
      <dgm:t>
        <a:bodyPr/>
        <a:lstStyle/>
        <a:p>
          <a:endParaRPr lang="en-US"/>
        </a:p>
      </dgm:t>
    </dgm:pt>
    <dgm:pt modelId="{733E27CE-B08E-410F-BD54-FF9141EACAE6}" type="pres">
      <dgm:prSet presAssocID="{D1EA5443-B647-42EA-BB5F-50B583D565B9}" presName="outerComposite" presStyleCnt="0">
        <dgm:presLayoutVars>
          <dgm:chMax val="5"/>
          <dgm:dir/>
          <dgm:resizeHandles val="exact"/>
        </dgm:presLayoutVars>
      </dgm:prSet>
      <dgm:spPr/>
    </dgm:pt>
    <dgm:pt modelId="{4F5653A0-D26D-4669-BBA8-BA27B59E6561}" type="pres">
      <dgm:prSet presAssocID="{D1EA5443-B647-42EA-BB5F-50B583D565B9}" presName="dummyMaxCanvas" presStyleCnt="0">
        <dgm:presLayoutVars/>
      </dgm:prSet>
      <dgm:spPr/>
    </dgm:pt>
    <dgm:pt modelId="{A34B8288-D30B-4BE0-AF1C-1D619E8BC6A2}" type="pres">
      <dgm:prSet presAssocID="{D1EA5443-B647-42EA-BB5F-50B583D565B9}" presName="FiveNodes_1" presStyleLbl="node1" presStyleIdx="0" presStyleCnt="5">
        <dgm:presLayoutVars>
          <dgm:bulletEnabled val="1"/>
        </dgm:presLayoutVars>
      </dgm:prSet>
      <dgm:spPr/>
    </dgm:pt>
    <dgm:pt modelId="{20A78CEE-81D8-4FC2-AC14-F1161F25F329}" type="pres">
      <dgm:prSet presAssocID="{D1EA5443-B647-42EA-BB5F-50B583D565B9}" presName="FiveNodes_2" presStyleLbl="node1" presStyleIdx="1" presStyleCnt="5">
        <dgm:presLayoutVars>
          <dgm:bulletEnabled val="1"/>
        </dgm:presLayoutVars>
      </dgm:prSet>
      <dgm:spPr/>
    </dgm:pt>
    <dgm:pt modelId="{18EC2CFB-6278-4F6D-A9E7-7AEE2908F119}" type="pres">
      <dgm:prSet presAssocID="{D1EA5443-B647-42EA-BB5F-50B583D565B9}" presName="FiveNodes_3" presStyleLbl="node1" presStyleIdx="2" presStyleCnt="5">
        <dgm:presLayoutVars>
          <dgm:bulletEnabled val="1"/>
        </dgm:presLayoutVars>
      </dgm:prSet>
      <dgm:spPr/>
    </dgm:pt>
    <dgm:pt modelId="{A97B7147-4F57-4829-B82B-99B02D78DFCD}" type="pres">
      <dgm:prSet presAssocID="{D1EA5443-B647-42EA-BB5F-50B583D565B9}" presName="FiveNodes_4" presStyleLbl="node1" presStyleIdx="3" presStyleCnt="5">
        <dgm:presLayoutVars>
          <dgm:bulletEnabled val="1"/>
        </dgm:presLayoutVars>
      </dgm:prSet>
      <dgm:spPr/>
    </dgm:pt>
    <dgm:pt modelId="{14EDC734-2F29-4596-B4FF-89A5781EFAB4}" type="pres">
      <dgm:prSet presAssocID="{D1EA5443-B647-42EA-BB5F-50B583D565B9}" presName="FiveNodes_5" presStyleLbl="node1" presStyleIdx="4" presStyleCnt="5">
        <dgm:presLayoutVars>
          <dgm:bulletEnabled val="1"/>
        </dgm:presLayoutVars>
      </dgm:prSet>
      <dgm:spPr/>
    </dgm:pt>
    <dgm:pt modelId="{812E1FD9-95D2-45A3-A69F-EDFF665CF64C}" type="pres">
      <dgm:prSet presAssocID="{D1EA5443-B647-42EA-BB5F-50B583D565B9}" presName="FiveConn_1-2" presStyleLbl="fgAccFollowNode1" presStyleIdx="0" presStyleCnt="4">
        <dgm:presLayoutVars>
          <dgm:bulletEnabled val="1"/>
        </dgm:presLayoutVars>
      </dgm:prSet>
      <dgm:spPr/>
    </dgm:pt>
    <dgm:pt modelId="{6AA1E21C-688A-431E-8480-A30BB5C0EA65}" type="pres">
      <dgm:prSet presAssocID="{D1EA5443-B647-42EA-BB5F-50B583D565B9}" presName="FiveConn_2-3" presStyleLbl="fgAccFollowNode1" presStyleIdx="1" presStyleCnt="4">
        <dgm:presLayoutVars>
          <dgm:bulletEnabled val="1"/>
        </dgm:presLayoutVars>
      </dgm:prSet>
      <dgm:spPr/>
    </dgm:pt>
    <dgm:pt modelId="{58B396B0-B627-4AD2-9179-FEA551A427A7}" type="pres">
      <dgm:prSet presAssocID="{D1EA5443-B647-42EA-BB5F-50B583D565B9}" presName="FiveConn_3-4" presStyleLbl="fgAccFollowNode1" presStyleIdx="2" presStyleCnt="4">
        <dgm:presLayoutVars>
          <dgm:bulletEnabled val="1"/>
        </dgm:presLayoutVars>
      </dgm:prSet>
      <dgm:spPr/>
    </dgm:pt>
    <dgm:pt modelId="{A330B61C-6FA9-4717-9303-9540EDDA2113}" type="pres">
      <dgm:prSet presAssocID="{D1EA5443-B647-42EA-BB5F-50B583D565B9}" presName="FiveConn_4-5" presStyleLbl="fgAccFollowNode1" presStyleIdx="3" presStyleCnt="4">
        <dgm:presLayoutVars>
          <dgm:bulletEnabled val="1"/>
        </dgm:presLayoutVars>
      </dgm:prSet>
      <dgm:spPr/>
    </dgm:pt>
    <dgm:pt modelId="{F946A775-3873-4616-9CC8-81100834C2A5}" type="pres">
      <dgm:prSet presAssocID="{D1EA5443-B647-42EA-BB5F-50B583D565B9}" presName="FiveNodes_1_text" presStyleLbl="node1" presStyleIdx="4" presStyleCnt="5">
        <dgm:presLayoutVars>
          <dgm:bulletEnabled val="1"/>
        </dgm:presLayoutVars>
      </dgm:prSet>
      <dgm:spPr/>
    </dgm:pt>
    <dgm:pt modelId="{C017CC15-C2C6-4B75-B0E1-8C2B8F8E0262}" type="pres">
      <dgm:prSet presAssocID="{D1EA5443-B647-42EA-BB5F-50B583D565B9}" presName="FiveNodes_2_text" presStyleLbl="node1" presStyleIdx="4" presStyleCnt="5">
        <dgm:presLayoutVars>
          <dgm:bulletEnabled val="1"/>
        </dgm:presLayoutVars>
      </dgm:prSet>
      <dgm:spPr/>
    </dgm:pt>
    <dgm:pt modelId="{3C2DCCA9-2ACF-44F4-B0D7-F8F9C17D95E5}" type="pres">
      <dgm:prSet presAssocID="{D1EA5443-B647-42EA-BB5F-50B583D565B9}" presName="FiveNodes_3_text" presStyleLbl="node1" presStyleIdx="4" presStyleCnt="5">
        <dgm:presLayoutVars>
          <dgm:bulletEnabled val="1"/>
        </dgm:presLayoutVars>
      </dgm:prSet>
      <dgm:spPr/>
    </dgm:pt>
    <dgm:pt modelId="{99DA71F8-6406-4A59-9F26-4DE0C1778AF9}" type="pres">
      <dgm:prSet presAssocID="{D1EA5443-B647-42EA-BB5F-50B583D565B9}" presName="FiveNodes_4_text" presStyleLbl="node1" presStyleIdx="4" presStyleCnt="5">
        <dgm:presLayoutVars>
          <dgm:bulletEnabled val="1"/>
        </dgm:presLayoutVars>
      </dgm:prSet>
      <dgm:spPr/>
    </dgm:pt>
    <dgm:pt modelId="{9D444520-7D6B-4E42-8EA1-66563C51B162}" type="pres">
      <dgm:prSet presAssocID="{D1EA5443-B647-42EA-BB5F-50B583D565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300E0A-4272-400F-B45E-3146C00C9590}" type="presOf" srcId="{74918EFD-1759-438E-A3F3-4EBC33232265}" destId="{A34B8288-D30B-4BE0-AF1C-1D619E8BC6A2}" srcOrd="0" destOrd="0" presId="urn:microsoft.com/office/officeart/2005/8/layout/vProcess5"/>
    <dgm:cxn modelId="{F6ED670F-9060-4119-8FF8-3992C7E84DDF}" type="presOf" srcId="{74918EFD-1759-438E-A3F3-4EBC33232265}" destId="{F946A775-3873-4616-9CC8-81100834C2A5}" srcOrd="1" destOrd="0" presId="urn:microsoft.com/office/officeart/2005/8/layout/vProcess5"/>
    <dgm:cxn modelId="{DBF05911-2BA6-4E43-8A49-74F58EAFA032}" type="presOf" srcId="{2AE5F5E5-D650-4CFA-A1C6-E237927EFECB}" destId="{58B396B0-B627-4AD2-9179-FEA551A427A7}" srcOrd="0" destOrd="0" presId="urn:microsoft.com/office/officeart/2005/8/layout/vProcess5"/>
    <dgm:cxn modelId="{B4B79016-9248-4140-9B14-DB3C91769ACA}" type="presOf" srcId="{D1EA5443-B647-42EA-BB5F-50B583D565B9}" destId="{733E27CE-B08E-410F-BD54-FF9141EACAE6}" srcOrd="0" destOrd="0" presId="urn:microsoft.com/office/officeart/2005/8/layout/vProcess5"/>
    <dgm:cxn modelId="{A6AE8423-EDF4-4029-A51F-DC4C8834C672}" type="presOf" srcId="{DE15B245-027D-4C00-BDD1-517CF4D01279}" destId="{A330B61C-6FA9-4717-9303-9540EDDA2113}" srcOrd="0" destOrd="0" presId="urn:microsoft.com/office/officeart/2005/8/layout/vProcess5"/>
    <dgm:cxn modelId="{33D09940-0B90-4747-A1A5-78EA348AC575}" type="presOf" srcId="{6FDA7530-3687-4083-8E1D-4BE66E923E36}" destId="{99DA71F8-6406-4A59-9F26-4DE0C1778AF9}" srcOrd="1" destOrd="0" presId="urn:microsoft.com/office/officeart/2005/8/layout/vProcess5"/>
    <dgm:cxn modelId="{663DB041-209D-42A7-9BBD-CC55AD4613E3}" type="presOf" srcId="{980FAAC5-0B77-4A7A-A4E1-A963BEAFD928}" destId="{812E1FD9-95D2-45A3-A69F-EDFF665CF64C}" srcOrd="0" destOrd="0" presId="urn:microsoft.com/office/officeart/2005/8/layout/vProcess5"/>
    <dgm:cxn modelId="{7AC52965-D952-4107-8A3C-6ACA0B318383}" type="presOf" srcId="{1435CAF9-E7B3-4FE2-8227-7A9E5C5A9FED}" destId="{18EC2CFB-6278-4F6D-A9E7-7AEE2908F119}" srcOrd="0" destOrd="0" presId="urn:microsoft.com/office/officeart/2005/8/layout/vProcess5"/>
    <dgm:cxn modelId="{BD28F345-F57C-43C3-8C6E-61698943FE24}" srcId="{D1EA5443-B647-42EA-BB5F-50B583D565B9}" destId="{1435CAF9-E7B3-4FE2-8227-7A9E5C5A9FED}" srcOrd="2" destOrd="0" parTransId="{F54D47F6-E7DD-4B10-B4C1-262EF7B62BFB}" sibTransId="{2AE5F5E5-D650-4CFA-A1C6-E237927EFECB}"/>
    <dgm:cxn modelId="{BBCA886F-1362-45A0-93E8-9A4D757CA38E}" srcId="{D1EA5443-B647-42EA-BB5F-50B583D565B9}" destId="{74918EFD-1759-438E-A3F3-4EBC33232265}" srcOrd="0" destOrd="0" parTransId="{FB3AE203-7767-49EB-93A4-817CCCFD2C2D}" sibTransId="{980FAAC5-0B77-4A7A-A4E1-A963BEAFD928}"/>
    <dgm:cxn modelId="{A4FF3659-0483-4535-8A8C-150380F1A4FB}" type="presOf" srcId="{66E77E95-CF5D-4D5A-985A-D04CB083D2BF}" destId="{14EDC734-2F29-4596-B4FF-89A5781EFAB4}" srcOrd="0" destOrd="0" presId="urn:microsoft.com/office/officeart/2005/8/layout/vProcess5"/>
    <dgm:cxn modelId="{84FE7990-2929-42BD-BC7E-9BE634DDCF9A}" type="presOf" srcId="{F8E262D7-E4C9-43C6-9844-EE9CEE8CE468}" destId="{20A78CEE-81D8-4FC2-AC14-F1161F25F329}" srcOrd="0" destOrd="0" presId="urn:microsoft.com/office/officeart/2005/8/layout/vProcess5"/>
    <dgm:cxn modelId="{A77F0494-FC9B-4BAE-9A0C-CE3855DFB916}" srcId="{D1EA5443-B647-42EA-BB5F-50B583D565B9}" destId="{6FDA7530-3687-4083-8E1D-4BE66E923E36}" srcOrd="3" destOrd="0" parTransId="{C105FD53-B631-4E7C-8EEF-3DD95BB792DE}" sibTransId="{DE15B245-027D-4C00-BDD1-517CF4D01279}"/>
    <dgm:cxn modelId="{9B04DD97-C7CF-49F3-A323-4052B62B2C30}" type="presOf" srcId="{F8E262D7-E4C9-43C6-9844-EE9CEE8CE468}" destId="{C017CC15-C2C6-4B75-B0E1-8C2B8F8E0262}" srcOrd="1" destOrd="0" presId="urn:microsoft.com/office/officeart/2005/8/layout/vProcess5"/>
    <dgm:cxn modelId="{2660479C-2109-4668-82E0-33F1F35E3B95}" srcId="{D1EA5443-B647-42EA-BB5F-50B583D565B9}" destId="{66E77E95-CF5D-4D5A-985A-D04CB083D2BF}" srcOrd="4" destOrd="0" parTransId="{26D17691-00CC-40AF-959E-0D661E1CE7D8}" sibTransId="{1799F91C-8397-4E99-9288-94DBA0D2951E}"/>
    <dgm:cxn modelId="{B032D9C1-C325-4049-9A70-422E9E5DA2AB}" srcId="{D1EA5443-B647-42EA-BB5F-50B583D565B9}" destId="{F8E262D7-E4C9-43C6-9844-EE9CEE8CE468}" srcOrd="1" destOrd="0" parTransId="{76A796EB-63EA-43B1-9590-827432CC7448}" sibTransId="{F98CEB91-9C06-453F-9323-86731DAA7994}"/>
    <dgm:cxn modelId="{297A68CB-C6B1-4C8B-B561-D4B4D61DA94C}" type="presOf" srcId="{6FDA7530-3687-4083-8E1D-4BE66E923E36}" destId="{A97B7147-4F57-4829-B82B-99B02D78DFCD}" srcOrd="0" destOrd="0" presId="urn:microsoft.com/office/officeart/2005/8/layout/vProcess5"/>
    <dgm:cxn modelId="{D8E7B6D2-1FCD-45F1-ABC1-440E8CB911E2}" type="presOf" srcId="{1435CAF9-E7B3-4FE2-8227-7A9E5C5A9FED}" destId="{3C2DCCA9-2ACF-44F4-B0D7-F8F9C17D95E5}" srcOrd="1" destOrd="0" presId="urn:microsoft.com/office/officeart/2005/8/layout/vProcess5"/>
    <dgm:cxn modelId="{138762D9-E07C-4C45-8597-294833C7B531}" type="presOf" srcId="{66E77E95-CF5D-4D5A-985A-D04CB083D2BF}" destId="{9D444520-7D6B-4E42-8EA1-66563C51B162}" srcOrd="1" destOrd="0" presId="urn:microsoft.com/office/officeart/2005/8/layout/vProcess5"/>
    <dgm:cxn modelId="{D9778CE7-0595-4DE5-B29C-9BA2CFA15CE7}" type="presOf" srcId="{F98CEB91-9C06-453F-9323-86731DAA7994}" destId="{6AA1E21C-688A-431E-8480-A30BB5C0EA65}" srcOrd="0" destOrd="0" presId="urn:microsoft.com/office/officeart/2005/8/layout/vProcess5"/>
    <dgm:cxn modelId="{E2E19D8D-4804-4972-98A7-B514735ACD81}" type="presParOf" srcId="{733E27CE-B08E-410F-BD54-FF9141EACAE6}" destId="{4F5653A0-D26D-4669-BBA8-BA27B59E6561}" srcOrd="0" destOrd="0" presId="urn:microsoft.com/office/officeart/2005/8/layout/vProcess5"/>
    <dgm:cxn modelId="{CB993BA3-C40B-4626-B191-0792866D45ED}" type="presParOf" srcId="{733E27CE-B08E-410F-BD54-FF9141EACAE6}" destId="{A34B8288-D30B-4BE0-AF1C-1D619E8BC6A2}" srcOrd="1" destOrd="0" presId="urn:microsoft.com/office/officeart/2005/8/layout/vProcess5"/>
    <dgm:cxn modelId="{06D13C2E-FB00-4DFE-A65F-C6D38A2C59BE}" type="presParOf" srcId="{733E27CE-B08E-410F-BD54-FF9141EACAE6}" destId="{20A78CEE-81D8-4FC2-AC14-F1161F25F329}" srcOrd="2" destOrd="0" presId="urn:microsoft.com/office/officeart/2005/8/layout/vProcess5"/>
    <dgm:cxn modelId="{020B7FB7-9C8A-4DB9-9D06-36A560888E5B}" type="presParOf" srcId="{733E27CE-B08E-410F-BD54-FF9141EACAE6}" destId="{18EC2CFB-6278-4F6D-A9E7-7AEE2908F119}" srcOrd="3" destOrd="0" presId="urn:microsoft.com/office/officeart/2005/8/layout/vProcess5"/>
    <dgm:cxn modelId="{2405FDEB-76D6-493B-8463-528921DA73DB}" type="presParOf" srcId="{733E27CE-B08E-410F-BD54-FF9141EACAE6}" destId="{A97B7147-4F57-4829-B82B-99B02D78DFCD}" srcOrd="4" destOrd="0" presId="urn:microsoft.com/office/officeart/2005/8/layout/vProcess5"/>
    <dgm:cxn modelId="{0746DD7B-864E-4065-B72B-CE7724E3C3DB}" type="presParOf" srcId="{733E27CE-B08E-410F-BD54-FF9141EACAE6}" destId="{14EDC734-2F29-4596-B4FF-89A5781EFAB4}" srcOrd="5" destOrd="0" presId="urn:microsoft.com/office/officeart/2005/8/layout/vProcess5"/>
    <dgm:cxn modelId="{3D0C048C-9880-444D-B282-CD8F3C9E1326}" type="presParOf" srcId="{733E27CE-B08E-410F-BD54-FF9141EACAE6}" destId="{812E1FD9-95D2-45A3-A69F-EDFF665CF64C}" srcOrd="6" destOrd="0" presId="urn:microsoft.com/office/officeart/2005/8/layout/vProcess5"/>
    <dgm:cxn modelId="{FA43DF6D-0854-446B-B94B-04239C0ADFDF}" type="presParOf" srcId="{733E27CE-B08E-410F-BD54-FF9141EACAE6}" destId="{6AA1E21C-688A-431E-8480-A30BB5C0EA65}" srcOrd="7" destOrd="0" presId="urn:microsoft.com/office/officeart/2005/8/layout/vProcess5"/>
    <dgm:cxn modelId="{02230F3E-DBD8-461C-9F1F-2BE9871CB62B}" type="presParOf" srcId="{733E27CE-B08E-410F-BD54-FF9141EACAE6}" destId="{58B396B0-B627-4AD2-9179-FEA551A427A7}" srcOrd="8" destOrd="0" presId="urn:microsoft.com/office/officeart/2005/8/layout/vProcess5"/>
    <dgm:cxn modelId="{52BCFC37-1DCD-4119-9FE5-2F1B837901E1}" type="presParOf" srcId="{733E27CE-B08E-410F-BD54-FF9141EACAE6}" destId="{A330B61C-6FA9-4717-9303-9540EDDA2113}" srcOrd="9" destOrd="0" presId="urn:microsoft.com/office/officeart/2005/8/layout/vProcess5"/>
    <dgm:cxn modelId="{A695351A-7215-4B85-ACD8-6DA8F5FD392E}" type="presParOf" srcId="{733E27CE-B08E-410F-BD54-FF9141EACAE6}" destId="{F946A775-3873-4616-9CC8-81100834C2A5}" srcOrd="10" destOrd="0" presId="urn:microsoft.com/office/officeart/2005/8/layout/vProcess5"/>
    <dgm:cxn modelId="{0E6AE89F-3342-4991-91BB-D16D3C215294}" type="presParOf" srcId="{733E27CE-B08E-410F-BD54-FF9141EACAE6}" destId="{C017CC15-C2C6-4B75-B0E1-8C2B8F8E0262}" srcOrd="11" destOrd="0" presId="urn:microsoft.com/office/officeart/2005/8/layout/vProcess5"/>
    <dgm:cxn modelId="{9C222E57-5EC0-4D33-A8C1-04C047235D65}" type="presParOf" srcId="{733E27CE-B08E-410F-BD54-FF9141EACAE6}" destId="{3C2DCCA9-2ACF-44F4-B0D7-F8F9C17D95E5}" srcOrd="12" destOrd="0" presId="urn:microsoft.com/office/officeart/2005/8/layout/vProcess5"/>
    <dgm:cxn modelId="{D74F3095-BC66-45EB-AFB4-C15C218294A4}" type="presParOf" srcId="{733E27CE-B08E-410F-BD54-FF9141EACAE6}" destId="{99DA71F8-6406-4A59-9F26-4DE0C1778AF9}" srcOrd="13" destOrd="0" presId="urn:microsoft.com/office/officeart/2005/8/layout/vProcess5"/>
    <dgm:cxn modelId="{E57DE8D8-3BDF-4584-90E7-95E506E5C2C4}" type="presParOf" srcId="{733E27CE-B08E-410F-BD54-FF9141EACAE6}" destId="{9D444520-7D6B-4E42-8EA1-66563C51B16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D8F0-1854-4BE7-B817-557A4DEC29F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7E1347-340D-461F-A42E-A27B5138D2C1}">
      <dgm:prSet/>
      <dgm:spPr/>
      <dgm:t>
        <a:bodyPr/>
        <a:lstStyle/>
        <a:p>
          <a:r>
            <a:rPr lang="en-GB"/>
            <a:t>Zara: Expand WOMAN category through fashion-forward marketing.</a:t>
          </a:r>
          <a:endParaRPr lang="en-US"/>
        </a:p>
      </dgm:t>
    </dgm:pt>
    <dgm:pt modelId="{D066C1DD-475D-41CB-ADAA-AB3EF3D945DE}" type="parTrans" cxnId="{D28E6EF6-2338-459F-BA40-CB93A7D610A6}">
      <dgm:prSet/>
      <dgm:spPr/>
      <dgm:t>
        <a:bodyPr/>
        <a:lstStyle/>
        <a:p>
          <a:endParaRPr lang="en-US"/>
        </a:p>
      </dgm:t>
    </dgm:pt>
    <dgm:pt modelId="{17CCB70A-A125-4A39-ACF5-E65973DA1272}" type="sibTrans" cxnId="{D28E6EF6-2338-459F-BA40-CB93A7D610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D08E7B-A60B-48D8-BE29-302703E77429}">
      <dgm:prSet/>
      <dgm:spPr/>
      <dgm:t>
        <a:bodyPr/>
        <a:lstStyle/>
        <a:p>
          <a:r>
            <a:rPr lang="en-GB"/>
            <a:t>Zara: Prioritize best-selling placements like front of store and end-cap.</a:t>
          </a:r>
          <a:endParaRPr lang="en-US"/>
        </a:p>
      </dgm:t>
    </dgm:pt>
    <dgm:pt modelId="{E36A8D73-EA17-41C5-A7ED-8E4C2AB46201}" type="parTrans" cxnId="{81227BD7-67A1-4B98-9F97-6E778AE6911A}">
      <dgm:prSet/>
      <dgm:spPr/>
      <dgm:t>
        <a:bodyPr/>
        <a:lstStyle/>
        <a:p>
          <a:endParaRPr lang="en-US"/>
        </a:p>
      </dgm:t>
    </dgm:pt>
    <dgm:pt modelId="{9A5D9FCF-37F5-414A-919F-86A7D4192932}" type="sibTrans" cxnId="{81227BD7-67A1-4B98-9F97-6E778AE6911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96F5C8-E55D-4B06-80D1-79442E115541}">
      <dgm:prSet/>
      <dgm:spPr/>
      <dgm:t>
        <a:bodyPr/>
        <a:lstStyle/>
        <a:p>
          <a:r>
            <a:rPr lang="en-GB"/>
            <a:t>Nike: Grow digital presence in South and Southeast U.S.</a:t>
          </a:r>
          <a:endParaRPr lang="en-US"/>
        </a:p>
      </dgm:t>
    </dgm:pt>
    <dgm:pt modelId="{1EFD3730-B6E9-4299-88DF-EB32E9F120CC}" type="parTrans" cxnId="{8F15CD4C-A1A0-4674-8969-A41BCF08E396}">
      <dgm:prSet/>
      <dgm:spPr/>
      <dgm:t>
        <a:bodyPr/>
        <a:lstStyle/>
        <a:p>
          <a:endParaRPr lang="en-US"/>
        </a:p>
      </dgm:t>
    </dgm:pt>
    <dgm:pt modelId="{3B8CBF5E-0898-485C-B9A4-97EEA9417A5B}" type="sibTrans" cxnId="{8F15CD4C-A1A0-4674-8969-A41BCF08E39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6FD9B9-1B0E-4BB0-9F2A-63812CB97735}">
      <dgm:prSet/>
      <dgm:spPr/>
      <dgm:t>
        <a:bodyPr/>
        <a:lstStyle/>
        <a:p>
          <a:r>
            <a:rPr lang="en-GB"/>
            <a:t>Nike: Reallocate stock based on high-sales states like NY and CA.</a:t>
          </a:r>
          <a:endParaRPr lang="en-US"/>
        </a:p>
      </dgm:t>
    </dgm:pt>
    <dgm:pt modelId="{5814B9B3-526E-4653-8D33-62546DEBBB8E}" type="parTrans" cxnId="{101C6B03-58CC-4AC8-B867-BB4FA212B456}">
      <dgm:prSet/>
      <dgm:spPr/>
      <dgm:t>
        <a:bodyPr/>
        <a:lstStyle/>
        <a:p>
          <a:endParaRPr lang="en-US"/>
        </a:p>
      </dgm:t>
    </dgm:pt>
    <dgm:pt modelId="{33D69B14-4325-4ED9-B4AE-473135ABB933}" type="sibTrans" cxnId="{101C6B03-58CC-4AC8-B867-BB4FA212B45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617E8C1-38DD-4F19-B388-E870589260E0}">
      <dgm:prSet/>
      <dgm:spPr/>
      <dgm:t>
        <a:bodyPr/>
        <a:lstStyle/>
        <a:p>
          <a:r>
            <a:rPr lang="en-GB"/>
            <a:t>Both: Use insights dashboards for ongoing performance optimization.</a:t>
          </a:r>
          <a:endParaRPr lang="en-US"/>
        </a:p>
      </dgm:t>
    </dgm:pt>
    <dgm:pt modelId="{5ADF677F-4B74-42DC-934D-6DF2BA0E9AE7}" type="parTrans" cxnId="{24117E4B-BC8A-46AA-A7CC-C6AF47143C28}">
      <dgm:prSet/>
      <dgm:spPr/>
      <dgm:t>
        <a:bodyPr/>
        <a:lstStyle/>
        <a:p>
          <a:endParaRPr lang="en-US"/>
        </a:p>
      </dgm:t>
    </dgm:pt>
    <dgm:pt modelId="{3D6734B9-4371-4020-94AC-BEE8788714BE}" type="sibTrans" cxnId="{24117E4B-BC8A-46AA-A7CC-C6AF47143C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4B45D55-AB4A-437B-B58D-F734AABB3AB3}" type="pres">
      <dgm:prSet presAssocID="{EFC9D8F0-1854-4BE7-B817-557A4DEC29FF}" presName="Name0" presStyleCnt="0">
        <dgm:presLayoutVars>
          <dgm:animLvl val="lvl"/>
          <dgm:resizeHandles val="exact"/>
        </dgm:presLayoutVars>
      </dgm:prSet>
      <dgm:spPr/>
    </dgm:pt>
    <dgm:pt modelId="{4C5C7881-7062-4248-AA5C-E1255E0CE14F}" type="pres">
      <dgm:prSet presAssocID="{487E1347-340D-461F-A42E-A27B5138D2C1}" presName="compositeNode" presStyleCnt="0">
        <dgm:presLayoutVars>
          <dgm:bulletEnabled val="1"/>
        </dgm:presLayoutVars>
      </dgm:prSet>
      <dgm:spPr/>
    </dgm:pt>
    <dgm:pt modelId="{84DE2D7F-737D-488F-9484-C202E0B8CAD0}" type="pres">
      <dgm:prSet presAssocID="{487E1347-340D-461F-A42E-A27B5138D2C1}" presName="bgRect" presStyleLbl="bgAccFollowNode1" presStyleIdx="0" presStyleCnt="5"/>
      <dgm:spPr/>
    </dgm:pt>
    <dgm:pt modelId="{1E6D29A7-6F8C-4055-B6CC-3FF7703E3B65}" type="pres">
      <dgm:prSet presAssocID="{17CCB70A-A125-4A39-ACF5-E65973DA127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1ABABC77-76B5-4898-B238-0D1BA5DAECC9}" type="pres">
      <dgm:prSet presAssocID="{487E1347-340D-461F-A42E-A27B5138D2C1}" presName="bottomLine" presStyleLbl="alignNode1" presStyleIdx="1" presStyleCnt="10">
        <dgm:presLayoutVars/>
      </dgm:prSet>
      <dgm:spPr/>
    </dgm:pt>
    <dgm:pt modelId="{CCF5DFB0-9DD2-4ED3-B2F1-8F463CBAD11C}" type="pres">
      <dgm:prSet presAssocID="{487E1347-340D-461F-A42E-A27B5138D2C1}" presName="nodeText" presStyleLbl="bgAccFollowNode1" presStyleIdx="0" presStyleCnt="5">
        <dgm:presLayoutVars>
          <dgm:bulletEnabled val="1"/>
        </dgm:presLayoutVars>
      </dgm:prSet>
      <dgm:spPr/>
    </dgm:pt>
    <dgm:pt modelId="{8D5BBBA4-2C07-43C4-B812-8CD2B108E1F6}" type="pres">
      <dgm:prSet presAssocID="{17CCB70A-A125-4A39-ACF5-E65973DA1272}" presName="sibTrans" presStyleCnt="0"/>
      <dgm:spPr/>
    </dgm:pt>
    <dgm:pt modelId="{5D4C0728-F586-4F2B-9D12-9B58EC1FCFF7}" type="pres">
      <dgm:prSet presAssocID="{C4D08E7B-A60B-48D8-BE29-302703E77429}" presName="compositeNode" presStyleCnt="0">
        <dgm:presLayoutVars>
          <dgm:bulletEnabled val="1"/>
        </dgm:presLayoutVars>
      </dgm:prSet>
      <dgm:spPr/>
    </dgm:pt>
    <dgm:pt modelId="{31CE3C64-ACFB-4CAA-9D52-768DBAC6B31B}" type="pres">
      <dgm:prSet presAssocID="{C4D08E7B-A60B-48D8-BE29-302703E77429}" presName="bgRect" presStyleLbl="bgAccFollowNode1" presStyleIdx="1" presStyleCnt="5"/>
      <dgm:spPr/>
    </dgm:pt>
    <dgm:pt modelId="{CCAB8A5B-08EB-4D91-8C18-765323224338}" type="pres">
      <dgm:prSet presAssocID="{9A5D9FCF-37F5-414A-919F-86A7D4192932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F1022B4F-2B47-4947-9DC0-8DBCD8B66680}" type="pres">
      <dgm:prSet presAssocID="{C4D08E7B-A60B-48D8-BE29-302703E77429}" presName="bottomLine" presStyleLbl="alignNode1" presStyleIdx="3" presStyleCnt="10">
        <dgm:presLayoutVars/>
      </dgm:prSet>
      <dgm:spPr/>
    </dgm:pt>
    <dgm:pt modelId="{59261F3C-A11A-4350-A67E-0505F26A69D8}" type="pres">
      <dgm:prSet presAssocID="{C4D08E7B-A60B-48D8-BE29-302703E77429}" presName="nodeText" presStyleLbl="bgAccFollowNode1" presStyleIdx="1" presStyleCnt="5">
        <dgm:presLayoutVars>
          <dgm:bulletEnabled val="1"/>
        </dgm:presLayoutVars>
      </dgm:prSet>
      <dgm:spPr/>
    </dgm:pt>
    <dgm:pt modelId="{A55FE4FD-4744-49E8-983E-BD79BE77778A}" type="pres">
      <dgm:prSet presAssocID="{9A5D9FCF-37F5-414A-919F-86A7D4192932}" presName="sibTrans" presStyleCnt="0"/>
      <dgm:spPr/>
    </dgm:pt>
    <dgm:pt modelId="{3B9E4D22-E5F4-4D4E-8800-E35542E1FFDC}" type="pres">
      <dgm:prSet presAssocID="{8E96F5C8-E55D-4B06-80D1-79442E115541}" presName="compositeNode" presStyleCnt="0">
        <dgm:presLayoutVars>
          <dgm:bulletEnabled val="1"/>
        </dgm:presLayoutVars>
      </dgm:prSet>
      <dgm:spPr/>
    </dgm:pt>
    <dgm:pt modelId="{A3823A7C-1270-4E20-BAFC-67093774625D}" type="pres">
      <dgm:prSet presAssocID="{8E96F5C8-E55D-4B06-80D1-79442E115541}" presName="bgRect" presStyleLbl="bgAccFollowNode1" presStyleIdx="2" presStyleCnt="5"/>
      <dgm:spPr/>
    </dgm:pt>
    <dgm:pt modelId="{4A4D679B-FF8C-41F0-939F-54559DDAEA43}" type="pres">
      <dgm:prSet presAssocID="{3B8CBF5E-0898-485C-B9A4-97EEA9417A5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2CD230D-B61E-43D5-93CE-225DC651381E}" type="pres">
      <dgm:prSet presAssocID="{8E96F5C8-E55D-4B06-80D1-79442E115541}" presName="bottomLine" presStyleLbl="alignNode1" presStyleIdx="5" presStyleCnt="10">
        <dgm:presLayoutVars/>
      </dgm:prSet>
      <dgm:spPr/>
    </dgm:pt>
    <dgm:pt modelId="{01DD852A-7DED-42C5-9D72-8D6BC0468203}" type="pres">
      <dgm:prSet presAssocID="{8E96F5C8-E55D-4B06-80D1-79442E115541}" presName="nodeText" presStyleLbl="bgAccFollowNode1" presStyleIdx="2" presStyleCnt="5">
        <dgm:presLayoutVars>
          <dgm:bulletEnabled val="1"/>
        </dgm:presLayoutVars>
      </dgm:prSet>
      <dgm:spPr/>
    </dgm:pt>
    <dgm:pt modelId="{2D13B103-1C86-497C-82D6-B06649E0F52B}" type="pres">
      <dgm:prSet presAssocID="{3B8CBF5E-0898-485C-B9A4-97EEA9417A5B}" presName="sibTrans" presStyleCnt="0"/>
      <dgm:spPr/>
    </dgm:pt>
    <dgm:pt modelId="{C54F6FAB-BE4A-47BA-B829-E80B09362EE2}" type="pres">
      <dgm:prSet presAssocID="{AE6FD9B9-1B0E-4BB0-9F2A-63812CB97735}" presName="compositeNode" presStyleCnt="0">
        <dgm:presLayoutVars>
          <dgm:bulletEnabled val="1"/>
        </dgm:presLayoutVars>
      </dgm:prSet>
      <dgm:spPr/>
    </dgm:pt>
    <dgm:pt modelId="{C6050384-5ECC-4EEE-BEF1-5A7DCD9A2EDD}" type="pres">
      <dgm:prSet presAssocID="{AE6FD9B9-1B0E-4BB0-9F2A-63812CB97735}" presName="bgRect" presStyleLbl="bgAccFollowNode1" presStyleIdx="3" presStyleCnt="5"/>
      <dgm:spPr/>
    </dgm:pt>
    <dgm:pt modelId="{FC47C2B8-992A-485D-9056-F70B96F547E2}" type="pres">
      <dgm:prSet presAssocID="{33D69B14-4325-4ED9-B4AE-473135ABB93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0A9898E-4033-4184-84B5-42A6CC03791D}" type="pres">
      <dgm:prSet presAssocID="{AE6FD9B9-1B0E-4BB0-9F2A-63812CB97735}" presName="bottomLine" presStyleLbl="alignNode1" presStyleIdx="7" presStyleCnt="10">
        <dgm:presLayoutVars/>
      </dgm:prSet>
      <dgm:spPr/>
    </dgm:pt>
    <dgm:pt modelId="{987BD9CF-895E-49A3-849C-5317F19479D8}" type="pres">
      <dgm:prSet presAssocID="{AE6FD9B9-1B0E-4BB0-9F2A-63812CB97735}" presName="nodeText" presStyleLbl="bgAccFollowNode1" presStyleIdx="3" presStyleCnt="5">
        <dgm:presLayoutVars>
          <dgm:bulletEnabled val="1"/>
        </dgm:presLayoutVars>
      </dgm:prSet>
      <dgm:spPr/>
    </dgm:pt>
    <dgm:pt modelId="{558339DD-F8CA-4CA3-B783-5525BDBD9EC0}" type="pres">
      <dgm:prSet presAssocID="{33D69B14-4325-4ED9-B4AE-473135ABB933}" presName="sibTrans" presStyleCnt="0"/>
      <dgm:spPr/>
    </dgm:pt>
    <dgm:pt modelId="{75C0462C-8F3C-4E0C-9389-D17CAD4C9A62}" type="pres">
      <dgm:prSet presAssocID="{4617E8C1-38DD-4F19-B388-E870589260E0}" presName="compositeNode" presStyleCnt="0">
        <dgm:presLayoutVars>
          <dgm:bulletEnabled val="1"/>
        </dgm:presLayoutVars>
      </dgm:prSet>
      <dgm:spPr/>
    </dgm:pt>
    <dgm:pt modelId="{BABB63BE-740D-4C9A-95B2-CF016EABD8BA}" type="pres">
      <dgm:prSet presAssocID="{4617E8C1-38DD-4F19-B388-E870589260E0}" presName="bgRect" presStyleLbl="bgAccFollowNode1" presStyleIdx="4" presStyleCnt="5"/>
      <dgm:spPr/>
    </dgm:pt>
    <dgm:pt modelId="{68FC8B6D-B3D6-40F1-B6D1-CF35245E7BA5}" type="pres">
      <dgm:prSet presAssocID="{3D6734B9-4371-4020-94AC-BEE8788714BE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148EECE-5F4E-4F96-B973-784945C67F90}" type="pres">
      <dgm:prSet presAssocID="{4617E8C1-38DD-4F19-B388-E870589260E0}" presName="bottomLine" presStyleLbl="alignNode1" presStyleIdx="9" presStyleCnt="10">
        <dgm:presLayoutVars/>
      </dgm:prSet>
      <dgm:spPr/>
    </dgm:pt>
    <dgm:pt modelId="{AA182609-632E-43A0-B65E-2886C1BA71C3}" type="pres">
      <dgm:prSet presAssocID="{4617E8C1-38DD-4F19-B388-E870589260E0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1C6B03-58CC-4AC8-B867-BB4FA212B456}" srcId="{EFC9D8F0-1854-4BE7-B817-557A4DEC29FF}" destId="{AE6FD9B9-1B0E-4BB0-9F2A-63812CB97735}" srcOrd="3" destOrd="0" parTransId="{5814B9B3-526E-4653-8D33-62546DEBBB8E}" sibTransId="{33D69B14-4325-4ED9-B4AE-473135ABB933}"/>
    <dgm:cxn modelId="{CDAA6013-2E93-4B80-87B3-148E3DE1A39A}" type="presOf" srcId="{3D6734B9-4371-4020-94AC-BEE8788714BE}" destId="{68FC8B6D-B3D6-40F1-B6D1-CF35245E7BA5}" srcOrd="0" destOrd="0" presId="urn:microsoft.com/office/officeart/2016/7/layout/BasicLinearProcessNumbered"/>
    <dgm:cxn modelId="{8EADF21B-427D-42AA-8241-3D24F5CEE511}" type="presOf" srcId="{9A5D9FCF-37F5-414A-919F-86A7D4192932}" destId="{CCAB8A5B-08EB-4D91-8C18-765323224338}" srcOrd="0" destOrd="0" presId="urn:microsoft.com/office/officeart/2016/7/layout/BasicLinearProcessNumbered"/>
    <dgm:cxn modelId="{AE1E8C1C-CC81-463F-871D-A089E19A631B}" type="presOf" srcId="{487E1347-340D-461F-A42E-A27B5138D2C1}" destId="{CCF5DFB0-9DD2-4ED3-B2F1-8F463CBAD11C}" srcOrd="1" destOrd="0" presId="urn:microsoft.com/office/officeart/2016/7/layout/BasicLinearProcessNumbered"/>
    <dgm:cxn modelId="{69589A26-E7B9-4BAB-BCA2-A3B7730425F3}" type="presOf" srcId="{AE6FD9B9-1B0E-4BB0-9F2A-63812CB97735}" destId="{987BD9CF-895E-49A3-849C-5317F19479D8}" srcOrd="1" destOrd="0" presId="urn:microsoft.com/office/officeart/2016/7/layout/BasicLinearProcessNumbered"/>
    <dgm:cxn modelId="{890AE029-5E93-4ACF-B343-ACF1DB540AF4}" type="presOf" srcId="{17CCB70A-A125-4A39-ACF5-E65973DA1272}" destId="{1E6D29A7-6F8C-4055-B6CC-3FF7703E3B65}" srcOrd="0" destOrd="0" presId="urn:microsoft.com/office/officeart/2016/7/layout/BasicLinearProcessNumbered"/>
    <dgm:cxn modelId="{74B4FC29-3015-4232-A0C5-C9135F2CD009}" type="presOf" srcId="{C4D08E7B-A60B-48D8-BE29-302703E77429}" destId="{31CE3C64-ACFB-4CAA-9D52-768DBAC6B31B}" srcOrd="0" destOrd="0" presId="urn:microsoft.com/office/officeart/2016/7/layout/BasicLinearProcessNumbered"/>
    <dgm:cxn modelId="{DA09E92D-8247-4C6E-BC3D-D870CC4A7D8D}" type="presOf" srcId="{EFC9D8F0-1854-4BE7-B817-557A4DEC29FF}" destId="{84B45D55-AB4A-437B-B58D-F734AABB3AB3}" srcOrd="0" destOrd="0" presId="urn:microsoft.com/office/officeart/2016/7/layout/BasicLinearProcessNumbered"/>
    <dgm:cxn modelId="{24117E4B-BC8A-46AA-A7CC-C6AF47143C28}" srcId="{EFC9D8F0-1854-4BE7-B817-557A4DEC29FF}" destId="{4617E8C1-38DD-4F19-B388-E870589260E0}" srcOrd="4" destOrd="0" parTransId="{5ADF677F-4B74-42DC-934D-6DF2BA0E9AE7}" sibTransId="{3D6734B9-4371-4020-94AC-BEE8788714BE}"/>
    <dgm:cxn modelId="{8F15CD4C-A1A0-4674-8969-A41BCF08E396}" srcId="{EFC9D8F0-1854-4BE7-B817-557A4DEC29FF}" destId="{8E96F5C8-E55D-4B06-80D1-79442E115541}" srcOrd="2" destOrd="0" parTransId="{1EFD3730-B6E9-4299-88DF-EB32E9F120CC}" sibTransId="{3B8CBF5E-0898-485C-B9A4-97EEA9417A5B}"/>
    <dgm:cxn modelId="{E4B3C65A-F3D5-4B63-9715-DCEFE16A10DD}" type="presOf" srcId="{C4D08E7B-A60B-48D8-BE29-302703E77429}" destId="{59261F3C-A11A-4350-A67E-0505F26A69D8}" srcOrd="1" destOrd="0" presId="urn:microsoft.com/office/officeart/2016/7/layout/BasicLinearProcessNumbered"/>
    <dgm:cxn modelId="{7C903F97-E2B3-4CE1-8B16-35B3A1C6E9C4}" type="presOf" srcId="{8E96F5C8-E55D-4B06-80D1-79442E115541}" destId="{A3823A7C-1270-4E20-BAFC-67093774625D}" srcOrd="0" destOrd="0" presId="urn:microsoft.com/office/officeart/2016/7/layout/BasicLinearProcessNumbered"/>
    <dgm:cxn modelId="{8C544898-BA09-431D-94EA-509F974DC644}" type="presOf" srcId="{3B8CBF5E-0898-485C-B9A4-97EEA9417A5B}" destId="{4A4D679B-FF8C-41F0-939F-54559DDAEA43}" srcOrd="0" destOrd="0" presId="urn:microsoft.com/office/officeart/2016/7/layout/BasicLinearProcessNumbered"/>
    <dgm:cxn modelId="{F13F3ACA-E8C8-4018-83B3-A0D086A6F6F8}" type="presOf" srcId="{33D69B14-4325-4ED9-B4AE-473135ABB933}" destId="{FC47C2B8-992A-485D-9056-F70B96F547E2}" srcOrd="0" destOrd="0" presId="urn:microsoft.com/office/officeart/2016/7/layout/BasicLinearProcessNumbered"/>
    <dgm:cxn modelId="{C79058D5-8DBF-4AD6-A805-C24812EF1F9B}" type="presOf" srcId="{487E1347-340D-461F-A42E-A27B5138D2C1}" destId="{84DE2D7F-737D-488F-9484-C202E0B8CAD0}" srcOrd="0" destOrd="0" presId="urn:microsoft.com/office/officeart/2016/7/layout/BasicLinearProcessNumbered"/>
    <dgm:cxn modelId="{4727B7D5-EAC4-426B-A3C4-74B9E0EBAE03}" type="presOf" srcId="{4617E8C1-38DD-4F19-B388-E870589260E0}" destId="{AA182609-632E-43A0-B65E-2886C1BA71C3}" srcOrd="1" destOrd="0" presId="urn:microsoft.com/office/officeart/2016/7/layout/BasicLinearProcessNumbered"/>
    <dgm:cxn modelId="{81227BD7-67A1-4B98-9F97-6E778AE6911A}" srcId="{EFC9D8F0-1854-4BE7-B817-557A4DEC29FF}" destId="{C4D08E7B-A60B-48D8-BE29-302703E77429}" srcOrd="1" destOrd="0" parTransId="{E36A8D73-EA17-41C5-A7ED-8E4C2AB46201}" sibTransId="{9A5D9FCF-37F5-414A-919F-86A7D4192932}"/>
    <dgm:cxn modelId="{9C1EA9EB-71E4-4CC1-BF94-CF10E8F60E62}" type="presOf" srcId="{4617E8C1-38DD-4F19-B388-E870589260E0}" destId="{BABB63BE-740D-4C9A-95B2-CF016EABD8BA}" srcOrd="0" destOrd="0" presId="urn:microsoft.com/office/officeart/2016/7/layout/BasicLinearProcessNumbered"/>
    <dgm:cxn modelId="{101706F5-E138-4C76-B4AD-3A98AD4FD6A1}" type="presOf" srcId="{AE6FD9B9-1B0E-4BB0-9F2A-63812CB97735}" destId="{C6050384-5ECC-4EEE-BEF1-5A7DCD9A2EDD}" srcOrd="0" destOrd="0" presId="urn:microsoft.com/office/officeart/2016/7/layout/BasicLinearProcessNumbered"/>
    <dgm:cxn modelId="{D28E6EF6-2338-459F-BA40-CB93A7D610A6}" srcId="{EFC9D8F0-1854-4BE7-B817-557A4DEC29FF}" destId="{487E1347-340D-461F-A42E-A27B5138D2C1}" srcOrd="0" destOrd="0" parTransId="{D066C1DD-475D-41CB-ADAA-AB3EF3D945DE}" sibTransId="{17CCB70A-A125-4A39-ACF5-E65973DA1272}"/>
    <dgm:cxn modelId="{4CE07EFD-76A8-40D1-8D11-49190CF5990E}" type="presOf" srcId="{8E96F5C8-E55D-4B06-80D1-79442E115541}" destId="{01DD852A-7DED-42C5-9D72-8D6BC0468203}" srcOrd="1" destOrd="0" presId="urn:microsoft.com/office/officeart/2016/7/layout/BasicLinearProcessNumbered"/>
    <dgm:cxn modelId="{B288F4B5-4240-4D27-B786-61C7A9BF3724}" type="presParOf" srcId="{84B45D55-AB4A-437B-B58D-F734AABB3AB3}" destId="{4C5C7881-7062-4248-AA5C-E1255E0CE14F}" srcOrd="0" destOrd="0" presId="urn:microsoft.com/office/officeart/2016/7/layout/BasicLinearProcessNumbered"/>
    <dgm:cxn modelId="{9DD4C929-FB5B-470F-90BF-170422860FB3}" type="presParOf" srcId="{4C5C7881-7062-4248-AA5C-E1255E0CE14F}" destId="{84DE2D7F-737D-488F-9484-C202E0B8CAD0}" srcOrd="0" destOrd="0" presId="urn:microsoft.com/office/officeart/2016/7/layout/BasicLinearProcessNumbered"/>
    <dgm:cxn modelId="{3935CCCF-0614-4BFA-A46D-0FFAE988DCAA}" type="presParOf" srcId="{4C5C7881-7062-4248-AA5C-E1255E0CE14F}" destId="{1E6D29A7-6F8C-4055-B6CC-3FF7703E3B65}" srcOrd="1" destOrd="0" presId="urn:microsoft.com/office/officeart/2016/7/layout/BasicLinearProcessNumbered"/>
    <dgm:cxn modelId="{5DF0E5EE-FDB6-4EB0-AFDF-B13C9EE3787E}" type="presParOf" srcId="{4C5C7881-7062-4248-AA5C-E1255E0CE14F}" destId="{1ABABC77-76B5-4898-B238-0D1BA5DAECC9}" srcOrd="2" destOrd="0" presId="urn:microsoft.com/office/officeart/2016/7/layout/BasicLinearProcessNumbered"/>
    <dgm:cxn modelId="{42104AAA-7326-432E-976B-9F6772245438}" type="presParOf" srcId="{4C5C7881-7062-4248-AA5C-E1255E0CE14F}" destId="{CCF5DFB0-9DD2-4ED3-B2F1-8F463CBAD11C}" srcOrd="3" destOrd="0" presId="urn:microsoft.com/office/officeart/2016/7/layout/BasicLinearProcessNumbered"/>
    <dgm:cxn modelId="{50C18AA3-BCAF-4502-8A25-78064A23B5D6}" type="presParOf" srcId="{84B45D55-AB4A-437B-B58D-F734AABB3AB3}" destId="{8D5BBBA4-2C07-43C4-B812-8CD2B108E1F6}" srcOrd="1" destOrd="0" presId="urn:microsoft.com/office/officeart/2016/7/layout/BasicLinearProcessNumbered"/>
    <dgm:cxn modelId="{08D4444C-07D6-43D4-A194-68921ED4917E}" type="presParOf" srcId="{84B45D55-AB4A-437B-B58D-F734AABB3AB3}" destId="{5D4C0728-F586-4F2B-9D12-9B58EC1FCFF7}" srcOrd="2" destOrd="0" presId="urn:microsoft.com/office/officeart/2016/7/layout/BasicLinearProcessNumbered"/>
    <dgm:cxn modelId="{F4DD82F5-87AB-4F9C-98AB-DA7E40349928}" type="presParOf" srcId="{5D4C0728-F586-4F2B-9D12-9B58EC1FCFF7}" destId="{31CE3C64-ACFB-4CAA-9D52-768DBAC6B31B}" srcOrd="0" destOrd="0" presId="urn:microsoft.com/office/officeart/2016/7/layout/BasicLinearProcessNumbered"/>
    <dgm:cxn modelId="{0898ACA0-5788-48D1-83ED-319D55C859FB}" type="presParOf" srcId="{5D4C0728-F586-4F2B-9D12-9B58EC1FCFF7}" destId="{CCAB8A5B-08EB-4D91-8C18-765323224338}" srcOrd="1" destOrd="0" presId="urn:microsoft.com/office/officeart/2016/7/layout/BasicLinearProcessNumbered"/>
    <dgm:cxn modelId="{D976FDEE-9424-40D8-B995-574DADF126CD}" type="presParOf" srcId="{5D4C0728-F586-4F2B-9D12-9B58EC1FCFF7}" destId="{F1022B4F-2B47-4947-9DC0-8DBCD8B66680}" srcOrd="2" destOrd="0" presId="urn:microsoft.com/office/officeart/2016/7/layout/BasicLinearProcessNumbered"/>
    <dgm:cxn modelId="{475938D2-A9BD-45DD-90D1-DBDD5332C59C}" type="presParOf" srcId="{5D4C0728-F586-4F2B-9D12-9B58EC1FCFF7}" destId="{59261F3C-A11A-4350-A67E-0505F26A69D8}" srcOrd="3" destOrd="0" presId="urn:microsoft.com/office/officeart/2016/7/layout/BasicLinearProcessNumbered"/>
    <dgm:cxn modelId="{CDD263E9-B5AB-4159-BE0A-0AE85942A2BB}" type="presParOf" srcId="{84B45D55-AB4A-437B-B58D-F734AABB3AB3}" destId="{A55FE4FD-4744-49E8-983E-BD79BE77778A}" srcOrd="3" destOrd="0" presId="urn:microsoft.com/office/officeart/2016/7/layout/BasicLinearProcessNumbered"/>
    <dgm:cxn modelId="{333E09B6-F74A-4815-A8CA-9E68A4EB081F}" type="presParOf" srcId="{84B45D55-AB4A-437B-B58D-F734AABB3AB3}" destId="{3B9E4D22-E5F4-4D4E-8800-E35542E1FFDC}" srcOrd="4" destOrd="0" presId="urn:microsoft.com/office/officeart/2016/7/layout/BasicLinearProcessNumbered"/>
    <dgm:cxn modelId="{01718076-AC43-4422-A69D-4E0A94AFCE72}" type="presParOf" srcId="{3B9E4D22-E5F4-4D4E-8800-E35542E1FFDC}" destId="{A3823A7C-1270-4E20-BAFC-67093774625D}" srcOrd="0" destOrd="0" presId="urn:microsoft.com/office/officeart/2016/7/layout/BasicLinearProcessNumbered"/>
    <dgm:cxn modelId="{E2346279-B623-4D0E-8B69-E20F5FD568EF}" type="presParOf" srcId="{3B9E4D22-E5F4-4D4E-8800-E35542E1FFDC}" destId="{4A4D679B-FF8C-41F0-939F-54559DDAEA43}" srcOrd="1" destOrd="0" presId="urn:microsoft.com/office/officeart/2016/7/layout/BasicLinearProcessNumbered"/>
    <dgm:cxn modelId="{A716A0A3-0A02-4C50-9E92-8347BC6B980E}" type="presParOf" srcId="{3B9E4D22-E5F4-4D4E-8800-E35542E1FFDC}" destId="{92CD230D-B61E-43D5-93CE-225DC651381E}" srcOrd="2" destOrd="0" presId="urn:microsoft.com/office/officeart/2016/7/layout/BasicLinearProcessNumbered"/>
    <dgm:cxn modelId="{BB6E91FA-B3B4-4FEC-A630-B0F811EE50EC}" type="presParOf" srcId="{3B9E4D22-E5F4-4D4E-8800-E35542E1FFDC}" destId="{01DD852A-7DED-42C5-9D72-8D6BC0468203}" srcOrd="3" destOrd="0" presId="urn:microsoft.com/office/officeart/2016/7/layout/BasicLinearProcessNumbered"/>
    <dgm:cxn modelId="{E4AA211D-6269-47F1-A732-02D6EF7EA2EC}" type="presParOf" srcId="{84B45D55-AB4A-437B-B58D-F734AABB3AB3}" destId="{2D13B103-1C86-497C-82D6-B06649E0F52B}" srcOrd="5" destOrd="0" presId="urn:microsoft.com/office/officeart/2016/7/layout/BasicLinearProcessNumbered"/>
    <dgm:cxn modelId="{F1551613-31BF-4B0C-B5BF-5DC2F221345B}" type="presParOf" srcId="{84B45D55-AB4A-437B-B58D-F734AABB3AB3}" destId="{C54F6FAB-BE4A-47BA-B829-E80B09362EE2}" srcOrd="6" destOrd="0" presId="urn:microsoft.com/office/officeart/2016/7/layout/BasicLinearProcessNumbered"/>
    <dgm:cxn modelId="{00DD3766-BB55-4360-952A-DC81C0BC9B2B}" type="presParOf" srcId="{C54F6FAB-BE4A-47BA-B829-E80B09362EE2}" destId="{C6050384-5ECC-4EEE-BEF1-5A7DCD9A2EDD}" srcOrd="0" destOrd="0" presId="urn:microsoft.com/office/officeart/2016/7/layout/BasicLinearProcessNumbered"/>
    <dgm:cxn modelId="{66D0C1DD-A5BB-4A6A-AED1-811790334AF6}" type="presParOf" srcId="{C54F6FAB-BE4A-47BA-B829-E80B09362EE2}" destId="{FC47C2B8-992A-485D-9056-F70B96F547E2}" srcOrd="1" destOrd="0" presId="urn:microsoft.com/office/officeart/2016/7/layout/BasicLinearProcessNumbered"/>
    <dgm:cxn modelId="{F3DCF75C-1D59-499A-B1FD-3913E2D74F75}" type="presParOf" srcId="{C54F6FAB-BE4A-47BA-B829-E80B09362EE2}" destId="{A0A9898E-4033-4184-84B5-42A6CC03791D}" srcOrd="2" destOrd="0" presId="urn:microsoft.com/office/officeart/2016/7/layout/BasicLinearProcessNumbered"/>
    <dgm:cxn modelId="{96B624B1-72F6-4A50-B429-4A3F3CC2FAB9}" type="presParOf" srcId="{C54F6FAB-BE4A-47BA-B829-E80B09362EE2}" destId="{987BD9CF-895E-49A3-849C-5317F19479D8}" srcOrd="3" destOrd="0" presId="urn:microsoft.com/office/officeart/2016/7/layout/BasicLinearProcessNumbered"/>
    <dgm:cxn modelId="{9A9E18C3-6A85-48F7-A609-300C05BE139C}" type="presParOf" srcId="{84B45D55-AB4A-437B-B58D-F734AABB3AB3}" destId="{558339DD-F8CA-4CA3-B783-5525BDBD9EC0}" srcOrd="7" destOrd="0" presId="urn:microsoft.com/office/officeart/2016/7/layout/BasicLinearProcessNumbered"/>
    <dgm:cxn modelId="{560BBEBE-4BFA-41DA-B5C7-2493FBBEE728}" type="presParOf" srcId="{84B45D55-AB4A-437B-B58D-F734AABB3AB3}" destId="{75C0462C-8F3C-4E0C-9389-D17CAD4C9A62}" srcOrd="8" destOrd="0" presId="urn:microsoft.com/office/officeart/2016/7/layout/BasicLinearProcessNumbered"/>
    <dgm:cxn modelId="{C027DCD5-0EB9-494F-A8B5-F8E936E135E3}" type="presParOf" srcId="{75C0462C-8F3C-4E0C-9389-D17CAD4C9A62}" destId="{BABB63BE-740D-4C9A-95B2-CF016EABD8BA}" srcOrd="0" destOrd="0" presId="urn:microsoft.com/office/officeart/2016/7/layout/BasicLinearProcessNumbered"/>
    <dgm:cxn modelId="{2C9C1880-F3CD-40DA-91E3-5476BE245DFB}" type="presParOf" srcId="{75C0462C-8F3C-4E0C-9389-D17CAD4C9A62}" destId="{68FC8B6D-B3D6-40F1-B6D1-CF35245E7BA5}" srcOrd="1" destOrd="0" presId="urn:microsoft.com/office/officeart/2016/7/layout/BasicLinearProcessNumbered"/>
    <dgm:cxn modelId="{0976F8A9-1DEA-48F1-8740-5A7B8C071131}" type="presParOf" srcId="{75C0462C-8F3C-4E0C-9389-D17CAD4C9A62}" destId="{D148EECE-5F4E-4F96-B973-784945C67F90}" srcOrd="2" destOrd="0" presId="urn:microsoft.com/office/officeart/2016/7/layout/BasicLinearProcessNumbered"/>
    <dgm:cxn modelId="{9D83B935-3241-4CAF-8D19-60584E1B3F46}" type="presParOf" srcId="{75C0462C-8F3C-4E0C-9389-D17CAD4C9A62}" destId="{AA182609-632E-43A0-B65E-2886C1BA7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0502E-C6BC-4964-8326-F72A05FF2F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D3E344-84BC-485D-9CED-8DBF58930484}">
      <dgm:prSet/>
      <dgm:spPr/>
      <dgm:t>
        <a:bodyPr/>
        <a:lstStyle/>
        <a:p>
          <a:r>
            <a:rPr lang="en-GB"/>
            <a:t>Visual dashboards reveal clear product, region, and channel insights.</a:t>
          </a:r>
          <a:endParaRPr lang="en-US"/>
        </a:p>
      </dgm:t>
    </dgm:pt>
    <dgm:pt modelId="{C9BF8AB6-A85A-44B6-BF26-E7031DED2976}" type="parTrans" cxnId="{BE591616-ECE5-468F-9969-0F41AA73C701}">
      <dgm:prSet/>
      <dgm:spPr/>
      <dgm:t>
        <a:bodyPr/>
        <a:lstStyle/>
        <a:p>
          <a:endParaRPr lang="en-US"/>
        </a:p>
      </dgm:t>
    </dgm:pt>
    <dgm:pt modelId="{65062B7D-F615-412B-89AE-198F20ADE3F8}" type="sibTrans" cxnId="{BE591616-ECE5-468F-9969-0F41AA73C701}">
      <dgm:prSet/>
      <dgm:spPr/>
      <dgm:t>
        <a:bodyPr/>
        <a:lstStyle/>
        <a:p>
          <a:endParaRPr lang="en-US"/>
        </a:p>
      </dgm:t>
    </dgm:pt>
    <dgm:pt modelId="{4C76F42D-F851-4355-B4B3-56A3131F91B7}">
      <dgm:prSet/>
      <dgm:spPr/>
      <dgm:t>
        <a:bodyPr/>
        <a:lstStyle/>
        <a:p>
          <a:r>
            <a:rPr lang="en-GB"/>
            <a:t>Both brands show opportunities to improve underperforming segments.</a:t>
          </a:r>
          <a:endParaRPr lang="en-US"/>
        </a:p>
      </dgm:t>
    </dgm:pt>
    <dgm:pt modelId="{E789D8C0-4E37-4442-9104-B66277009001}" type="parTrans" cxnId="{8E9F625E-8D0A-4462-ABDD-B56CB144E0C5}">
      <dgm:prSet/>
      <dgm:spPr/>
      <dgm:t>
        <a:bodyPr/>
        <a:lstStyle/>
        <a:p>
          <a:endParaRPr lang="en-US"/>
        </a:p>
      </dgm:t>
    </dgm:pt>
    <dgm:pt modelId="{1A22594E-AC85-41C6-9FCD-85456D3BCD73}" type="sibTrans" cxnId="{8E9F625E-8D0A-4462-ABDD-B56CB144E0C5}">
      <dgm:prSet/>
      <dgm:spPr/>
      <dgm:t>
        <a:bodyPr/>
        <a:lstStyle/>
        <a:p>
          <a:endParaRPr lang="en-US"/>
        </a:p>
      </dgm:t>
    </dgm:pt>
    <dgm:pt modelId="{1158CCE7-F896-48DD-B9F5-A8FC032381D8}">
      <dgm:prSet/>
      <dgm:spPr/>
      <dgm:t>
        <a:bodyPr/>
        <a:lstStyle/>
        <a:p>
          <a:r>
            <a:rPr lang="en-GB"/>
            <a:t>Zara's physical layout and promotions are key revenue drivers.</a:t>
          </a:r>
          <a:endParaRPr lang="en-US"/>
        </a:p>
      </dgm:t>
    </dgm:pt>
    <dgm:pt modelId="{4791829B-6FEA-4CFB-9FD9-E9355558B7E0}" type="parTrans" cxnId="{26E5D16F-3AC7-480A-80CE-F8D657AE80BF}">
      <dgm:prSet/>
      <dgm:spPr/>
      <dgm:t>
        <a:bodyPr/>
        <a:lstStyle/>
        <a:p>
          <a:endParaRPr lang="en-US"/>
        </a:p>
      </dgm:t>
    </dgm:pt>
    <dgm:pt modelId="{DFF5923C-9438-4A6C-AFEA-70DC24860A75}" type="sibTrans" cxnId="{26E5D16F-3AC7-480A-80CE-F8D657AE80BF}">
      <dgm:prSet/>
      <dgm:spPr/>
      <dgm:t>
        <a:bodyPr/>
        <a:lstStyle/>
        <a:p>
          <a:endParaRPr lang="en-US"/>
        </a:p>
      </dgm:t>
    </dgm:pt>
    <dgm:pt modelId="{ED810DF8-2A5C-454C-9AC4-B02FB3411038}">
      <dgm:prSet/>
      <dgm:spPr/>
      <dgm:t>
        <a:bodyPr/>
        <a:lstStyle/>
        <a:p>
          <a:r>
            <a:rPr lang="en-GB"/>
            <a:t>Nike’s performance varies strongly by region and product type.</a:t>
          </a:r>
          <a:endParaRPr lang="en-US"/>
        </a:p>
      </dgm:t>
    </dgm:pt>
    <dgm:pt modelId="{C3C68FE8-6D3F-4565-81F6-17AAADB9B8B9}" type="parTrans" cxnId="{8CCB9D77-D4DF-463E-ACE0-D88360D40CA3}">
      <dgm:prSet/>
      <dgm:spPr/>
      <dgm:t>
        <a:bodyPr/>
        <a:lstStyle/>
        <a:p>
          <a:endParaRPr lang="en-US"/>
        </a:p>
      </dgm:t>
    </dgm:pt>
    <dgm:pt modelId="{6CECA5A3-A14F-4612-B24D-1291F1BDC76D}" type="sibTrans" cxnId="{8CCB9D77-D4DF-463E-ACE0-D88360D40CA3}">
      <dgm:prSet/>
      <dgm:spPr/>
      <dgm:t>
        <a:bodyPr/>
        <a:lstStyle/>
        <a:p>
          <a:endParaRPr lang="en-US"/>
        </a:p>
      </dgm:t>
    </dgm:pt>
    <dgm:pt modelId="{215D8EA8-2588-41D6-B91D-3EAE6501A327}">
      <dgm:prSet/>
      <dgm:spPr/>
      <dgm:t>
        <a:bodyPr/>
        <a:lstStyle/>
        <a:p>
          <a:r>
            <a:rPr lang="en-GB"/>
            <a:t>Strategic focus based on data leads to smarter, faster decisions.</a:t>
          </a:r>
          <a:endParaRPr lang="en-US"/>
        </a:p>
      </dgm:t>
    </dgm:pt>
    <dgm:pt modelId="{E2295912-5814-4050-AA58-1829968F25C0}" type="parTrans" cxnId="{B8DBEB07-769A-4029-9081-70321A75AFA6}">
      <dgm:prSet/>
      <dgm:spPr/>
      <dgm:t>
        <a:bodyPr/>
        <a:lstStyle/>
        <a:p>
          <a:endParaRPr lang="en-US"/>
        </a:p>
      </dgm:t>
    </dgm:pt>
    <dgm:pt modelId="{FD3C1C74-593D-4694-9B0C-06C9E211DAB8}" type="sibTrans" cxnId="{B8DBEB07-769A-4029-9081-70321A75AFA6}">
      <dgm:prSet/>
      <dgm:spPr/>
      <dgm:t>
        <a:bodyPr/>
        <a:lstStyle/>
        <a:p>
          <a:endParaRPr lang="en-US"/>
        </a:p>
      </dgm:t>
    </dgm:pt>
    <dgm:pt modelId="{2595290B-30D5-4204-8EB3-8CDFE6F646B9}" type="pres">
      <dgm:prSet presAssocID="{A590502E-C6BC-4964-8326-F72A05FF2F9B}" presName="linear" presStyleCnt="0">
        <dgm:presLayoutVars>
          <dgm:animLvl val="lvl"/>
          <dgm:resizeHandles val="exact"/>
        </dgm:presLayoutVars>
      </dgm:prSet>
      <dgm:spPr/>
    </dgm:pt>
    <dgm:pt modelId="{C6FD68EC-ADC3-4750-B84B-36366B2742C5}" type="pres">
      <dgm:prSet presAssocID="{25D3E344-84BC-485D-9CED-8DBF589304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DF3A4B-A8F7-4953-BA78-F30348333CE2}" type="pres">
      <dgm:prSet presAssocID="{65062B7D-F615-412B-89AE-198F20ADE3F8}" presName="spacer" presStyleCnt="0"/>
      <dgm:spPr/>
    </dgm:pt>
    <dgm:pt modelId="{AAC8F8BE-929D-4BCD-B21B-690160D953D8}" type="pres">
      <dgm:prSet presAssocID="{4C76F42D-F851-4355-B4B3-56A3131F91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B71A40-0ED5-4955-A46A-5C2F4E9D5020}" type="pres">
      <dgm:prSet presAssocID="{1A22594E-AC85-41C6-9FCD-85456D3BCD73}" presName="spacer" presStyleCnt="0"/>
      <dgm:spPr/>
    </dgm:pt>
    <dgm:pt modelId="{60D4B809-C7FA-4960-B761-588CD20F2731}" type="pres">
      <dgm:prSet presAssocID="{1158CCE7-F896-48DD-B9F5-A8FC032381D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2F74AE-D366-409F-BFB3-132ABA4B4F92}" type="pres">
      <dgm:prSet presAssocID="{DFF5923C-9438-4A6C-AFEA-70DC24860A75}" presName="spacer" presStyleCnt="0"/>
      <dgm:spPr/>
    </dgm:pt>
    <dgm:pt modelId="{B4EA41E7-90D8-4449-A071-0D1BE9B9ECC7}" type="pres">
      <dgm:prSet presAssocID="{ED810DF8-2A5C-454C-9AC4-B02FB34110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75335A-DFC3-4C1C-8981-12196CC156B7}" type="pres">
      <dgm:prSet presAssocID="{6CECA5A3-A14F-4612-B24D-1291F1BDC76D}" presName="spacer" presStyleCnt="0"/>
      <dgm:spPr/>
    </dgm:pt>
    <dgm:pt modelId="{F7E75FFE-22DB-463F-AB6B-CA24D058E5C0}" type="pres">
      <dgm:prSet presAssocID="{215D8EA8-2588-41D6-B91D-3EAE6501A32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DBEB07-769A-4029-9081-70321A75AFA6}" srcId="{A590502E-C6BC-4964-8326-F72A05FF2F9B}" destId="{215D8EA8-2588-41D6-B91D-3EAE6501A327}" srcOrd="4" destOrd="0" parTransId="{E2295912-5814-4050-AA58-1829968F25C0}" sibTransId="{FD3C1C74-593D-4694-9B0C-06C9E211DAB8}"/>
    <dgm:cxn modelId="{8C6A0808-0BC4-485A-BBBA-4BA331BA8031}" type="presOf" srcId="{ED810DF8-2A5C-454C-9AC4-B02FB3411038}" destId="{B4EA41E7-90D8-4449-A071-0D1BE9B9ECC7}" srcOrd="0" destOrd="0" presId="urn:microsoft.com/office/officeart/2005/8/layout/vList2"/>
    <dgm:cxn modelId="{BE591616-ECE5-468F-9969-0F41AA73C701}" srcId="{A590502E-C6BC-4964-8326-F72A05FF2F9B}" destId="{25D3E344-84BC-485D-9CED-8DBF58930484}" srcOrd="0" destOrd="0" parTransId="{C9BF8AB6-A85A-44B6-BF26-E7031DED2976}" sibTransId="{65062B7D-F615-412B-89AE-198F20ADE3F8}"/>
    <dgm:cxn modelId="{9B8A7D19-BFC6-4D15-ABE7-7CAE2B049AE9}" type="presOf" srcId="{A590502E-C6BC-4964-8326-F72A05FF2F9B}" destId="{2595290B-30D5-4204-8EB3-8CDFE6F646B9}" srcOrd="0" destOrd="0" presId="urn:microsoft.com/office/officeart/2005/8/layout/vList2"/>
    <dgm:cxn modelId="{4C92D325-3BDA-4ADE-8008-6FB482048DF4}" type="presOf" srcId="{1158CCE7-F896-48DD-B9F5-A8FC032381D8}" destId="{60D4B809-C7FA-4960-B761-588CD20F2731}" srcOrd="0" destOrd="0" presId="urn:microsoft.com/office/officeart/2005/8/layout/vList2"/>
    <dgm:cxn modelId="{8E9F625E-8D0A-4462-ABDD-B56CB144E0C5}" srcId="{A590502E-C6BC-4964-8326-F72A05FF2F9B}" destId="{4C76F42D-F851-4355-B4B3-56A3131F91B7}" srcOrd="1" destOrd="0" parTransId="{E789D8C0-4E37-4442-9104-B66277009001}" sibTransId="{1A22594E-AC85-41C6-9FCD-85456D3BCD73}"/>
    <dgm:cxn modelId="{26E5D16F-3AC7-480A-80CE-F8D657AE80BF}" srcId="{A590502E-C6BC-4964-8326-F72A05FF2F9B}" destId="{1158CCE7-F896-48DD-B9F5-A8FC032381D8}" srcOrd="2" destOrd="0" parTransId="{4791829B-6FEA-4CFB-9FD9-E9355558B7E0}" sibTransId="{DFF5923C-9438-4A6C-AFEA-70DC24860A75}"/>
    <dgm:cxn modelId="{8CCB9D77-D4DF-463E-ACE0-D88360D40CA3}" srcId="{A590502E-C6BC-4964-8326-F72A05FF2F9B}" destId="{ED810DF8-2A5C-454C-9AC4-B02FB3411038}" srcOrd="3" destOrd="0" parTransId="{C3C68FE8-6D3F-4565-81F6-17AAADB9B8B9}" sibTransId="{6CECA5A3-A14F-4612-B24D-1291F1BDC76D}"/>
    <dgm:cxn modelId="{D4AD1D81-AA68-47F4-95F0-BFB02768748D}" type="presOf" srcId="{215D8EA8-2588-41D6-B91D-3EAE6501A327}" destId="{F7E75FFE-22DB-463F-AB6B-CA24D058E5C0}" srcOrd="0" destOrd="0" presId="urn:microsoft.com/office/officeart/2005/8/layout/vList2"/>
    <dgm:cxn modelId="{BED78081-706F-43BD-BFA8-1F53E8DCA33D}" type="presOf" srcId="{4C76F42D-F851-4355-B4B3-56A3131F91B7}" destId="{AAC8F8BE-929D-4BCD-B21B-690160D953D8}" srcOrd="0" destOrd="0" presId="urn:microsoft.com/office/officeart/2005/8/layout/vList2"/>
    <dgm:cxn modelId="{96FD2AE8-EFC3-46F8-9D2E-4BC7E6C63179}" type="presOf" srcId="{25D3E344-84BC-485D-9CED-8DBF58930484}" destId="{C6FD68EC-ADC3-4750-B84B-36366B2742C5}" srcOrd="0" destOrd="0" presId="urn:microsoft.com/office/officeart/2005/8/layout/vList2"/>
    <dgm:cxn modelId="{AA653F31-6E28-4F1D-9511-192FB51B9376}" type="presParOf" srcId="{2595290B-30D5-4204-8EB3-8CDFE6F646B9}" destId="{C6FD68EC-ADC3-4750-B84B-36366B2742C5}" srcOrd="0" destOrd="0" presId="urn:microsoft.com/office/officeart/2005/8/layout/vList2"/>
    <dgm:cxn modelId="{00B2406C-2C32-4B4A-9148-DC1FDC56196E}" type="presParOf" srcId="{2595290B-30D5-4204-8EB3-8CDFE6F646B9}" destId="{47DF3A4B-A8F7-4953-BA78-F30348333CE2}" srcOrd="1" destOrd="0" presId="urn:microsoft.com/office/officeart/2005/8/layout/vList2"/>
    <dgm:cxn modelId="{A1574113-88DC-4BA3-B3A5-4AC883D64C36}" type="presParOf" srcId="{2595290B-30D5-4204-8EB3-8CDFE6F646B9}" destId="{AAC8F8BE-929D-4BCD-B21B-690160D953D8}" srcOrd="2" destOrd="0" presId="urn:microsoft.com/office/officeart/2005/8/layout/vList2"/>
    <dgm:cxn modelId="{2ED4F56C-B1E2-4B54-9A94-3F7D55B898A3}" type="presParOf" srcId="{2595290B-30D5-4204-8EB3-8CDFE6F646B9}" destId="{B4B71A40-0ED5-4955-A46A-5C2F4E9D5020}" srcOrd="3" destOrd="0" presId="urn:microsoft.com/office/officeart/2005/8/layout/vList2"/>
    <dgm:cxn modelId="{748E6455-756B-47C8-80CA-32DBAF98140E}" type="presParOf" srcId="{2595290B-30D5-4204-8EB3-8CDFE6F646B9}" destId="{60D4B809-C7FA-4960-B761-588CD20F2731}" srcOrd="4" destOrd="0" presId="urn:microsoft.com/office/officeart/2005/8/layout/vList2"/>
    <dgm:cxn modelId="{1598EAC6-7464-4837-A441-00F4E8BCE4BC}" type="presParOf" srcId="{2595290B-30D5-4204-8EB3-8CDFE6F646B9}" destId="{2E2F74AE-D366-409F-BFB3-132ABA4B4F92}" srcOrd="5" destOrd="0" presId="urn:microsoft.com/office/officeart/2005/8/layout/vList2"/>
    <dgm:cxn modelId="{07FBD107-805D-4B73-AD1F-52DA0F25F02C}" type="presParOf" srcId="{2595290B-30D5-4204-8EB3-8CDFE6F646B9}" destId="{B4EA41E7-90D8-4449-A071-0D1BE9B9ECC7}" srcOrd="6" destOrd="0" presId="urn:microsoft.com/office/officeart/2005/8/layout/vList2"/>
    <dgm:cxn modelId="{EF960B92-DEFF-4E3B-9C57-EFD9E84DB1D8}" type="presParOf" srcId="{2595290B-30D5-4204-8EB3-8CDFE6F646B9}" destId="{5D75335A-DFC3-4C1C-8981-12196CC156B7}" srcOrd="7" destOrd="0" presId="urn:microsoft.com/office/officeart/2005/8/layout/vList2"/>
    <dgm:cxn modelId="{28A580A1-26F7-47FB-A639-A801AE1F51CB}" type="presParOf" srcId="{2595290B-30D5-4204-8EB3-8CDFE6F646B9}" destId="{F7E75FFE-22DB-463F-AB6B-CA24D058E5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76BF2-C5A8-41B1-B657-94324406DD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76EEAC-809E-4F9B-94DE-77AB2C77D10C}">
      <dgm:prSet/>
      <dgm:spPr/>
      <dgm:t>
        <a:bodyPr/>
        <a:lstStyle/>
        <a:p>
          <a:r>
            <a:rPr lang="en-GB"/>
            <a:t>Continue data collection with seasonal, competitor, and customer metrics.</a:t>
          </a:r>
          <a:endParaRPr lang="en-US"/>
        </a:p>
      </dgm:t>
    </dgm:pt>
    <dgm:pt modelId="{75FBFADA-6A23-4C08-B071-425B6F59132F}" type="parTrans" cxnId="{11E39A87-0B01-43B2-B6AF-272CA7648627}">
      <dgm:prSet/>
      <dgm:spPr/>
      <dgm:t>
        <a:bodyPr/>
        <a:lstStyle/>
        <a:p>
          <a:endParaRPr lang="en-US"/>
        </a:p>
      </dgm:t>
    </dgm:pt>
    <dgm:pt modelId="{2A1C31FD-FC81-4D91-9C1B-BDEB09B72402}" type="sibTrans" cxnId="{11E39A87-0B01-43B2-B6AF-272CA7648627}">
      <dgm:prSet/>
      <dgm:spPr/>
      <dgm:t>
        <a:bodyPr/>
        <a:lstStyle/>
        <a:p>
          <a:endParaRPr lang="en-US"/>
        </a:p>
      </dgm:t>
    </dgm:pt>
    <dgm:pt modelId="{463E18E6-D756-471B-8E85-CBFB5F9BC473}">
      <dgm:prSet/>
      <dgm:spPr/>
      <dgm:t>
        <a:bodyPr/>
        <a:lstStyle/>
        <a:p>
          <a:r>
            <a:rPr lang="en-GB"/>
            <a:t>Incorporate time-series data to track performance trends.</a:t>
          </a:r>
          <a:endParaRPr lang="en-US"/>
        </a:p>
      </dgm:t>
    </dgm:pt>
    <dgm:pt modelId="{FD83F638-9170-426F-8C41-438365DAFC53}" type="parTrans" cxnId="{37686DF4-F503-494F-96E3-A9F9A25454B7}">
      <dgm:prSet/>
      <dgm:spPr/>
      <dgm:t>
        <a:bodyPr/>
        <a:lstStyle/>
        <a:p>
          <a:endParaRPr lang="en-US"/>
        </a:p>
      </dgm:t>
    </dgm:pt>
    <dgm:pt modelId="{8A8FFFB9-5981-4EE5-A10E-FC815F159BB6}" type="sibTrans" cxnId="{37686DF4-F503-494F-96E3-A9F9A25454B7}">
      <dgm:prSet/>
      <dgm:spPr/>
      <dgm:t>
        <a:bodyPr/>
        <a:lstStyle/>
        <a:p>
          <a:endParaRPr lang="en-US"/>
        </a:p>
      </dgm:t>
    </dgm:pt>
    <dgm:pt modelId="{C0FD794F-1C20-4EED-83F5-BF3142BE1071}">
      <dgm:prSet/>
      <dgm:spPr/>
      <dgm:t>
        <a:bodyPr/>
        <a:lstStyle/>
        <a:p>
          <a:r>
            <a:rPr lang="en-GB"/>
            <a:t>Expand dashboards for executive and departmental reporting.</a:t>
          </a:r>
          <a:endParaRPr lang="en-US"/>
        </a:p>
      </dgm:t>
    </dgm:pt>
    <dgm:pt modelId="{C1A2ED30-9ED9-4203-8908-F2A3A43329D4}" type="parTrans" cxnId="{041D00F8-6DE9-44A1-B242-2C43632DE3F8}">
      <dgm:prSet/>
      <dgm:spPr/>
      <dgm:t>
        <a:bodyPr/>
        <a:lstStyle/>
        <a:p>
          <a:endParaRPr lang="en-US"/>
        </a:p>
      </dgm:t>
    </dgm:pt>
    <dgm:pt modelId="{EB22CC0E-F817-40AC-954E-C3E4314F9B5B}" type="sibTrans" cxnId="{041D00F8-6DE9-44A1-B242-2C43632DE3F8}">
      <dgm:prSet/>
      <dgm:spPr/>
      <dgm:t>
        <a:bodyPr/>
        <a:lstStyle/>
        <a:p>
          <a:endParaRPr lang="en-US"/>
        </a:p>
      </dgm:t>
    </dgm:pt>
    <dgm:pt modelId="{58929EBA-FEB1-4780-A286-E1A79B5322E6}">
      <dgm:prSet/>
      <dgm:spPr/>
      <dgm:t>
        <a:bodyPr/>
        <a:lstStyle/>
        <a:p>
          <a:r>
            <a:rPr lang="en-GB"/>
            <a:t>Develop KPIs around growth goals, gender segmentation, and ROI.</a:t>
          </a:r>
          <a:endParaRPr lang="en-US"/>
        </a:p>
      </dgm:t>
    </dgm:pt>
    <dgm:pt modelId="{B143E113-B083-4C63-B804-C9FDD3C0A718}" type="parTrans" cxnId="{5BF4A8F8-CAE9-488B-9D8B-0447A0FBC697}">
      <dgm:prSet/>
      <dgm:spPr/>
      <dgm:t>
        <a:bodyPr/>
        <a:lstStyle/>
        <a:p>
          <a:endParaRPr lang="en-US"/>
        </a:p>
      </dgm:t>
    </dgm:pt>
    <dgm:pt modelId="{BB2FA6B3-16D3-4C3B-8DBC-B19702ABDD65}" type="sibTrans" cxnId="{5BF4A8F8-CAE9-488B-9D8B-0447A0FBC697}">
      <dgm:prSet/>
      <dgm:spPr/>
      <dgm:t>
        <a:bodyPr/>
        <a:lstStyle/>
        <a:p>
          <a:endParaRPr lang="en-US"/>
        </a:p>
      </dgm:t>
    </dgm:pt>
    <dgm:pt modelId="{F1042D97-420E-4B6C-90AD-4B836910B3A1}">
      <dgm:prSet/>
      <dgm:spPr/>
      <dgm:t>
        <a:bodyPr/>
        <a:lstStyle/>
        <a:p>
          <a:r>
            <a:rPr lang="en-GB"/>
            <a:t>Maintain regular visualization updates to monitor market shifts.</a:t>
          </a:r>
          <a:endParaRPr lang="en-US"/>
        </a:p>
      </dgm:t>
    </dgm:pt>
    <dgm:pt modelId="{DD5C703D-2A7A-4FA5-86D0-F911D6711458}" type="parTrans" cxnId="{6273C8E4-D985-4CC6-B352-FAEDE221B91A}">
      <dgm:prSet/>
      <dgm:spPr/>
      <dgm:t>
        <a:bodyPr/>
        <a:lstStyle/>
        <a:p>
          <a:endParaRPr lang="en-US"/>
        </a:p>
      </dgm:t>
    </dgm:pt>
    <dgm:pt modelId="{354F89BD-6400-4A48-9667-9029E881CC63}" type="sibTrans" cxnId="{6273C8E4-D985-4CC6-B352-FAEDE221B91A}">
      <dgm:prSet/>
      <dgm:spPr/>
      <dgm:t>
        <a:bodyPr/>
        <a:lstStyle/>
        <a:p>
          <a:endParaRPr lang="en-US"/>
        </a:p>
      </dgm:t>
    </dgm:pt>
    <dgm:pt modelId="{45D620EE-55EE-4DBA-8CEE-128169BFFB11}" type="pres">
      <dgm:prSet presAssocID="{CC176BF2-C5A8-41B1-B657-94324406DDCD}" presName="root" presStyleCnt="0">
        <dgm:presLayoutVars>
          <dgm:dir/>
          <dgm:resizeHandles val="exact"/>
        </dgm:presLayoutVars>
      </dgm:prSet>
      <dgm:spPr/>
    </dgm:pt>
    <dgm:pt modelId="{87D5D907-8D58-446B-9F22-99F0BC1B04BD}" type="pres">
      <dgm:prSet presAssocID="{2576EEAC-809E-4F9B-94DE-77AB2C77D10C}" presName="compNode" presStyleCnt="0"/>
      <dgm:spPr/>
    </dgm:pt>
    <dgm:pt modelId="{C5EF5A78-0B42-4042-B6D3-319F48AF4DBC}" type="pres">
      <dgm:prSet presAssocID="{2576EEAC-809E-4F9B-94DE-77AB2C77D10C}" presName="bgRect" presStyleLbl="bgShp" presStyleIdx="0" presStyleCnt="5"/>
      <dgm:spPr/>
    </dgm:pt>
    <dgm:pt modelId="{51E6347B-A0D7-4007-B740-4850E138E873}" type="pres">
      <dgm:prSet presAssocID="{2576EEAC-809E-4F9B-94DE-77AB2C77D1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A0CE5B1D-6DE1-4861-A37B-6294FECC10AD}" type="pres">
      <dgm:prSet presAssocID="{2576EEAC-809E-4F9B-94DE-77AB2C77D10C}" presName="spaceRect" presStyleCnt="0"/>
      <dgm:spPr/>
    </dgm:pt>
    <dgm:pt modelId="{85FD7DF0-B9B1-49B9-8F3B-2FA3D0823A66}" type="pres">
      <dgm:prSet presAssocID="{2576EEAC-809E-4F9B-94DE-77AB2C77D10C}" presName="parTx" presStyleLbl="revTx" presStyleIdx="0" presStyleCnt="5">
        <dgm:presLayoutVars>
          <dgm:chMax val="0"/>
          <dgm:chPref val="0"/>
        </dgm:presLayoutVars>
      </dgm:prSet>
      <dgm:spPr/>
    </dgm:pt>
    <dgm:pt modelId="{3CBDE9D9-467A-42FA-9BB3-133F6D4963D1}" type="pres">
      <dgm:prSet presAssocID="{2A1C31FD-FC81-4D91-9C1B-BDEB09B72402}" presName="sibTrans" presStyleCnt="0"/>
      <dgm:spPr/>
    </dgm:pt>
    <dgm:pt modelId="{0388C5E0-2A28-40F3-9853-4DF3CFA2914E}" type="pres">
      <dgm:prSet presAssocID="{463E18E6-D756-471B-8E85-CBFB5F9BC473}" presName="compNode" presStyleCnt="0"/>
      <dgm:spPr/>
    </dgm:pt>
    <dgm:pt modelId="{41661F1E-A679-4778-B385-909B534593D2}" type="pres">
      <dgm:prSet presAssocID="{463E18E6-D756-471B-8E85-CBFB5F9BC473}" presName="bgRect" presStyleLbl="bgShp" presStyleIdx="1" presStyleCnt="5"/>
      <dgm:spPr/>
    </dgm:pt>
    <dgm:pt modelId="{839AC8D4-3F1F-4456-9CCF-B458279287C9}" type="pres">
      <dgm:prSet presAssocID="{463E18E6-D756-471B-8E85-CBFB5F9BC4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5DADAC-64EB-4B19-A298-1BC9757DD8EA}" type="pres">
      <dgm:prSet presAssocID="{463E18E6-D756-471B-8E85-CBFB5F9BC473}" presName="spaceRect" presStyleCnt="0"/>
      <dgm:spPr/>
    </dgm:pt>
    <dgm:pt modelId="{8373B4B6-687F-4DAD-9D11-625F23B7222C}" type="pres">
      <dgm:prSet presAssocID="{463E18E6-D756-471B-8E85-CBFB5F9BC473}" presName="parTx" presStyleLbl="revTx" presStyleIdx="1" presStyleCnt="5">
        <dgm:presLayoutVars>
          <dgm:chMax val="0"/>
          <dgm:chPref val="0"/>
        </dgm:presLayoutVars>
      </dgm:prSet>
      <dgm:spPr/>
    </dgm:pt>
    <dgm:pt modelId="{B55F22A9-E01B-4C89-8A4D-5AC6BC9CB4DF}" type="pres">
      <dgm:prSet presAssocID="{8A8FFFB9-5981-4EE5-A10E-FC815F159BB6}" presName="sibTrans" presStyleCnt="0"/>
      <dgm:spPr/>
    </dgm:pt>
    <dgm:pt modelId="{0E89A895-6CB1-4013-931E-C292CF52D1B1}" type="pres">
      <dgm:prSet presAssocID="{C0FD794F-1C20-4EED-83F5-BF3142BE1071}" presName="compNode" presStyleCnt="0"/>
      <dgm:spPr/>
    </dgm:pt>
    <dgm:pt modelId="{C69657E5-CC10-46D5-A9DB-4A60F26022F2}" type="pres">
      <dgm:prSet presAssocID="{C0FD794F-1C20-4EED-83F5-BF3142BE1071}" presName="bgRect" presStyleLbl="bgShp" presStyleIdx="2" presStyleCnt="5"/>
      <dgm:spPr/>
    </dgm:pt>
    <dgm:pt modelId="{7FD5E2AE-550A-4AE4-A5B0-8A53C01D6405}" type="pres">
      <dgm:prSet presAssocID="{C0FD794F-1C20-4EED-83F5-BF3142BE10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1C3379C-C0B8-4985-A568-90FC6005E157}" type="pres">
      <dgm:prSet presAssocID="{C0FD794F-1C20-4EED-83F5-BF3142BE1071}" presName="spaceRect" presStyleCnt="0"/>
      <dgm:spPr/>
    </dgm:pt>
    <dgm:pt modelId="{804BD7FF-D142-43AF-87E3-57E49C8F5199}" type="pres">
      <dgm:prSet presAssocID="{C0FD794F-1C20-4EED-83F5-BF3142BE1071}" presName="parTx" presStyleLbl="revTx" presStyleIdx="2" presStyleCnt="5">
        <dgm:presLayoutVars>
          <dgm:chMax val="0"/>
          <dgm:chPref val="0"/>
        </dgm:presLayoutVars>
      </dgm:prSet>
      <dgm:spPr/>
    </dgm:pt>
    <dgm:pt modelId="{2E2A51BF-F458-4133-A184-F85867B28AD5}" type="pres">
      <dgm:prSet presAssocID="{EB22CC0E-F817-40AC-954E-C3E4314F9B5B}" presName="sibTrans" presStyleCnt="0"/>
      <dgm:spPr/>
    </dgm:pt>
    <dgm:pt modelId="{1E737C36-2AD6-4208-A7BF-BEFA1D45CBE3}" type="pres">
      <dgm:prSet presAssocID="{58929EBA-FEB1-4780-A286-E1A79B5322E6}" presName="compNode" presStyleCnt="0"/>
      <dgm:spPr/>
    </dgm:pt>
    <dgm:pt modelId="{7FFFD230-E47B-4FE1-8484-1509ACDEF391}" type="pres">
      <dgm:prSet presAssocID="{58929EBA-FEB1-4780-A286-E1A79B5322E6}" presName="bgRect" presStyleLbl="bgShp" presStyleIdx="3" presStyleCnt="5"/>
      <dgm:spPr/>
    </dgm:pt>
    <dgm:pt modelId="{41AE2357-B11C-4F39-9174-D23E4FB2321E}" type="pres">
      <dgm:prSet presAssocID="{58929EBA-FEB1-4780-A286-E1A79B5322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5D7074F-650E-44C4-8019-90BCC0796B56}" type="pres">
      <dgm:prSet presAssocID="{58929EBA-FEB1-4780-A286-E1A79B5322E6}" presName="spaceRect" presStyleCnt="0"/>
      <dgm:spPr/>
    </dgm:pt>
    <dgm:pt modelId="{0733E5F3-4B98-456D-8BBB-B6BBA51D597E}" type="pres">
      <dgm:prSet presAssocID="{58929EBA-FEB1-4780-A286-E1A79B5322E6}" presName="parTx" presStyleLbl="revTx" presStyleIdx="3" presStyleCnt="5">
        <dgm:presLayoutVars>
          <dgm:chMax val="0"/>
          <dgm:chPref val="0"/>
        </dgm:presLayoutVars>
      </dgm:prSet>
      <dgm:spPr/>
    </dgm:pt>
    <dgm:pt modelId="{B0BA3781-BBCF-432C-B230-B9F6C4AFD6F1}" type="pres">
      <dgm:prSet presAssocID="{BB2FA6B3-16D3-4C3B-8DBC-B19702ABDD65}" presName="sibTrans" presStyleCnt="0"/>
      <dgm:spPr/>
    </dgm:pt>
    <dgm:pt modelId="{266387D0-704D-42D3-BD33-A55A4F018912}" type="pres">
      <dgm:prSet presAssocID="{F1042D97-420E-4B6C-90AD-4B836910B3A1}" presName="compNode" presStyleCnt="0"/>
      <dgm:spPr/>
    </dgm:pt>
    <dgm:pt modelId="{F87896D3-5038-4646-8662-7CB134636685}" type="pres">
      <dgm:prSet presAssocID="{F1042D97-420E-4B6C-90AD-4B836910B3A1}" presName="bgRect" presStyleLbl="bgShp" presStyleIdx="4" presStyleCnt="5"/>
      <dgm:spPr/>
    </dgm:pt>
    <dgm:pt modelId="{2BC810A6-954F-4EFD-8A26-0150C7FAFA7F}" type="pres">
      <dgm:prSet presAssocID="{F1042D97-420E-4B6C-90AD-4B836910B3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E409699-C3EA-4ECF-9D1A-EADE324328DA}" type="pres">
      <dgm:prSet presAssocID="{F1042D97-420E-4B6C-90AD-4B836910B3A1}" presName="spaceRect" presStyleCnt="0"/>
      <dgm:spPr/>
    </dgm:pt>
    <dgm:pt modelId="{692E7A6B-E558-4236-9EC0-F1DD75F007DA}" type="pres">
      <dgm:prSet presAssocID="{F1042D97-420E-4B6C-90AD-4B836910B3A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33543D-3787-4B58-91B2-F54402E801EB}" type="presOf" srcId="{58929EBA-FEB1-4780-A286-E1A79B5322E6}" destId="{0733E5F3-4B98-456D-8BBB-B6BBA51D597E}" srcOrd="0" destOrd="0" presId="urn:microsoft.com/office/officeart/2018/2/layout/IconVerticalSolidList"/>
    <dgm:cxn modelId="{ACD4FC7E-E35B-4B48-B274-8BFFAB8F720C}" type="presOf" srcId="{C0FD794F-1C20-4EED-83F5-BF3142BE1071}" destId="{804BD7FF-D142-43AF-87E3-57E49C8F5199}" srcOrd="0" destOrd="0" presId="urn:microsoft.com/office/officeart/2018/2/layout/IconVerticalSolidList"/>
    <dgm:cxn modelId="{11E39A87-0B01-43B2-B6AF-272CA7648627}" srcId="{CC176BF2-C5A8-41B1-B657-94324406DDCD}" destId="{2576EEAC-809E-4F9B-94DE-77AB2C77D10C}" srcOrd="0" destOrd="0" parTransId="{75FBFADA-6A23-4C08-B071-425B6F59132F}" sibTransId="{2A1C31FD-FC81-4D91-9C1B-BDEB09B72402}"/>
    <dgm:cxn modelId="{FC68D28B-BDEC-4033-A0DD-ECD1431B1B81}" type="presOf" srcId="{CC176BF2-C5A8-41B1-B657-94324406DDCD}" destId="{45D620EE-55EE-4DBA-8CEE-128169BFFB11}" srcOrd="0" destOrd="0" presId="urn:microsoft.com/office/officeart/2018/2/layout/IconVerticalSolidList"/>
    <dgm:cxn modelId="{A5D89399-A98C-45A3-A754-DA4C00049DDE}" type="presOf" srcId="{F1042D97-420E-4B6C-90AD-4B836910B3A1}" destId="{692E7A6B-E558-4236-9EC0-F1DD75F007DA}" srcOrd="0" destOrd="0" presId="urn:microsoft.com/office/officeart/2018/2/layout/IconVerticalSolidList"/>
    <dgm:cxn modelId="{B95B0EC4-40C3-4273-8D4E-BE648105F2ED}" type="presOf" srcId="{2576EEAC-809E-4F9B-94DE-77AB2C77D10C}" destId="{85FD7DF0-B9B1-49B9-8F3B-2FA3D0823A66}" srcOrd="0" destOrd="0" presId="urn:microsoft.com/office/officeart/2018/2/layout/IconVerticalSolidList"/>
    <dgm:cxn modelId="{6273C8E4-D985-4CC6-B352-FAEDE221B91A}" srcId="{CC176BF2-C5A8-41B1-B657-94324406DDCD}" destId="{F1042D97-420E-4B6C-90AD-4B836910B3A1}" srcOrd="4" destOrd="0" parTransId="{DD5C703D-2A7A-4FA5-86D0-F911D6711458}" sibTransId="{354F89BD-6400-4A48-9667-9029E881CC63}"/>
    <dgm:cxn modelId="{E6DCA3E5-4CD8-432D-B777-48ABAEABE104}" type="presOf" srcId="{463E18E6-D756-471B-8E85-CBFB5F9BC473}" destId="{8373B4B6-687F-4DAD-9D11-625F23B7222C}" srcOrd="0" destOrd="0" presId="urn:microsoft.com/office/officeart/2018/2/layout/IconVerticalSolidList"/>
    <dgm:cxn modelId="{37686DF4-F503-494F-96E3-A9F9A25454B7}" srcId="{CC176BF2-C5A8-41B1-B657-94324406DDCD}" destId="{463E18E6-D756-471B-8E85-CBFB5F9BC473}" srcOrd="1" destOrd="0" parTransId="{FD83F638-9170-426F-8C41-438365DAFC53}" sibTransId="{8A8FFFB9-5981-4EE5-A10E-FC815F159BB6}"/>
    <dgm:cxn modelId="{041D00F8-6DE9-44A1-B242-2C43632DE3F8}" srcId="{CC176BF2-C5A8-41B1-B657-94324406DDCD}" destId="{C0FD794F-1C20-4EED-83F5-BF3142BE1071}" srcOrd="2" destOrd="0" parTransId="{C1A2ED30-9ED9-4203-8908-F2A3A43329D4}" sibTransId="{EB22CC0E-F817-40AC-954E-C3E4314F9B5B}"/>
    <dgm:cxn modelId="{5BF4A8F8-CAE9-488B-9D8B-0447A0FBC697}" srcId="{CC176BF2-C5A8-41B1-B657-94324406DDCD}" destId="{58929EBA-FEB1-4780-A286-E1A79B5322E6}" srcOrd="3" destOrd="0" parTransId="{B143E113-B083-4C63-B804-C9FDD3C0A718}" sibTransId="{BB2FA6B3-16D3-4C3B-8DBC-B19702ABDD65}"/>
    <dgm:cxn modelId="{2BEF2DC0-75E3-4494-820B-C9EDBE6E9749}" type="presParOf" srcId="{45D620EE-55EE-4DBA-8CEE-128169BFFB11}" destId="{87D5D907-8D58-446B-9F22-99F0BC1B04BD}" srcOrd="0" destOrd="0" presId="urn:microsoft.com/office/officeart/2018/2/layout/IconVerticalSolidList"/>
    <dgm:cxn modelId="{86E59DCC-B8F9-444D-9280-C4E2038E84A4}" type="presParOf" srcId="{87D5D907-8D58-446B-9F22-99F0BC1B04BD}" destId="{C5EF5A78-0B42-4042-B6D3-319F48AF4DBC}" srcOrd="0" destOrd="0" presId="urn:microsoft.com/office/officeart/2018/2/layout/IconVerticalSolidList"/>
    <dgm:cxn modelId="{F19A6CEC-9CB6-45ED-98C9-D1821F1B2A4A}" type="presParOf" srcId="{87D5D907-8D58-446B-9F22-99F0BC1B04BD}" destId="{51E6347B-A0D7-4007-B740-4850E138E873}" srcOrd="1" destOrd="0" presId="urn:microsoft.com/office/officeart/2018/2/layout/IconVerticalSolidList"/>
    <dgm:cxn modelId="{03CE1EE8-B3E4-41DB-85B5-1337C6AA25A9}" type="presParOf" srcId="{87D5D907-8D58-446B-9F22-99F0BC1B04BD}" destId="{A0CE5B1D-6DE1-4861-A37B-6294FECC10AD}" srcOrd="2" destOrd="0" presId="urn:microsoft.com/office/officeart/2018/2/layout/IconVerticalSolidList"/>
    <dgm:cxn modelId="{F9B57ABE-6CC8-450B-BEDE-B3500A3FD628}" type="presParOf" srcId="{87D5D907-8D58-446B-9F22-99F0BC1B04BD}" destId="{85FD7DF0-B9B1-49B9-8F3B-2FA3D0823A66}" srcOrd="3" destOrd="0" presId="urn:microsoft.com/office/officeart/2018/2/layout/IconVerticalSolidList"/>
    <dgm:cxn modelId="{77EF8D40-C743-4975-8BC7-132B74EF22AA}" type="presParOf" srcId="{45D620EE-55EE-4DBA-8CEE-128169BFFB11}" destId="{3CBDE9D9-467A-42FA-9BB3-133F6D4963D1}" srcOrd="1" destOrd="0" presId="urn:microsoft.com/office/officeart/2018/2/layout/IconVerticalSolidList"/>
    <dgm:cxn modelId="{30ABDCDA-9113-4C3D-A83E-77E0FDEC79D2}" type="presParOf" srcId="{45D620EE-55EE-4DBA-8CEE-128169BFFB11}" destId="{0388C5E0-2A28-40F3-9853-4DF3CFA2914E}" srcOrd="2" destOrd="0" presId="urn:microsoft.com/office/officeart/2018/2/layout/IconVerticalSolidList"/>
    <dgm:cxn modelId="{6C77D284-A543-4E21-9363-5E135BFE1028}" type="presParOf" srcId="{0388C5E0-2A28-40F3-9853-4DF3CFA2914E}" destId="{41661F1E-A679-4778-B385-909B534593D2}" srcOrd="0" destOrd="0" presId="urn:microsoft.com/office/officeart/2018/2/layout/IconVerticalSolidList"/>
    <dgm:cxn modelId="{48B48CBC-B760-4003-A541-A7202743522D}" type="presParOf" srcId="{0388C5E0-2A28-40F3-9853-4DF3CFA2914E}" destId="{839AC8D4-3F1F-4456-9CCF-B458279287C9}" srcOrd="1" destOrd="0" presId="urn:microsoft.com/office/officeart/2018/2/layout/IconVerticalSolidList"/>
    <dgm:cxn modelId="{775BE0AF-8EF1-4074-AA6F-DFD026937C99}" type="presParOf" srcId="{0388C5E0-2A28-40F3-9853-4DF3CFA2914E}" destId="{305DADAC-64EB-4B19-A298-1BC9757DD8EA}" srcOrd="2" destOrd="0" presId="urn:microsoft.com/office/officeart/2018/2/layout/IconVerticalSolidList"/>
    <dgm:cxn modelId="{FF91D41E-AEF3-4C95-94B3-33537C78EE2D}" type="presParOf" srcId="{0388C5E0-2A28-40F3-9853-4DF3CFA2914E}" destId="{8373B4B6-687F-4DAD-9D11-625F23B7222C}" srcOrd="3" destOrd="0" presId="urn:microsoft.com/office/officeart/2018/2/layout/IconVerticalSolidList"/>
    <dgm:cxn modelId="{A8788CA1-9BFC-4CBB-983B-3FD41CAF41A7}" type="presParOf" srcId="{45D620EE-55EE-4DBA-8CEE-128169BFFB11}" destId="{B55F22A9-E01B-4C89-8A4D-5AC6BC9CB4DF}" srcOrd="3" destOrd="0" presId="urn:microsoft.com/office/officeart/2018/2/layout/IconVerticalSolidList"/>
    <dgm:cxn modelId="{209854A0-D7A5-4D59-8957-D7C2525FEECD}" type="presParOf" srcId="{45D620EE-55EE-4DBA-8CEE-128169BFFB11}" destId="{0E89A895-6CB1-4013-931E-C292CF52D1B1}" srcOrd="4" destOrd="0" presId="urn:microsoft.com/office/officeart/2018/2/layout/IconVerticalSolidList"/>
    <dgm:cxn modelId="{5E558AF2-82E2-494F-ADFD-4D7D86431DFB}" type="presParOf" srcId="{0E89A895-6CB1-4013-931E-C292CF52D1B1}" destId="{C69657E5-CC10-46D5-A9DB-4A60F26022F2}" srcOrd="0" destOrd="0" presId="urn:microsoft.com/office/officeart/2018/2/layout/IconVerticalSolidList"/>
    <dgm:cxn modelId="{6C6EA4E8-B49F-4ADD-9EAC-DDE9ACD8C206}" type="presParOf" srcId="{0E89A895-6CB1-4013-931E-C292CF52D1B1}" destId="{7FD5E2AE-550A-4AE4-A5B0-8A53C01D6405}" srcOrd="1" destOrd="0" presId="urn:microsoft.com/office/officeart/2018/2/layout/IconVerticalSolidList"/>
    <dgm:cxn modelId="{0AE15C6E-BDD0-4CAF-ACA5-89983ABF614A}" type="presParOf" srcId="{0E89A895-6CB1-4013-931E-C292CF52D1B1}" destId="{E1C3379C-C0B8-4985-A568-90FC6005E157}" srcOrd="2" destOrd="0" presId="urn:microsoft.com/office/officeart/2018/2/layout/IconVerticalSolidList"/>
    <dgm:cxn modelId="{EBBE36A1-4848-4FC3-90E8-D692EB2684A5}" type="presParOf" srcId="{0E89A895-6CB1-4013-931E-C292CF52D1B1}" destId="{804BD7FF-D142-43AF-87E3-57E49C8F5199}" srcOrd="3" destOrd="0" presId="urn:microsoft.com/office/officeart/2018/2/layout/IconVerticalSolidList"/>
    <dgm:cxn modelId="{021B5E19-5FE3-4E46-9DB5-057B9D7D2ADF}" type="presParOf" srcId="{45D620EE-55EE-4DBA-8CEE-128169BFFB11}" destId="{2E2A51BF-F458-4133-A184-F85867B28AD5}" srcOrd="5" destOrd="0" presId="urn:microsoft.com/office/officeart/2018/2/layout/IconVerticalSolidList"/>
    <dgm:cxn modelId="{AF977FFC-415A-48EF-A968-E435B6E21480}" type="presParOf" srcId="{45D620EE-55EE-4DBA-8CEE-128169BFFB11}" destId="{1E737C36-2AD6-4208-A7BF-BEFA1D45CBE3}" srcOrd="6" destOrd="0" presId="urn:microsoft.com/office/officeart/2018/2/layout/IconVerticalSolidList"/>
    <dgm:cxn modelId="{D57AEA2B-042F-45F2-B398-D6EB96753D17}" type="presParOf" srcId="{1E737C36-2AD6-4208-A7BF-BEFA1D45CBE3}" destId="{7FFFD230-E47B-4FE1-8484-1509ACDEF391}" srcOrd="0" destOrd="0" presId="urn:microsoft.com/office/officeart/2018/2/layout/IconVerticalSolidList"/>
    <dgm:cxn modelId="{CC537FEB-E743-4226-BDF9-F2B15FAE447F}" type="presParOf" srcId="{1E737C36-2AD6-4208-A7BF-BEFA1D45CBE3}" destId="{41AE2357-B11C-4F39-9174-D23E4FB2321E}" srcOrd="1" destOrd="0" presId="urn:microsoft.com/office/officeart/2018/2/layout/IconVerticalSolidList"/>
    <dgm:cxn modelId="{B90FA70C-DA4D-436D-B92A-D9A80F65A2EB}" type="presParOf" srcId="{1E737C36-2AD6-4208-A7BF-BEFA1D45CBE3}" destId="{25D7074F-650E-44C4-8019-90BCC0796B56}" srcOrd="2" destOrd="0" presId="urn:microsoft.com/office/officeart/2018/2/layout/IconVerticalSolidList"/>
    <dgm:cxn modelId="{92F4CB43-13AF-4DBF-AD7E-678E28522DCE}" type="presParOf" srcId="{1E737C36-2AD6-4208-A7BF-BEFA1D45CBE3}" destId="{0733E5F3-4B98-456D-8BBB-B6BBA51D597E}" srcOrd="3" destOrd="0" presId="urn:microsoft.com/office/officeart/2018/2/layout/IconVerticalSolidList"/>
    <dgm:cxn modelId="{027E5C13-DCE7-4280-9860-A278443F3365}" type="presParOf" srcId="{45D620EE-55EE-4DBA-8CEE-128169BFFB11}" destId="{B0BA3781-BBCF-432C-B230-B9F6C4AFD6F1}" srcOrd="7" destOrd="0" presId="urn:microsoft.com/office/officeart/2018/2/layout/IconVerticalSolidList"/>
    <dgm:cxn modelId="{4F340EA0-812F-47F6-9AAA-F39F639171CC}" type="presParOf" srcId="{45D620EE-55EE-4DBA-8CEE-128169BFFB11}" destId="{266387D0-704D-42D3-BD33-A55A4F018912}" srcOrd="8" destOrd="0" presId="urn:microsoft.com/office/officeart/2018/2/layout/IconVerticalSolidList"/>
    <dgm:cxn modelId="{333ACF10-79F4-4B03-A0C0-7C46B267C05E}" type="presParOf" srcId="{266387D0-704D-42D3-BD33-A55A4F018912}" destId="{F87896D3-5038-4646-8662-7CB134636685}" srcOrd="0" destOrd="0" presId="urn:microsoft.com/office/officeart/2018/2/layout/IconVerticalSolidList"/>
    <dgm:cxn modelId="{A5C86584-198B-4932-8FE4-927103335D6E}" type="presParOf" srcId="{266387D0-704D-42D3-BD33-A55A4F018912}" destId="{2BC810A6-954F-4EFD-8A26-0150C7FAFA7F}" srcOrd="1" destOrd="0" presId="urn:microsoft.com/office/officeart/2018/2/layout/IconVerticalSolidList"/>
    <dgm:cxn modelId="{AB57E2A2-0497-4A4E-BC25-471303A38E98}" type="presParOf" srcId="{266387D0-704D-42D3-BD33-A55A4F018912}" destId="{BE409699-C3EA-4ECF-9D1A-EADE324328DA}" srcOrd="2" destOrd="0" presId="urn:microsoft.com/office/officeart/2018/2/layout/IconVerticalSolidList"/>
    <dgm:cxn modelId="{F24EB939-7041-4926-871D-2A425C326F37}" type="presParOf" srcId="{266387D0-704D-42D3-BD33-A55A4F018912}" destId="{692E7A6B-E558-4236-9EC0-F1DD75F007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9D4B4-57D7-4F7C-8F4E-E4B810968E09}">
      <dsp:nvSpPr>
        <dsp:cNvPr id="0" name=""/>
        <dsp:cNvSpPr/>
      </dsp:nvSpPr>
      <dsp:spPr>
        <a:xfrm>
          <a:off x="1128890" y="1206"/>
          <a:ext cx="2294817" cy="1376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presentation combines visual insights from Zara and Nike datasets.</a:t>
          </a:r>
          <a:endParaRPr lang="en-US" sz="1900" kern="1200"/>
        </a:p>
      </dsp:txBody>
      <dsp:txXfrm>
        <a:off x="1128890" y="1206"/>
        <a:ext cx="2294817" cy="1376890"/>
      </dsp:txXfrm>
    </dsp:sp>
    <dsp:sp modelId="{8F9DDA96-0EFB-49D8-BF1D-5F1905A99119}">
      <dsp:nvSpPr>
        <dsp:cNvPr id="0" name=""/>
        <dsp:cNvSpPr/>
      </dsp:nvSpPr>
      <dsp:spPr>
        <a:xfrm>
          <a:off x="3653189" y="1206"/>
          <a:ext cx="2294817" cy="1376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Zara data focuses on pricing, product positioning, and promotions.</a:t>
          </a:r>
          <a:endParaRPr lang="en-US" sz="1900" kern="1200"/>
        </a:p>
      </dsp:txBody>
      <dsp:txXfrm>
        <a:off x="3653189" y="1206"/>
        <a:ext cx="2294817" cy="1376890"/>
      </dsp:txXfrm>
    </dsp:sp>
    <dsp:sp modelId="{047009ED-31DC-442E-8137-57CA0789C169}">
      <dsp:nvSpPr>
        <dsp:cNvPr id="0" name=""/>
        <dsp:cNvSpPr/>
      </dsp:nvSpPr>
      <dsp:spPr>
        <a:xfrm>
          <a:off x="6177488" y="1206"/>
          <a:ext cx="2294817" cy="1376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Nike data includes product categories, regional sales, and sales channels.</a:t>
          </a:r>
          <a:endParaRPr lang="en-US" sz="1900" kern="1200"/>
        </a:p>
      </dsp:txBody>
      <dsp:txXfrm>
        <a:off x="6177488" y="1206"/>
        <a:ext cx="2294817" cy="1376890"/>
      </dsp:txXfrm>
    </dsp:sp>
    <dsp:sp modelId="{B831A37B-8805-4346-8402-6C4A1307D537}">
      <dsp:nvSpPr>
        <dsp:cNvPr id="0" name=""/>
        <dsp:cNvSpPr/>
      </dsp:nvSpPr>
      <dsp:spPr>
        <a:xfrm>
          <a:off x="2391040" y="1607578"/>
          <a:ext cx="2294817" cy="1376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Dashboards created in Tableau using real-world sales data.</a:t>
          </a:r>
          <a:endParaRPr lang="en-US" sz="1900" kern="1200"/>
        </a:p>
      </dsp:txBody>
      <dsp:txXfrm>
        <a:off x="2391040" y="1607578"/>
        <a:ext cx="2294817" cy="1376890"/>
      </dsp:txXfrm>
    </dsp:sp>
    <dsp:sp modelId="{B2AC55EB-E9BB-4430-B07B-3B184CE7192A}">
      <dsp:nvSpPr>
        <dsp:cNvPr id="0" name=""/>
        <dsp:cNvSpPr/>
      </dsp:nvSpPr>
      <dsp:spPr>
        <a:xfrm>
          <a:off x="4915339" y="1607578"/>
          <a:ext cx="2294817" cy="1376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trends and strategic recommendations are drawn for both brands.</a:t>
          </a:r>
          <a:endParaRPr lang="en-US" sz="1900" kern="1200"/>
        </a:p>
      </dsp:txBody>
      <dsp:txXfrm>
        <a:off x="4915339" y="1607578"/>
        <a:ext cx="2294817" cy="137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8288-D30B-4BE0-AF1C-1D619E8BC6A2}">
      <dsp:nvSpPr>
        <dsp:cNvPr id="0" name=""/>
        <dsp:cNvSpPr/>
      </dsp:nvSpPr>
      <dsp:spPr>
        <a:xfrm>
          <a:off x="0" y="0"/>
          <a:ext cx="7392921" cy="517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Zara’s menswear and end-cap placement drive higher volume.</a:t>
          </a:r>
          <a:endParaRPr lang="en-US" sz="1900" kern="1200"/>
        </a:p>
      </dsp:txBody>
      <dsp:txXfrm>
        <a:off x="15156" y="15156"/>
        <a:ext cx="6773977" cy="487166"/>
      </dsp:txXfrm>
    </dsp:sp>
    <dsp:sp modelId="{20A78CEE-81D8-4FC2-AC14-F1161F25F329}">
      <dsp:nvSpPr>
        <dsp:cNvPr id="0" name=""/>
        <dsp:cNvSpPr/>
      </dsp:nvSpPr>
      <dsp:spPr>
        <a:xfrm>
          <a:off x="552068" y="589351"/>
          <a:ext cx="7392921" cy="517478"/>
        </a:xfrm>
        <a:prstGeom prst="roundRect">
          <a:avLst>
            <a:gd name="adj" fmla="val 10000"/>
          </a:avLst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Nike’s strength lies in men's streetwear and in-store performance.</a:t>
          </a:r>
          <a:endParaRPr lang="en-US" sz="1900" kern="1200"/>
        </a:p>
      </dsp:txBody>
      <dsp:txXfrm>
        <a:off x="567224" y="604507"/>
        <a:ext cx="6474179" cy="487166"/>
      </dsp:txXfrm>
    </dsp:sp>
    <dsp:sp modelId="{18EC2CFB-6278-4F6D-A9E7-7AEE2908F119}">
      <dsp:nvSpPr>
        <dsp:cNvPr id="0" name=""/>
        <dsp:cNvSpPr/>
      </dsp:nvSpPr>
      <dsp:spPr>
        <a:xfrm>
          <a:off x="1104137" y="1178702"/>
          <a:ext cx="7392921" cy="517478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Both brands benefit from channel and regional segmentation.</a:t>
          </a:r>
          <a:endParaRPr lang="en-US" sz="1900" kern="1200"/>
        </a:p>
      </dsp:txBody>
      <dsp:txXfrm>
        <a:off x="1119293" y="1193858"/>
        <a:ext cx="6474179" cy="487166"/>
      </dsp:txXfrm>
    </dsp:sp>
    <dsp:sp modelId="{A97B7147-4F57-4829-B82B-99B02D78DFCD}">
      <dsp:nvSpPr>
        <dsp:cNvPr id="0" name=""/>
        <dsp:cNvSpPr/>
      </dsp:nvSpPr>
      <dsp:spPr>
        <a:xfrm>
          <a:off x="1656206" y="1768053"/>
          <a:ext cx="7392921" cy="517478"/>
        </a:xfrm>
        <a:prstGeom prst="roundRect">
          <a:avLst>
            <a:gd name="adj" fmla="val 10000"/>
          </a:avLst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Promotion use differs: Zara elevates price, Nike drives volume.</a:t>
          </a:r>
          <a:endParaRPr lang="en-US" sz="1900" kern="1200"/>
        </a:p>
      </dsp:txBody>
      <dsp:txXfrm>
        <a:off x="1671362" y="1783209"/>
        <a:ext cx="6474179" cy="487166"/>
      </dsp:txXfrm>
    </dsp:sp>
    <dsp:sp modelId="{14EDC734-2F29-4596-B4FF-89A5781EFAB4}">
      <dsp:nvSpPr>
        <dsp:cNvPr id="0" name=""/>
        <dsp:cNvSpPr/>
      </dsp:nvSpPr>
      <dsp:spPr>
        <a:xfrm>
          <a:off x="2208275" y="2357404"/>
          <a:ext cx="7392921" cy="517478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Gender-specific gaps present growth opportunities for both.</a:t>
          </a:r>
          <a:endParaRPr lang="en-US" sz="1900" kern="1200"/>
        </a:p>
      </dsp:txBody>
      <dsp:txXfrm>
        <a:off x="2223431" y="2372560"/>
        <a:ext cx="6474179" cy="487166"/>
      </dsp:txXfrm>
    </dsp:sp>
    <dsp:sp modelId="{812E1FD9-95D2-45A3-A69F-EDFF665CF64C}">
      <dsp:nvSpPr>
        <dsp:cNvPr id="0" name=""/>
        <dsp:cNvSpPr/>
      </dsp:nvSpPr>
      <dsp:spPr>
        <a:xfrm>
          <a:off x="7056560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32241" y="378047"/>
        <a:ext cx="184999" cy="253112"/>
      </dsp:txXfrm>
    </dsp:sp>
    <dsp:sp modelId="{6AA1E21C-688A-431E-8480-A30BB5C0EA65}">
      <dsp:nvSpPr>
        <dsp:cNvPr id="0" name=""/>
        <dsp:cNvSpPr/>
      </dsp:nvSpPr>
      <dsp:spPr>
        <a:xfrm>
          <a:off x="7608629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684310" y="967398"/>
        <a:ext cx="184999" cy="253112"/>
      </dsp:txXfrm>
    </dsp:sp>
    <dsp:sp modelId="{58B396B0-B627-4AD2-9179-FEA551A427A7}">
      <dsp:nvSpPr>
        <dsp:cNvPr id="0" name=""/>
        <dsp:cNvSpPr/>
      </dsp:nvSpPr>
      <dsp:spPr>
        <a:xfrm>
          <a:off x="8160698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236379" y="1548124"/>
        <a:ext cx="184999" cy="253112"/>
      </dsp:txXfrm>
    </dsp:sp>
    <dsp:sp modelId="{A330B61C-6FA9-4717-9303-9540EDDA2113}">
      <dsp:nvSpPr>
        <dsp:cNvPr id="0" name=""/>
        <dsp:cNvSpPr/>
      </dsp:nvSpPr>
      <dsp:spPr>
        <a:xfrm>
          <a:off x="8712766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88447" y="2143225"/>
        <a:ext cx="184999" cy="253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E2D7F-737D-488F-9484-C202E0B8CAD0}">
      <dsp:nvSpPr>
        <dsp:cNvPr id="0" name=""/>
        <dsp:cNvSpPr/>
      </dsp:nvSpPr>
      <dsp:spPr>
        <a:xfrm>
          <a:off x="3281" y="193692"/>
          <a:ext cx="1776784" cy="24874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Zara: Expand WOMAN category through fashion-forward marketing.</a:t>
          </a:r>
          <a:endParaRPr lang="en-US" sz="1400" kern="1200"/>
        </a:p>
      </dsp:txBody>
      <dsp:txXfrm>
        <a:off x="3281" y="1138941"/>
        <a:ext cx="1776784" cy="1492498"/>
      </dsp:txXfrm>
    </dsp:sp>
    <dsp:sp modelId="{1E6D29A7-6F8C-4055-B6CC-3FF7703E3B65}">
      <dsp:nvSpPr>
        <dsp:cNvPr id="0" name=""/>
        <dsp:cNvSpPr/>
      </dsp:nvSpPr>
      <dsp:spPr>
        <a:xfrm>
          <a:off x="518549" y="442442"/>
          <a:ext cx="746249" cy="746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0" tIns="12700" rIns="5818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27835" y="551728"/>
        <a:ext cx="527677" cy="527677"/>
      </dsp:txXfrm>
    </dsp:sp>
    <dsp:sp modelId="{1ABABC77-76B5-4898-B238-0D1BA5DAECC9}">
      <dsp:nvSpPr>
        <dsp:cNvPr id="0" name=""/>
        <dsp:cNvSpPr/>
      </dsp:nvSpPr>
      <dsp:spPr>
        <a:xfrm>
          <a:off x="3281" y="2681118"/>
          <a:ext cx="1776784" cy="72"/>
        </a:xfrm>
        <a:prstGeom prst="rect">
          <a:avLst/>
        </a:prstGeom>
        <a:solidFill>
          <a:schemeClr val="accent2">
            <a:hueOff val="373684"/>
            <a:satOff val="-397"/>
            <a:lumOff val="305"/>
            <a:alphaOff val="0"/>
          </a:schemeClr>
        </a:solidFill>
        <a:ln w="15875" cap="flat" cmpd="sng" algn="ctr">
          <a:solidFill>
            <a:schemeClr val="accent2">
              <a:hueOff val="373684"/>
              <a:satOff val="-397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3C64-ACFB-4CAA-9D52-768DBAC6B31B}">
      <dsp:nvSpPr>
        <dsp:cNvPr id="0" name=""/>
        <dsp:cNvSpPr/>
      </dsp:nvSpPr>
      <dsp:spPr>
        <a:xfrm>
          <a:off x="1957744" y="193692"/>
          <a:ext cx="1776784" cy="2487497"/>
        </a:xfrm>
        <a:prstGeom prst="rect">
          <a:avLst/>
        </a:prstGeom>
        <a:solidFill>
          <a:schemeClr val="accent2">
            <a:tint val="40000"/>
            <a:alpha val="90000"/>
            <a:hueOff val="1045868"/>
            <a:satOff val="357"/>
            <a:lumOff val="11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45868"/>
              <a:satOff val="357"/>
              <a:lumOff val="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Zara: Prioritize best-selling placements like front of store and end-cap.</a:t>
          </a:r>
          <a:endParaRPr lang="en-US" sz="1400" kern="1200"/>
        </a:p>
      </dsp:txBody>
      <dsp:txXfrm>
        <a:off x="1957744" y="1138941"/>
        <a:ext cx="1776784" cy="1492498"/>
      </dsp:txXfrm>
    </dsp:sp>
    <dsp:sp modelId="{CCAB8A5B-08EB-4D91-8C18-765323224338}">
      <dsp:nvSpPr>
        <dsp:cNvPr id="0" name=""/>
        <dsp:cNvSpPr/>
      </dsp:nvSpPr>
      <dsp:spPr>
        <a:xfrm>
          <a:off x="2473011" y="442442"/>
          <a:ext cx="746249" cy="746249"/>
        </a:xfrm>
        <a:prstGeom prst="ellipse">
          <a:avLst/>
        </a:prstGeom>
        <a:solidFill>
          <a:schemeClr val="accent2">
            <a:hueOff val="747368"/>
            <a:satOff val="-794"/>
            <a:lumOff val="610"/>
            <a:alphaOff val="0"/>
          </a:schemeClr>
        </a:solidFill>
        <a:ln w="15875" cap="flat" cmpd="sng" algn="ctr">
          <a:solidFill>
            <a:schemeClr val="accent2">
              <a:hueOff val="747368"/>
              <a:satOff val="-794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0" tIns="12700" rIns="5818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582297" y="551728"/>
        <a:ext cx="527677" cy="527677"/>
      </dsp:txXfrm>
    </dsp:sp>
    <dsp:sp modelId="{F1022B4F-2B47-4947-9DC0-8DBCD8B66680}">
      <dsp:nvSpPr>
        <dsp:cNvPr id="0" name=""/>
        <dsp:cNvSpPr/>
      </dsp:nvSpPr>
      <dsp:spPr>
        <a:xfrm>
          <a:off x="1957744" y="2681118"/>
          <a:ext cx="1776784" cy="72"/>
        </a:xfrm>
        <a:prstGeom prst="rect">
          <a:avLst/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23A7C-1270-4E20-BAFC-67093774625D}">
      <dsp:nvSpPr>
        <dsp:cNvPr id="0" name=""/>
        <dsp:cNvSpPr/>
      </dsp:nvSpPr>
      <dsp:spPr>
        <a:xfrm>
          <a:off x="3912206" y="193692"/>
          <a:ext cx="1776784" cy="2487497"/>
        </a:xfrm>
        <a:prstGeom prst="rect">
          <a:avLst/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Nike: Grow digital presence in South and Southeast U.S.</a:t>
          </a:r>
          <a:endParaRPr lang="en-US" sz="1400" kern="1200"/>
        </a:p>
      </dsp:txBody>
      <dsp:txXfrm>
        <a:off x="3912206" y="1138941"/>
        <a:ext cx="1776784" cy="1492498"/>
      </dsp:txXfrm>
    </dsp:sp>
    <dsp:sp modelId="{4A4D679B-FF8C-41F0-939F-54559DDAEA43}">
      <dsp:nvSpPr>
        <dsp:cNvPr id="0" name=""/>
        <dsp:cNvSpPr/>
      </dsp:nvSpPr>
      <dsp:spPr>
        <a:xfrm>
          <a:off x="4427473" y="442442"/>
          <a:ext cx="746249" cy="746249"/>
        </a:xfrm>
        <a:prstGeom prst="ellipse">
          <a:avLst/>
        </a:prstGeom>
        <a:solidFill>
          <a:schemeClr val="accent2">
            <a:hueOff val="1494735"/>
            <a:satOff val="-1588"/>
            <a:lumOff val="1220"/>
            <a:alphaOff val="0"/>
          </a:schemeClr>
        </a:solidFill>
        <a:ln w="15875" cap="flat" cmpd="sng" algn="ctr">
          <a:solidFill>
            <a:schemeClr val="accent2">
              <a:hueOff val="1494735"/>
              <a:satOff val="-1588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0" tIns="12700" rIns="5818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536759" y="551728"/>
        <a:ext cx="527677" cy="527677"/>
      </dsp:txXfrm>
    </dsp:sp>
    <dsp:sp modelId="{92CD230D-B61E-43D5-93CE-225DC651381E}">
      <dsp:nvSpPr>
        <dsp:cNvPr id="0" name=""/>
        <dsp:cNvSpPr/>
      </dsp:nvSpPr>
      <dsp:spPr>
        <a:xfrm>
          <a:off x="3912206" y="2681118"/>
          <a:ext cx="1776784" cy="72"/>
        </a:xfrm>
        <a:prstGeom prst="rect">
          <a:avLst/>
        </a:prstGeom>
        <a:solidFill>
          <a:schemeClr val="accent2">
            <a:hueOff val="1868420"/>
            <a:satOff val="-1984"/>
            <a:lumOff val="1525"/>
            <a:alphaOff val="0"/>
          </a:schemeClr>
        </a:solidFill>
        <a:ln w="15875" cap="flat" cmpd="sng" algn="ctr">
          <a:solidFill>
            <a:schemeClr val="accent2">
              <a:hueOff val="1868420"/>
              <a:satOff val="-1984"/>
              <a:lumOff val="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50384-5ECC-4EEE-BEF1-5A7DCD9A2EDD}">
      <dsp:nvSpPr>
        <dsp:cNvPr id="0" name=""/>
        <dsp:cNvSpPr/>
      </dsp:nvSpPr>
      <dsp:spPr>
        <a:xfrm>
          <a:off x="5866668" y="193692"/>
          <a:ext cx="1776784" cy="2487497"/>
        </a:xfrm>
        <a:prstGeom prst="rect">
          <a:avLst/>
        </a:prstGeom>
        <a:solidFill>
          <a:schemeClr val="accent2">
            <a:tint val="40000"/>
            <a:alpha val="90000"/>
            <a:hueOff val="3137603"/>
            <a:satOff val="1071"/>
            <a:lumOff val="32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137603"/>
              <a:satOff val="1071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Nike: Reallocate stock based on high-sales states like NY and CA.</a:t>
          </a:r>
          <a:endParaRPr lang="en-US" sz="1400" kern="1200"/>
        </a:p>
      </dsp:txBody>
      <dsp:txXfrm>
        <a:off x="5866668" y="1138941"/>
        <a:ext cx="1776784" cy="1492498"/>
      </dsp:txXfrm>
    </dsp:sp>
    <dsp:sp modelId="{FC47C2B8-992A-485D-9056-F70B96F547E2}">
      <dsp:nvSpPr>
        <dsp:cNvPr id="0" name=""/>
        <dsp:cNvSpPr/>
      </dsp:nvSpPr>
      <dsp:spPr>
        <a:xfrm>
          <a:off x="6381936" y="442442"/>
          <a:ext cx="746249" cy="746249"/>
        </a:xfrm>
        <a:prstGeom prst="ellipse">
          <a:avLst/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0" tIns="12700" rIns="5818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491222" y="551728"/>
        <a:ext cx="527677" cy="527677"/>
      </dsp:txXfrm>
    </dsp:sp>
    <dsp:sp modelId="{A0A9898E-4033-4184-84B5-42A6CC03791D}">
      <dsp:nvSpPr>
        <dsp:cNvPr id="0" name=""/>
        <dsp:cNvSpPr/>
      </dsp:nvSpPr>
      <dsp:spPr>
        <a:xfrm>
          <a:off x="5866668" y="2681118"/>
          <a:ext cx="1776784" cy="72"/>
        </a:xfrm>
        <a:prstGeom prst="rect">
          <a:avLst/>
        </a:prstGeom>
        <a:solidFill>
          <a:schemeClr val="accent2">
            <a:hueOff val="2615787"/>
            <a:satOff val="-2778"/>
            <a:lumOff val="2135"/>
            <a:alphaOff val="0"/>
          </a:schemeClr>
        </a:solidFill>
        <a:ln w="15875" cap="flat" cmpd="sng" algn="ctr">
          <a:solidFill>
            <a:schemeClr val="accent2">
              <a:hueOff val="2615787"/>
              <a:satOff val="-2778"/>
              <a:lumOff val="2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B63BE-740D-4C9A-95B2-CF016EABD8BA}">
      <dsp:nvSpPr>
        <dsp:cNvPr id="0" name=""/>
        <dsp:cNvSpPr/>
      </dsp:nvSpPr>
      <dsp:spPr>
        <a:xfrm>
          <a:off x="7821131" y="193692"/>
          <a:ext cx="1776784" cy="2487497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25" tIns="330200" rIns="13852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Both: Use insights dashboards for ongoing performance optimization.</a:t>
          </a:r>
          <a:endParaRPr lang="en-US" sz="1400" kern="1200"/>
        </a:p>
      </dsp:txBody>
      <dsp:txXfrm>
        <a:off x="7821131" y="1138941"/>
        <a:ext cx="1776784" cy="1492498"/>
      </dsp:txXfrm>
    </dsp:sp>
    <dsp:sp modelId="{68FC8B6D-B3D6-40F1-B6D1-CF35245E7BA5}">
      <dsp:nvSpPr>
        <dsp:cNvPr id="0" name=""/>
        <dsp:cNvSpPr/>
      </dsp:nvSpPr>
      <dsp:spPr>
        <a:xfrm>
          <a:off x="8336398" y="442442"/>
          <a:ext cx="746249" cy="746249"/>
        </a:xfrm>
        <a:prstGeom prst="ellipse">
          <a:avLst/>
        </a:prstGeom>
        <a:solidFill>
          <a:schemeClr val="accent2">
            <a:hueOff val="2989471"/>
            <a:satOff val="-3175"/>
            <a:lumOff val="2440"/>
            <a:alphaOff val="0"/>
          </a:schemeClr>
        </a:solidFill>
        <a:ln w="15875" cap="flat" cmpd="sng" algn="ctr">
          <a:solidFill>
            <a:schemeClr val="accent2">
              <a:hueOff val="2989471"/>
              <a:satOff val="-3175"/>
              <a:lumOff val="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180" tIns="12700" rIns="5818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445684" y="551728"/>
        <a:ext cx="527677" cy="527677"/>
      </dsp:txXfrm>
    </dsp:sp>
    <dsp:sp modelId="{D148EECE-5F4E-4F96-B973-784945C67F90}">
      <dsp:nvSpPr>
        <dsp:cNvPr id="0" name=""/>
        <dsp:cNvSpPr/>
      </dsp:nvSpPr>
      <dsp:spPr>
        <a:xfrm>
          <a:off x="7821131" y="2681118"/>
          <a:ext cx="1776784" cy="72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D68EC-ADC3-4750-B84B-36366B2742C5}">
      <dsp:nvSpPr>
        <dsp:cNvPr id="0" name=""/>
        <dsp:cNvSpPr/>
      </dsp:nvSpPr>
      <dsp:spPr>
        <a:xfrm>
          <a:off x="0" y="91738"/>
          <a:ext cx="5272392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Visual dashboards reveal clear product, region, and channel insights.</a:t>
          </a:r>
          <a:endParaRPr lang="en-US" sz="1900" kern="1200"/>
        </a:p>
      </dsp:txBody>
      <dsp:txXfrm>
        <a:off x="34726" y="126464"/>
        <a:ext cx="5202940" cy="641908"/>
      </dsp:txXfrm>
    </dsp:sp>
    <dsp:sp modelId="{AAC8F8BE-929D-4BCD-B21B-690160D953D8}">
      <dsp:nvSpPr>
        <dsp:cNvPr id="0" name=""/>
        <dsp:cNvSpPr/>
      </dsp:nvSpPr>
      <dsp:spPr>
        <a:xfrm>
          <a:off x="0" y="857818"/>
          <a:ext cx="5272392" cy="711360"/>
        </a:xfrm>
        <a:prstGeom prst="round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Both brands show opportunities to improve underperforming segments.</a:t>
          </a:r>
          <a:endParaRPr lang="en-US" sz="1900" kern="1200"/>
        </a:p>
      </dsp:txBody>
      <dsp:txXfrm>
        <a:off x="34726" y="892544"/>
        <a:ext cx="5202940" cy="641908"/>
      </dsp:txXfrm>
    </dsp:sp>
    <dsp:sp modelId="{60D4B809-C7FA-4960-B761-588CD20F2731}">
      <dsp:nvSpPr>
        <dsp:cNvPr id="0" name=""/>
        <dsp:cNvSpPr/>
      </dsp:nvSpPr>
      <dsp:spPr>
        <a:xfrm>
          <a:off x="0" y="1623899"/>
          <a:ext cx="5272392" cy="711360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Zara's physical layout and promotions are key revenue drivers.</a:t>
          </a:r>
          <a:endParaRPr lang="en-US" sz="1900" kern="1200"/>
        </a:p>
      </dsp:txBody>
      <dsp:txXfrm>
        <a:off x="34726" y="1658625"/>
        <a:ext cx="5202940" cy="641908"/>
      </dsp:txXfrm>
    </dsp:sp>
    <dsp:sp modelId="{B4EA41E7-90D8-4449-A071-0D1BE9B9ECC7}">
      <dsp:nvSpPr>
        <dsp:cNvPr id="0" name=""/>
        <dsp:cNvSpPr/>
      </dsp:nvSpPr>
      <dsp:spPr>
        <a:xfrm>
          <a:off x="0" y="2389979"/>
          <a:ext cx="5272392" cy="711360"/>
        </a:xfrm>
        <a:prstGeom prst="round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Nike’s performance varies strongly by region and product type.</a:t>
          </a:r>
          <a:endParaRPr lang="en-US" sz="1900" kern="1200"/>
        </a:p>
      </dsp:txBody>
      <dsp:txXfrm>
        <a:off x="34726" y="2424705"/>
        <a:ext cx="5202940" cy="641908"/>
      </dsp:txXfrm>
    </dsp:sp>
    <dsp:sp modelId="{F7E75FFE-22DB-463F-AB6B-CA24D058E5C0}">
      <dsp:nvSpPr>
        <dsp:cNvPr id="0" name=""/>
        <dsp:cNvSpPr/>
      </dsp:nvSpPr>
      <dsp:spPr>
        <a:xfrm>
          <a:off x="0" y="3156058"/>
          <a:ext cx="5272392" cy="711360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Strategic focus based on data leads to smarter, faster decisions.</a:t>
          </a:r>
          <a:endParaRPr lang="en-US" sz="1900" kern="1200"/>
        </a:p>
      </dsp:txBody>
      <dsp:txXfrm>
        <a:off x="34726" y="3190784"/>
        <a:ext cx="5202940" cy="641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F5A78-0B42-4042-B6D3-319F48AF4DBC}">
      <dsp:nvSpPr>
        <dsp:cNvPr id="0" name=""/>
        <dsp:cNvSpPr/>
      </dsp:nvSpPr>
      <dsp:spPr>
        <a:xfrm>
          <a:off x="0" y="4100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347B-A0D7-4007-B740-4850E138E873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7DF0-B9B1-49B9-8F3B-2FA3D0823A66}">
      <dsp:nvSpPr>
        <dsp:cNvPr id="0" name=""/>
        <dsp:cNvSpPr/>
      </dsp:nvSpPr>
      <dsp:spPr>
        <a:xfrm>
          <a:off x="1008787" y="4100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Continue data collection with seasonal, competitor, and customer metrics.</a:t>
          </a:r>
          <a:endParaRPr lang="en-US" sz="1900" kern="1200"/>
        </a:p>
      </dsp:txBody>
      <dsp:txXfrm>
        <a:off x="1008787" y="4100"/>
        <a:ext cx="4905421" cy="873409"/>
      </dsp:txXfrm>
    </dsp:sp>
    <dsp:sp modelId="{41661F1E-A679-4778-B385-909B534593D2}">
      <dsp:nvSpPr>
        <dsp:cNvPr id="0" name=""/>
        <dsp:cNvSpPr/>
      </dsp:nvSpPr>
      <dsp:spPr>
        <a:xfrm>
          <a:off x="0" y="1095862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AC8D4-3F1F-4456-9CCF-B458279287C9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B4B6-687F-4DAD-9D11-625F23B7222C}">
      <dsp:nvSpPr>
        <dsp:cNvPr id="0" name=""/>
        <dsp:cNvSpPr/>
      </dsp:nvSpPr>
      <dsp:spPr>
        <a:xfrm>
          <a:off x="1008787" y="1095862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Incorporate time-series data to track performance trends.</a:t>
          </a:r>
          <a:endParaRPr lang="en-US" sz="1900" kern="1200"/>
        </a:p>
      </dsp:txBody>
      <dsp:txXfrm>
        <a:off x="1008787" y="1095862"/>
        <a:ext cx="4905421" cy="873409"/>
      </dsp:txXfrm>
    </dsp:sp>
    <dsp:sp modelId="{C69657E5-CC10-46D5-A9DB-4A60F26022F2}">
      <dsp:nvSpPr>
        <dsp:cNvPr id="0" name=""/>
        <dsp:cNvSpPr/>
      </dsp:nvSpPr>
      <dsp:spPr>
        <a:xfrm>
          <a:off x="0" y="2187623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5E2AE-550A-4AE4-A5B0-8A53C01D6405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BD7FF-D142-43AF-87E3-57E49C8F5199}">
      <dsp:nvSpPr>
        <dsp:cNvPr id="0" name=""/>
        <dsp:cNvSpPr/>
      </dsp:nvSpPr>
      <dsp:spPr>
        <a:xfrm>
          <a:off x="1008787" y="2187623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Expand dashboards for executive and departmental reporting.</a:t>
          </a:r>
          <a:endParaRPr lang="en-US" sz="1900" kern="1200"/>
        </a:p>
      </dsp:txBody>
      <dsp:txXfrm>
        <a:off x="1008787" y="2187623"/>
        <a:ext cx="4905421" cy="873409"/>
      </dsp:txXfrm>
    </dsp:sp>
    <dsp:sp modelId="{7FFFD230-E47B-4FE1-8484-1509ACDEF391}">
      <dsp:nvSpPr>
        <dsp:cNvPr id="0" name=""/>
        <dsp:cNvSpPr/>
      </dsp:nvSpPr>
      <dsp:spPr>
        <a:xfrm>
          <a:off x="0" y="3279385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E2357-B11C-4F39-9174-D23E4FB2321E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E5F3-4B98-456D-8BBB-B6BBA51D597E}">
      <dsp:nvSpPr>
        <dsp:cNvPr id="0" name=""/>
        <dsp:cNvSpPr/>
      </dsp:nvSpPr>
      <dsp:spPr>
        <a:xfrm>
          <a:off x="1008787" y="3279385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Develop KPIs around growth goals, gender segmentation, and ROI.</a:t>
          </a:r>
          <a:endParaRPr lang="en-US" sz="1900" kern="1200"/>
        </a:p>
      </dsp:txBody>
      <dsp:txXfrm>
        <a:off x="1008787" y="3279385"/>
        <a:ext cx="4905421" cy="873409"/>
      </dsp:txXfrm>
    </dsp:sp>
    <dsp:sp modelId="{F87896D3-5038-4646-8662-7CB134636685}">
      <dsp:nvSpPr>
        <dsp:cNvPr id="0" name=""/>
        <dsp:cNvSpPr/>
      </dsp:nvSpPr>
      <dsp:spPr>
        <a:xfrm>
          <a:off x="0" y="4371147"/>
          <a:ext cx="5914209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810A6-954F-4EFD-8A26-0150C7FAFA7F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E7A6B-E558-4236-9EC0-F1DD75F007DA}">
      <dsp:nvSpPr>
        <dsp:cNvPr id="0" name=""/>
        <dsp:cNvSpPr/>
      </dsp:nvSpPr>
      <dsp:spPr>
        <a:xfrm>
          <a:off x="1008787" y="4371147"/>
          <a:ext cx="4905421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Maintain regular visualization updates to monitor market shifts.</a:t>
          </a:r>
          <a:endParaRPr lang="en-US" sz="1900" kern="1200"/>
        </a:p>
      </dsp:txBody>
      <dsp:txXfrm>
        <a:off x="1008787" y="4371147"/>
        <a:ext cx="4905421" cy="87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DD4-2F81-66AE-1EED-8133F9C99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 dirty="0"/>
              <a:t>Retail Sales Intelligence: A Comparative Dashboard Analysis of Zara and Nike</a:t>
            </a:r>
            <a:endParaRPr lang="en-US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66A8E-9DC3-ECCD-223E-023420CAF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Azmath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9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C2E21-58FC-A96B-EC06-FE56395B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96C8066-2D3C-2FA3-EBFD-FB7B274F2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560195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879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000D6-BE79-7B73-89FB-7516245B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Next Steps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64056-5ED4-9FA5-C154-95F2C9FAE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8799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0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EDAFB9-A8AF-BFD5-24B1-1884B781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Zara &amp; Nike Sales Dashboard Overview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5E65C-6AB4-9963-E7A1-AD08F7D6C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10261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6572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1EC2-978E-2E76-9416-DA4FD1A9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>
                <a:solidFill>
                  <a:srgbClr val="262626"/>
                </a:solidFill>
              </a:rPr>
              <a:t>Zara – Average Price by Promotion</a:t>
            </a:r>
            <a:endParaRPr lang="en-US" sz="4100">
              <a:solidFill>
                <a:srgbClr val="26262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5172-01F7-880E-9337-2D65EECC1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298" y="1410208"/>
            <a:ext cx="2334562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2753-8C40-51B3-8708-75B4E9F6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>
                <a:solidFill>
                  <a:srgbClr val="262626"/>
                </a:solidFill>
              </a:rPr>
              <a:t>Promoted products had a slightly higher average price ($11,089.6).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262626"/>
                </a:solidFill>
              </a:rPr>
              <a:t>Non-promoted items averaged $10,646.0, suggesting a premium strategy.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262626"/>
                </a:solidFill>
              </a:rPr>
              <a:t>Promotions may target higher-end or seasonal stock rather than discounts.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262626"/>
                </a:solidFill>
              </a:rPr>
              <a:t>Contrary to expectations, promotions did not decrease average price.</a:t>
            </a:r>
          </a:p>
          <a:p>
            <a:pPr>
              <a:lnSpc>
                <a:spcPct val="90000"/>
              </a:lnSpc>
            </a:pPr>
            <a:r>
              <a:rPr lang="en-GB" sz="1900">
                <a:solidFill>
                  <a:srgbClr val="262626"/>
                </a:solidFill>
              </a:rPr>
              <a:t>Reflects brand positioning that values exclusivity and timing.</a:t>
            </a:r>
          </a:p>
        </p:txBody>
      </p:sp>
    </p:spTree>
    <p:extLst>
      <p:ext uri="{BB962C8B-B14F-4D97-AF65-F5344CB8AC3E}">
        <p14:creationId xmlns:p14="http://schemas.microsoft.com/office/powerpoint/2010/main" val="262460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C86069-7C29-26EB-2431-CCEA9982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262626"/>
                </a:solidFill>
              </a:rPr>
              <a:t>Zara – Sales by Section and Position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CAD-162C-E6C1-9BC6-A9788F7C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sz="1600">
                <a:solidFill>
                  <a:srgbClr val="262626"/>
                </a:solidFill>
              </a:rPr>
              <a:t>MAN section vastly outperformed WOMAN in sales volume.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Highest product visibility (Aisle/End-cap) correlates with higher volume.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WOMAN section had lower sales, indicating growth potential.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Product placement directly impacts shopper behavior and conversion.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Store layout strategy should focus on high-traffic visibility zones.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C1C5F-8FA1-0002-E9D4-2599B0896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719790"/>
            <a:ext cx="5469466" cy="341841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869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B99B0F-4CCA-33C0-E687-C13DF1E5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262626"/>
                </a:solidFill>
              </a:rPr>
              <a:t>Nike – Sales by Region and Method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EA7F-BE85-FDFE-9D75-A2578C64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sz="1600">
                <a:solidFill>
                  <a:srgbClr val="262626"/>
                </a:solidFill>
              </a:rPr>
              <a:t>In-store sales dominate in Northeast, exceeding $1.1 million.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Southeast and South regions show strong online performance.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Outlet stores perform well in South and West.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Regional channel optimization is key to Nike’s retail strategy.</a:t>
            </a:r>
          </a:p>
          <a:p>
            <a:pPr algn="ctr"/>
            <a:r>
              <a:rPr lang="en-GB" sz="1600">
                <a:solidFill>
                  <a:srgbClr val="262626"/>
                </a:solidFill>
              </a:rPr>
              <a:t>Balanced sales mix across U.S. enables targeted channel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114B9-D5E0-3605-57BE-76A1B08DB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658259"/>
            <a:ext cx="5469466" cy="354147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3821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3BC74F-CBCC-1E6F-5A43-759A5F82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Nike – Product-wise Units Sold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53CF2-2DC4-EA0A-AA9F-7307E97EB2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142" r="12825" b="2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550D-CA05-F694-7EAB-C240EC7E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Men’s Street Footwear leads all categories in units sold.</a:t>
            </a:r>
          </a:p>
          <a:p>
            <a:pPr>
              <a:lnSpc>
                <a:spcPct val="90000"/>
              </a:lnSpc>
            </a:pPr>
            <a:r>
              <a:rPr lang="en-GB" sz="1900"/>
              <a:t>Women’s Apparel and Street Footwear perform better than Athletic.</a:t>
            </a:r>
          </a:p>
          <a:p>
            <a:pPr>
              <a:lnSpc>
                <a:spcPct val="90000"/>
              </a:lnSpc>
            </a:pPr>
            <a:r>
              <a:rPr lang="en-GB" sz="1900"/>
              <a:t>Men’s products consistently outsell women’s across categories.</a:t>
            </a:r>
          </a:p>
          <a:p>
            <a:pPr>
              <a:lnSpc>
                <a:spcPct val="90000"/>
              </a:lnSpc>
            </a:pPr>
            <a:r>
              <a:rPr lang="en-GB" sz="1900"/>
              <a:t>Women’s Athletic Footwear shows the lowest sales and growth potential.</a:t>
            </a:r>
          </a:p>
          <a:p>
            <a:pPr>
              <a:lnSpc>
                <a:spcPct val="90000"/>
              </a:lnSpc>
            </a:pPr>
            <a:r>
              <a:rPr lang="en-GB" sz="1900"/>
              <a:t>Indicates a need for more focused marketing in women’s sportswear.</a:t>
            </a:r>
          </a:p>
        </p:txBody>
      </p:sp>
    </p:spTree>
    <p:extLst>
      <p:ext uri="{BB962C8B-B14F-4D97-AF65-F5344CB8AC3E}">
        <p14:creationId xmlns:p14="http://schemas.microsoft.com/office/powerpoint/2010/main" val="13936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856D0-6226-86AF-4801-72991C3A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Nike – Total Sales by State</a:t>
            </a:r>
            <a:endParaRPr lang="en-US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786BA-AB17-CC99-9920-414D4396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15" r="13370" b="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BF40-0300-F8E9-826B-979D0640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New York ($642K), California, and Florida lead in total sales.</a:t>
            </a:r>
          </a:p>
          <a:p>
            <a:pPr>
              <a:lnSpc>
                <a:spcPct val="90000"/>
              </a:lnSpc>
            </a:pPr>
            <a:r>
              <a:rPr lang="en-GB" sz="1700"/>
              <a:t>Urban and coastal regions dominate Nike’s state performance.</a:t>
            </a:r>
          </a:p>
          <a:p>
            <a:pPr>
              <a:lnSpc>
                <a:spcPct val="90000"/>
              </a:lnSpc>
            </a:pPr>
            <a:r>
              <a:rPr lang="en-GB" sz="1700"/>
              <a:t>Midwest and interior states underperform comparatively.</a:t>
            </a:r>
          </a:p>
          <a:p>
            <a:pPr>
              <a:lnSpc>
                <a:spcPct val="90000"/>
              </a:lnSpc>
            </a:pPr>
            <a:r>
              <a:rPr lang="en-GB" sz="1700"/>
              <a:t>Sales patterns suggest targeting high-density population </a:t>
            </a:r>
            <a:r>
              <a:rPr lang="en-GB" sz="1700" err="1"/>
              <a:t>centers</a:t>
            </a:r>
            <a:r>
              <a:rPr lang="en-GB" sz="1700"/>
              <a:t>.</a:t>
            </a:r>
          </a:p>
          <a:p>
            <a:pPr>
              <a:lnSpc>
                <a:spcPct val="90000"/>
              </a:lnSpc>
            </a:pPr>
            <a:r>
              <a:rPr lang="en-GB" sz="1700"/>
              <a:t>Geo-based sales strategies can optimize reach and allocation.</a:t>
            </a:r>
          </a:p>
        </p:txBody>
      </p:sp>
    </p:spTree>
    <p:extLst>
      <p:ext uri="{BB962C8B-B14F-4D97-AF65-F5344CB8AC3E}">
        <p14:creationId xmlns:p14="http://schemas.microsoft.com/office/powerpoint/2010/main" val="194490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EE95-3A5B-99A1-C4B8-0B5EB1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Cross-Brand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BC093-3059-A69C-9B7B-915B713AB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7963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66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5A3F-4AE7-E430-8ADA-28598541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Strategic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CC9D5-D48F-6072-3AB9-28472C46F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4145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258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578</Words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Retail Sales Intelligence: A Comparative Dashboard Analysis of Zara and Nike</vt:lpstr>
      <vt:lpstr>Zara &amp; Nike Sales Dashboard Overview</vt:lpstr>
      <vt:lpstr>Zara – Average Price by Promotion</vt:lpstr>
      <vt:lpstr>Zara – Sales by Section and Position</vt:lpstr>
      <vt:lpstr>Nike – Sales by Region and Method</vt:lpstr>
      <vt:lpstr>Nike – Product-wise Units Sold</vt:lpstr>
      <vt:lpstr>Nike – Total Sales by State</vt:lpstr>
      <vt:lpstr>Cross-Brand Insights</vt:lpstr>
      <vt:lpstr>Strategic Recommendations</vt:lpstr>
      <vt:lpstr>Conclusion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2025-04-12T03:36:44Z</dcterms:created>
  <dcterms:modified xsi:type="dcterms:W3CDTF">2025-04-12T03:48:26Z</dcterms:modified>
</cp:coreProperties>
</file>