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61" r:id="rId1"/>
  </p:sldMasterIdLst>
  <p:notesMasterIdLst>
    <p:notesMasterId r:id="rId17"/>
  </p:notesMasterIdLst>
  <p:sldIdLst>
    <p:sldId id="262" r:id="rId2"/>
    <p:sldId id="263" r:id="rId3"/>
    <p:sldId id="264" r:id="rId4"/>
    <p:sldId id="280" r:id="rId5"/>
    <p:sldId id="265" r:id="rId6"/>
    <p:sldId id="278" r:id="rId7"/>
    <p:sldId id="272" r:id="rId8"/>
    <p:sldId id="279" r:id="rId9"/>
    <p:sldId id="273" r:id="rId10"/>
    <p:sldId id="282" r:id="rId11"/>
    <p:sldId id="274" r:id="rId12"/>
    <p:sldId id="285" r:id="rId13"/>
    <p:sldId id="283" r:id="rId14"/>
    <p:sldId id="284" r:id="rId15"/>
    <p:sldId id="281"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9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549"/>
    <a:srgbClr val="007033"/>
    <a:srgbClr val="9EFF29"/>
    <a:srgbClr val="C33A1F"/>
    <a:srgbClr val="003635"/>
    <a:srgbClr val="D6370C"/>
    <a:srgbClr val="0000C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7" d="100"/>
          <a:sy n="97" d="100"/>
        </p:scale>
        <p:origin x="-364" y="636"/>
      </p:cViewPr>
      <p:guideLst>
        <p:guide orient="horz" pos="1620"/>
        <p:guide pos="2916"/>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719282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37772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393622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4"/>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42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318188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15094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424607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255550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1263564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210663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39977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177320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t>5/2/2020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t>‹#›</a:t>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2855510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3996" y="1445261"/>
            <a:ext cx="6890385" cy="1791970"/>
          </a:xfrm>
        </p:spPr>
        <p:txBody>
          <a:bodyPr/>
          <a:lstStyle/>
          <a:p>
            <a:r>
              <a:rPr lang="en-US" dirty="0">
                <a:ln>
                  <a:solidFill>
                    <a:schemeClr val="tx1"/>
                  </a:solidFill>
                </a:ln>
                <a:solidFill>
                  <a:schemeClr val="bg1"/>
                </a:solidFill>
                <a:effectLst>
                  <a:outerShdw blurRad="38100" dist="19050" dir="2700000" algn="tl" rotWithShape="0">
                    <a:schemeClr val="dk1">
                      <a:alpha val="40000"/>
                    </a:schemeClr>
                  </a:outerShdw>
                </a:effectLst>
                <a:latin typeface="DFPOP1-W9" panose="02010609010101010101" charset="-128"/>
                <a:ea typeface="DFPOP1-W9" panose="02010609010101010101" charset="-128"/>
              </a:rPr>
              <a:t>5G </a:t>
            </a:r>
            <a:r>
              <a:rPr lang="en-US" dirty="0" smtClean="0">
                <a:ln>
                  <a:solidFill>
                    <a:schemeClr val="tx1"/>
                  </a:solidFill>
                </a:ln>
                <a:solidFill>
                  <a:schemeClr val="bg1"/>
                </a:solidFill>
                <a:effectLst>
                  <a:outerShdw blurRad="38100" dist="19050" dir="2700000" algn="tl" rotWithShape="0">
                    <a:schemeClr val="dk1">
                      <a:alpha val="40000"/>
                    </a:schemeClr>
                  </a:outerShdw>
                </a:effectLst>
                <a:latin typeface="DFPOP1-W9" panose="02010609010101010101" charset="-128"/>
                <a:ea typeface="DFPOP1-W9" panose="02010609010101010101" charset="-128"/>
              </a:rPr>
              <a:t>LWC </a:t>
            </a:r>
            <a:r>
              <a:rPr lang="en-US" dirty="0">
                <a:ln>
                  <a:solidFill>
                    <a:schemeClr val="tx1"/>
                  </a:solidFill>
                </a:ln>
                <a:solidFill>
                  <a:schemeClr val="bg1"/>
                </a:solidFill>
                <a:effectLst>
                  <a:outerShdw blurRad="38100" dist="19050" dir="2700000" algn="tl" rotWithShape="0">
                    <a:schemeClr val="dk1">
                      <a:alpha val="40000"/>
                    </a:schemeClr>
                  </a:outerShdw>
                </a:effectLst>
                <a:latin typeface="DFPOP1-W9" panose="02010609010101010101" charset="-128"/>
                <a:ea typeface="DFPOP1-W9" panose="02010609010101010101" charset="-128"/>
              </a:rPr>
              <a:t>Website Content!!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92" y="165101"/>
            <a:ext cx="6979285" cy="763270"/>
          </a:xfrm>
        </p:spPr>
        <p:txBody>
          <a:bodyPr/>
          <a:lstStyle/>
          <a:p>
            <a:r>
              <a:rPr lang="en-US" b="1" dirty="0" smtClean="0">
                <a:ln>
                  <a:solidFill>
                    <a:schemeClr val="tx1"/>
                  </a:solidFill>
                </a:ln>
                <a:solidFill>
                  <a:schemeClr val="bg1"/>
                </a:solidFill>
                <a:latin typeface="DFPOP1-W9" panose="02010609010101010101" charset="-128"/>
                <a:ea typeface="DFPOP1-W9" panose="02010609010101010101" charset="-128"/>
              </a:rPr>
              <a:t>Introduction of Project</a:t>
            </a:r>
            <a:endParaRPr lang="en-US" b="1" dirty="0">
              <a:ln>
                <a:solidFill>
                  <a:schemeClr val="tx1"/>
                </a:solidFill>
              </a:ln>
              <a:solidFill>
                <a:schemeClr val="bg1"/>
              </a:solidFill>
              <a:latin typeface="DFPOP1-W9" panose="02010609010101010101" charset="-128"/>
              <a:ea typeface="DFPOP1-W9" panose="02010609010101010101" charset="-128"/>
            </a:endParaRPr>
          </a:p>
        </p:txBody>
      </p:sp>
      <p:sp>
        <p:nvSpPr>
          <p:cNvPr id="3" name="Content Placeholder 2"/>
          <p:cNvSpPr>
            <a:spLocks noGrp="1"/>
          </p:cNvSpPr>
          <p:nvPr>
            <p:ph idx="1"/>
          </p:nvPr>
        </p:nvSpPr>
        <p:spPr/>
        <p:txBody>
          <a:bodyPr>
            <a:normAutofit fontScale="47500" lnSpcReduction="20000"/>
          </a:bodyPr>
          <a:lstStyle/>
          <a:p>
            <a:r>
              <a:rPr lang="en-GB" dirty="0"/>
              <a:t>ABOUT LAKEWAY COTTAGES:  </a:t>
            </a:r>
            <a:endParaRPr lang="en-US" dirty="0"/>
          </a:p>
          <a:p>
            <a:r>
              <a:rPr lang="en-GB" dirty="0"/>
              <a:t>5G Group of Companies presents  </a:t>
            </a:r>
            <a:r>
              <a:rPr lang="en-GB" dirty="0" err="1"/>
              <a:t>Lakeway</a:t>
            </a:r>
            <a:r>
              <a:rPr lang="en-GB" dirty="0"/>
              <a:t> Cottages which is being constructed on 20.5 </a:t>
            </a:r>
            <a:r>
              <a:rPr lang="en-GB" dirty="0" err="1"/>
              <a:t>Kanal</a:t>
            </a:r>
            <a:r>
              <a:rPr lang="en-GB" dirty="0"/>
              <a:t> Land towards the </a:t>
            </a:r>
            <a:r>
              <a:rPr lang="en-GB" dirty="0" err="1"/>
              <a:t>Saif</a:t>
            </a:r>
            <a:r>
              <a:rPr lang="en-GB" dirty="0"/>
              <a:t> </a:t>
            </a:r>
            <a:r>
              <a:rPr lang="en-GB" dirty="0" err="1"/>
              <a:t>ul</a:t>
            </a:r>
            <a:r>
              <a:rPr lang="en-GB" dirty="0"/>
              <a:t> </a:t>
            </a:r>
            <a:r>
              <a:rPr lang="en-GB" dirty="0" err="1"/>
              <a:t>Mulook</a:t>
            </a:r>
            <a:r>
              <a:rPr lang="en-GB" dirty="0"/>
              <a:t> Lake in </a:t>
            </a:r>
            <a:r>
              <a:rPr lang="en-GB" dirty="0" err="1"/>
              <a:t>Naran</a:t>
            </a:r>
            <a:r>
              <a:rPr lang="en-GB" dirty="0"/>
              <a:t>, Pakistan.  </a:t>
            </a:r>
            <a:endParaRPr lang="en-US" dirty="0"/>
          </a:p>
          <a:p>
            <a:r>
              <a:rPr lang="en-US" b="1" dirty="0">
                <a:solidFill>
                  <a:schemeClr val="accent1">
                    <a:lumMod val="50000"/>
                  </a:schemeClr>
                </a:solidFill>
              </a:rPr>
              <a:t>Located in a Main </a:t>
            </a:r>
            <a:r>
              <a:rPr lang="en-US" b="1" dirty="0" err="1">
                <a:solidFill>
                  <a:schemeClr val="accent1">
                    <a:lumMod val="50000"/>
                  </a:schemeClr>
                </a:solidFill>
              </a:rPr>
              <a:t>Naran</a:t>
            </a:r>
            <a:r>
              <a:rPr lang="en-US" b="1" dirty="0">
                <a:solidFill>
                  <a:schemeClr val="accent1">
                    <a:lumMod val="50000"/>
                  </a:schemeClr>
                </a:solidFill>
              </a:rPr>
              <a:t> valley of outstanding natural beauty. </a:t>
            </a:r>
          </a:p>
          <a:p>
            <a:r>
              <a:rPr lang="en-US" b="1" dirty="0" err="1">
                <a:solidFill>
                  <a:schemeClr val="accent1">
                    <a:lumMod val="50000"/>
                  </a:schemeClr>
                </a:solidFill>
              </a:rPr>
              <a:t>Naran</a:t>
            </a:r>
            <a:r>
              <a:rPr lang="en-US" b="1" dirty="0">
                <a:solidFill>
                  <a:schemeClr val="accent1">
                    <a:lumMod val="50000"/>
                  </a:schemeClr>
                </a:solidFill>
              </a:rPr>
              <a:t> is the number one and top crowd catch traveling and touring HUB of Pakistan. Which is located in KPK East end and attracted the Punjab and Sindh public </a:t>
            </a:r>
            <a:r>
              <a:rPr lang="en-US" b="1" dirty="0" err="1">
                <a:solidFill>
                  <a:schemeClr val="accent1">
                    <a:lumMod val="50000"/>
                  </a:schemeClr>
                </a:solidFill>
              </a:rPr>
              <a:t>alongwith</a:t>
            </a:r>
            <a:r>
              <a:rPr lang="en-US" b="1" dirty="0">
                <a:solidFill>
                  <a:schemeClr val="accent1">
                    <a:lumMod val="50000"/>
                  </a:schemeClr>
                </a:solidFill>
              </a:rPr>
              <a:t> foreigners as well.</a:t>
            </a:r>
          </a:p>
          <a:p>
            <a:r>
              <a:rPr lang="en-US" b="1" dirty="0">
                <a:solidFill>
                  <a:schemeClr val="accent1">
                    <a:lumMod val="50000"/>
                  </a:schemeClr>
                </a:solidFill>
              </a:rPr>
              <a:t>All the cottages have </a:t>
            </a:r>
            <a:r>
              <a:rPr lang="en-US" b="1" dirty="0" err="1">
                <a:solidFill>
                  <a:schemeClr val="accent1">
                    <a:lumMod val="50000"/>
                  </a:schemeClr>
                </a:solidFill>
              </a:rPr>
              <a:t>have</a:t>
            </a:r>
            <a:r>
              <a:rPr lang="en-US" b="1" dirty="0">
                <a:solidFill>
                  <a:schemeClr val="accent1">
                    <a:lumMod val="50000"/>
                  </a:schemeClr>
                </a:solidFill>
              </a:rPr>
              <a:t> river walks abounding in Mountain Valley. Just 10 minutes walk from </a:t>
            </a:r>
            <a:r>
              <a:rPr lang="en-US" b="1" dirty="0" err="1">
                <a:solidFill>
                  <a:schemeClr val="accent1">
                    <a:lumMod val="50000"/>
                  </a:schemeClr>
                </a:solidFill>
              </a:rPr>
              <a:t>Naran</a:t>
            </a:r>
            <a:r>
              <a:rPr lang="en-US" b="1" dirty="0">
                <a:solidFill>
                  <a:schemeClr val="accent1">
                    <a:lumMod val="50000"/>
                  </a:schemeClr>
                </a:solidFill>
              </a:rPr>
              <a:t> Bazar at </a:t>
            </a:r>
            <a:r>
              <a:rPr lang="en-US" b="1" dirty="0" err="1">
                <a:solidFill>
                  <a:schemeClr val="accent1">
                    <a:lumMod val="50000"/>
                  </a:schemeClr>
                </a:solidFill>
              </a:rPr>
              <a:t>Jheel</a:t>
            </a:r>
            <a:r>
              <a:rPr lang="en-US" b="1" dirty="0">
                <a:solidFill>
                  <a:schemeClr val="accent1">
                    <a:lumMod val="50000"/>
                  </a:schemeClr>
                </a:solidFill>
              </a:rPr>
              <a:t> Road. </a:t>
            </a:r>
          </a:p>
          <a:p>
            <a:pPr marL="0" indent="0">
              <a:buNone/>
            </a:pPr>
            <a:r>
              <a:rPr lang="en-US" b="1" dirty="0" smtClean="0">
                <a:solidFill>
                  <a:schemeClr val="accent1">
                    <a:lumMod val="50000"/>
                  </a:schemeClr>
                </a:solidFill>
              </a:rPr>
              <a:t>Location Details: (add Map image also here)</a:t>
            </a:r>
          </a:p>
          <a:p>
            <a:pPr marL="0" indent="0">
              <a:buNone/>
            </a:pPr>
            <a:r>
              <a:rPr lang="en-US" b="1" dirty="0" smtClean="0">
                <a:solidFill>
                  <a:schemeClr val="accent1">
                    <a:lumMod val="50000"/>
                  </a:schemeClr>
                </a:solidFill>
              </a:rPr>
              <a:t>Our </a:t>
            </a:r>
            <a:r>
              <a:rPr lang="en-US" b="1" dirty="0">
                <a:solidFill>
                  <a:schemeClr val="accent1">
                    <a:lumMod val="50000"/>
                  </a:schemeClr>
                </a:solidFill>
              </a:rPr>
              <a:t>cottages provide an ideal base for visiting the many attractions in the area such as;</a:t>
            </a:r>
          </a:p>
          <a:p>
            <a:r>
              <a:rPr lang="en-US" b="1" dirty="0" err="1">
                <a:solidFill>
                  <a:schemeClr val="accent1">
                    <a:lumMod val="50000"/>
                  </a:schemeClr>
                </a:solidFill>
              </a:rPr>
              <a:t>Naran</a:t>
            </a:r>
            <a:r>
              <a:rPr lang="en-US" b="1" dirty="0">
                <a:solidFill>
                  <a:schemeClr val="accent1">
                    <a:lumMod val="50000"/>
                  </a:schemeClr>
                </a:solidFill>
              </a:rPr>
              <a:t> Main Bazar (10 minutes)</a:t>
            </a:r>
          </a:p>
          <a:p>
            <a:r>
              <a:rPr lang="en-US" b="1" dirty="0">
                <a:solidFill>
                  <a:schemeClr val="accent1">
                    <a:lumMod val="50000"/>
                  </a:schemeClr>
                </a:solidFill>
              </a:rPr>
              <a:t>River site</a:t>
            </a:r>
          </a:p>
          <a:p>
            <a:r>
              <a:rPr lang="en-US" b="1" dirty="0" err="1">
                <a:solidFill>
                  <a:schemeClr val="accent1">
                    <a:lumMod val="50000"/>
                  </a:schemeClr>
                </a:solidFill>
              </a:rPr>
              <a:t>Jheel</a:t>
            </a:r>
            <a:r>
              <a:rPr lang="en-US" b="1" dirty="0">
                <a:solidFill>
                  <a:schemeClr val="accent1">
                    <a:lumMod val="50000"/>
                  </a:schemeClr>
                </a:solidFill>
              </a:rPr>
              <a:t> </a:t>
            </a:r>
            <a:r>
              <a:rPr lang="en-US" b="1" dirty="0" err="1">
                <a:solidFill>
                  <a:schemeClr val="accent1">
                    <a:lumMod val="50000"/>
                  </a:schemeClr>
                </a:solidFill>
              </a:rPr>
              <a:t>Saif</a:t>
            </a:r>
            <a:r>
              <a:rPr lang="en-US" b="1" dirty="0">
                <a:solidFill>
                  <a:schemeClr val="accent1">
                    <a:lumMod val="50000"/>
                  </a:schemeClr>
                </a:solidFill>
              </a:rPr>
              <a:t>- </a:t>
            </a:r>
            <a:r>
              <a:rPr lang="en-US" b="1" dirty="0" err="1">
                <a:solidFill>
                  <a:schemeClr val="accent1">
                    <a:lumMod val="50000"/>
                  </a:schemeClr>
                </a:solidFill>
              </a:rPr>
              <a:t>Ul</a:t>
            </a:r>
            <a:r>
              <a:rPr lang="en-US" b="1" dirty="0">
                <a:solidFill>
                  <a:schemeClr val="accent1">
                    <a:lumMod val="50000"/>
                  </a:schemeClr>
                </a:solidFill>
              </a:rPr>
              <a:t> -</a:t>
            </a:r>
            <a:r>
              <a:rPr lang="en-US" b="1" dirty="0" err="1">
                <a:solidFill>
                  <a:schemeClr val="accent1">
                    <a:lumMod val="50000"/>
                  </a:schemeClr>
                </a:solidFill>
              </a:rPr>
              <a:t>Malook</a:t>
            </a:r>
            <a:r>
              <a:rPr lang="en-US" b="1" dirty="0">
                <a:solidFill>
                  <a:schemeClr val="accent1">
                    <a:lumMod val="50000"/>
                  </a:schemeClr>
                </a:solidFill>
              </a:rPr>
              <a:t> (40 minutes)</a:t>
            </a:r>
          </a:p>
          <a:p>
            <a:r>
              <a:rPr lang="en-US" b="1" dirty="0" err="1">
                <a:solidFill>
                  <a:schemeClr val="accent1">
                    <a:lumMod val="50000"/>
                  </a:schemeClr>
                </a:solidFill>
              </a:rPr>
              <a:t>Lolu</a:t>
            </a:r>
            <a:r>
              <a:rPr lang="en-US" b="1" dirty="0">
                <a:solidFill>
                  <a:schemeClr val="accent1">
                    <a:lumMod val="50000"/>
                  </a:schemeClr>
                </a:solidFill>
              </a:rPr>
              <a:t> </a:t>
            </a:r>
            <a:r>
              <a:rPr lang="en-US" b="1" dirty="0" err="1">
                <a:solidFill>
                  <a:schemeClr val="accent1">
                    <a:lumMod val="50000"/>
                  </a:schemeClr>
                </a:solidFill>
              </a:rPr>
              <a:t>Sr</a:t>
            </a:r>
            <a:r>
              <a:rPr lang="en-US" b="1" dirty="0">
                <a:solidFill>
                  <a:schemeClr val="accent1">
                    <a:lumMod val="50000"/>
                  </a:schemeClr>
                </a:solidFill>
              </a:rPr>
              <a:t> </a:t>
            </a:r>
            <a:r>
              <a:rPr lang="en-US" b="1" dirty="0" err="1">
                <a:solidFill>
                  <a:schemeClr val="accent1">
                    <a:lumMod val="50000"/>
                  </a:schemeClr>
                </a:solidFill>
              </a:rPr>
              <a:t>jheel</a:t>
            </a:r>
            <a:r>
              <a:rPr lang="en-US" b="1" dirty="0">
                <a:solidFill>
                  <a:schemeClr val="accent1">
                    <a:lumMod val="50000"/>
                  </a:schemeClr>
                </a:solidFill>
              </a:rPr>
              <a:t> (01 hour)</a:t>
            </a:r>
          </a:p>
          <a:p>
            <a:r>
              <a:rPr lang="en-US" b="1" dirty="0" err="1">
                <a:solidFill>
                  <a:schemeClr val="accent1">
                    <a:lumMod val="50000"/>
                  </a:schemeClr>
                </a:solidFill>
              </a:rPr>
              <a:t>Babu</a:t>
            </a:r>
            <a:r>
              <a:rPr lang="en-US" b="1" dirty="0">
                <a:solidFill>
                  <a:schemeClr val="accent1">
                    <a:lumMod val="50000"/>
                  </a:schemeClr>
                </a:solidFill>
              </a:rPr>
              <a:t> Sir Top (02 hour)</a:t>
            </a:r>
            <a:endParaRPr lang="en-US" dirty="0"/>
          </a:p>
        </p:txBody>
      </p:sp>
    </p:spTree>
    <p:extLst>
      <p:ext uri="{BB962C8B-B14F-4D97-AF65-F5344CB8AC3E}">
        <p14:creationId xmlns:p14="http://schemas.microsoft.com/office/powerpoint/2010/main" val="46649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92" y="165101"/>
            <a:ext cx="6979285" cy="763270"/>
          </a:xfrm>
        </p:spPr>
        <p:txBody>
          <a:bodyPr/>
          <a:lstStyle/>
          <a:p>
            <a:r>
              <a:rPr lang="en-US" b="1" dirty="0" smtClean="0">
                <a:ln>
                  <a:solidFill>
                    <a:schemeClr val="tx1"/>
                  </a:solidFill>
                </a:ln>
                <a:solidFill>
                  <a:schemeClr val="bg1"/>
                </a:solidFill>
                <a:latin typeface="DFPOP1-W9" panose="02010609010101010101" charset="-128"/>
                <a:ea typeface="DFPOP1-W9" panose="02010609010101010101" charset="-128"/>
              </a:rPr>
              <a:t>Features</a:t>
            </a:r>
            <a:endParaRPr lang="en-US" b="1" dirty="0">
              <a:ln>
                <a:solidFill>
                  <a:schemeClr val="tx1"/>
                </a:solidFill>
              </a:ln>
              <a:solidFill>
                <a:schemeClr val="bg1"/>
              </a:solidFill>
              <a:latin typeface="DFPOP1-W9" panose="02010609010101010101" charset="-128"/>
              <a:ea typeface="DFPOP1-W9" panose="02010609010101010101" charset="-128"/>
            </a:endParaRPr>
          </a:p>
        </p:txBody>
      </p:sp>
      <p:sp>
        <p:nvSpPr>
          <p:cNvPr id="3" name="Content Placeholder 2"/>
          <p:cNvSpPr>
            <a:spLocks noGrp="1"/>
          </p:cNvSpPr>
          <p:nvPr>
            <p:ph idx="1"/>
          </p:nvPr>
        </p:nvSpPr>
        <p:spPr/>
        <p:txBody>
          <a:bodyPr>
            <a:normAutofit fontScale="62500" lnSpcReduction="20000"/>
          </a:bodyPr>
          <a:lstStyle/>
          <a:p>
            <a:r>
              <a:rPr lang="en-GB" dirty="0" smtClean="0"/>
              <a:t>• </a:t>
            </a:r>
            <a:r>
              <a:rPr lang="en-GB" dirty="0"/>
              <a:t>	Earthquake resistant structure</a:t>
            </a:r>
            <a:endParaRPr lang="en-US" dirty="0"/>
          </a:p>
          <a:p>
            <a:r>
              <a:rPr lang="en-GB" dirty="0"/>
              <a:t>• 	High quality imported accessories</a:t>
            </a:r>
            <a:endParaRPr lang="en-US" dirty="0"/>
          </a:p>
          <a:p>
            <a:r>
              <a:rPr lang="en-GB" dirty="0"/>
              <a:t>• 	Smoke detectors &amp; Fire extinguisher  in each cottage</a:t>
            </a:r>
            <a:endParaRPr lang="en-US" dirty="0"/>
          </a:p>
          <a:p>
            <a:r>
              <a:rPr lang="en-GB" dirty="0"/>
              <a:t>• 	Individual water and electricity connection </a:t>
            </a:r>
            <a:endParaRPr lang="en-US" dirty="0"/>
          </a:p>
          <a:p>
            <a:r>
              <a:rPr lang="en-GB" dirty="0"/>
              <a:t>•  	24/7 Security guard, CCTV camera and  control room</a:t>
            </a:r>
            <a:endParaRPr lang="en-US" dirty="0"/>
          </a:p>
          <a:p>
            <a:r>
              <a:rPr lang="en-GB" dirty="0"/>
              <a:t>• 	24 hours' electricity backup generator</a:t>
            </a:r>
            <a:endParaRPr lang="en-US" dirty="0"/>
          </a:p>
          <a:p>
            <a:r>
              <a:rPr lang="en-GB" dirty="0"/>
              <a:t>• 	Green Area &amp; play area</a:t>
            </a:r>
            <a:endParaRPr lang="en-US" dirty="0"/>
          </a:p>
          <a:p>
            <a:r>
              <a:rPr lang="en-GB" dirty="0"/>
              <a:t>• 	Bar B.Q </a:t>
            </a:r>
            <a:r>
              <a:rPr lang="en-GB" dirty="0" smtClean="0"/>
              <a:t>Area</a:t>
            </a:r>
          </a:p>
          <a:p>
            <a:r>
              <a:rPr lang="en-GB" dirty="0" smtClean="0"/>
              <a:t>• </a:t>
            </a:r>
            <a:r>
              <a:rPr lang="en-GB" dirty="0"/>
              <a:t>	Best location for site seeing and hiking </a:t>
            </a:r>
            <a:endParaRPr lang="en-US" dirty="0"/>
          </a:p>
          <a:p>
            <a:r>
              <a:rPr lang="en-GB" dirty="0"/>
              <a:t>• 	360-degree view of mountains </a:t>
            </a:r>
            <a:endParaRPr lang="en-US" dirty="0"/>
          </a:p>
          <a:p>
            <a:r>
              <a:rPr lang="en-GB" dirty="0"/>
              <a:t>• 	Secure &amp; private place for families.</a:t>
            </a:r>
            <a:endParaRPr lang="en-US" dirty="0"/>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38" y="197758"/>
            <a:ext cx="6979285" cy="763270"/>
          </a:xfrm>
        </p:spPr>
        <p:txBody>
          <a:bodyPr>
            <a:normAutofit fontScale="90000"/>
          </a:bodyPr>
          <a:lstStyle/>
          <a:p>
            <a:r>
              <a:rPr lang="en-US" b="1" dirty="0" smtClean="0">
                <a:ln>
                  <a:solidFill>
                    <a:schemeClr val="tx1"/>
                  </a:solidFill>
                </a:ln>
                <a:solidFill>
                  <a:schemeClr val="bg1"/>
                </a:solidFill>
                <a:latin typeface="DFPOP1-W9" panose="02010609010101010101" charset="-128"/>
                <a:ea typeface="DFPOP1-W9" panose="02010609010101010101" charset="-128"/>
              </a:rPr>
              <a:t>Why Invest in Lakeview Cottages?</a:t>
            </a:r>
            <a:endParaRPr lang="en-US" b="1" dirty="0">
              <a:ln>
                <a:solidFill>
                  <a:schemeClr val="tx1"/>
                </a:solidFill>
              </a:ln>
              <a:solidFill>
                <a:schemeClr val="bg1"/>
              </a:solidFill>
              <a:latin typeface="DFPOP1-W9" panose="02010609010101010101" charset="-128"/>
              <a:ea typeface="DFPOP1-W9" panose="02010609010101010101" charset="-128"/>
            </a:endParaRPr>
          </a:p>
        </p:txBody>
      </p:sp>
      <p:sp>
        <p:nvSpPr>
          <p:cNvPr id="3" name="Content Placeholder 2"/>
          <p:cNvSpPr>
            <a:spLocks noGrp="1"/>
          </p:cNvSpPr>
          <p:nvPr>
            <p:ph idx="1"/>
          </p:nvPr>
        </p:nvSpPr>
        <p:spPr/>
        <p:txBody>
          <a:bodyPr>
            <a:normAutofit fontScale="40000" lnSpcReduction="20000"/>
          </a:bodyPr>
          <a:lstStyle/>
          <a:p>
            <a:r>
              <a:rPr lang="en-GB" dirty="0"/>
              <a:t>“THE BEST INVESTMENT ON EARTH IS EARTH”</a:t>
            </a:r>
            <a:endParaRPr lang="en-US" dirty="0"/>
          </a:p>
          <a:p>
            <a:r>
              <a:rPr lang="en-GB" dirty="0"/>
              <a:t>INVEST &amp; LIVE IN NATURE</a:t>
            </a:r>
            <a:endParaRPr lang="en-US" dirty="0"/>
          </a:p>
          <a:p>
            <a:endParaRPr lang="en-US" dirty="0"/>
          </a:p>
          <a:p>
            <a:r>
              <a:rPr lang="en-GB" dirty="0"/>
              <a:t>• 	After completion of Motorway and CPEC, </a:t>
            </a:r>
            <a:r>
              <a:rPr lang="en-GB" dirty="0" err="1"/>
              <a:t>Naran</a:t>
            </a:r>
            <a:r>
              <a:rPr lang="en-GB" dirty="0"/>
              <a:t> is the main commercial and tourist destination of northern areas and Pakistan.</a:t>
            </a:r>
            <a:endParaRPr lang="en-US" dirty="0"/>
          </a:p>
          <a:p>
            <a:r>
              <a:rPr lang="en-GB" dirty="0"/>
              <a:t>• 	As per statistics more than 10 million people visited </a:t>
            </a:r>
            <a:r>
              <a:rPr lang="en-GB" dirty="0" err="1"/>
              <a:t>Naran</a:t>
            </a:r>
            <a:r>
              <a:rPr lang="en-GB" dirty="0"/>
              <a:t> and northern areas during 2018 and 2019.  </a:t>
            </a:r>
            <a:r>
              <a:rPr lang="en-GB" dirty="0" err="1"/>
              <a:t>Naran</a:t>
            </a:r>
            <a:r>
              <a:rPr lang="en-GB" dirty="0"/>
              <a:t> will be the main tourist attraction for Locals as well as for foreigners in coming years.  </a:t>
            </a:r>
            <a:endParaRPr lang="en-GB" dirty="0" smtClean="0"/>
          </a:p>
          <a:p>
            <a:r>
              <a:rPr lang="en-GB" dirty="0"/>
              <a:t>• Annual Returns 10% (Guaranteed by 5G Group of Companies)</a:t>
            </a:r>
            <a:endParaRPr lang="en-US" dirty="0"/>
          </a:p>
          <a:p>
            <a:r>
              <a:rPr lang="en-GB" dirty="0"/>
              <a:t>• Straight 10 days free stay for owners</a:t>
            </a:r>
            <a:endParaRPr lang="en-US" dirty="0"/>
          </a:p>
          <a:p>
            <a:endParaRPr lang="en-US" dirty="0"/>
          </a:p>
          <a:p>
            <a:r>
              <a:rPr lang="en-GB" dirty="0"/>
              <a:t>• 	Tourism is the only industry in Pakistan which is growing at a very fast pace.</a:t>
            </a:r>
            <a:endParaRPr lang="en-US" dirty="0"/>
          </a:p>
          <a:p>
            <a:r>
              <a:rPr lang="en-GB" dirty="0"/>
              <a:t>• 	</a:t>
            </a:r>
            <a:r>
              <a:rPr lang="en-GB" dirty="0" err="1"/>
              <a:t>Lakeway</a:t>
            </a:r>
            <a:r>
              <a:rPr lang="en-GB" dirty="0"/>
              <a:t> cottages is at 10 minutes of walking distance from main </a:t>
            </a:r>
            <a:r>
              <a:rPr lang="en-GB" dirty="0" err="1"/>
              <a:t>Naran</a:t>
            </a:r>
            <a:r>
              <a:rPr lang="en-GB" dirty="0"/>
              <a:t> bazar towards </a:t>
            </a:r>
            <a:r>
              <a:rPr lang="en-GB" dirty="0" err="1"/>
              <a:t>Saif</a:t>
            </a:r>
            <a:endParaRPr lang="en-US" dirty="0"/>
          </a:p>
          <a:p>
            <a:r>
              <a:rPr lang="en-GB" dirty="0"/>
              <a:t>               </a:t>
            </a:r>
            <a:r>
              <a:rPr lang="en-GB" dirty="0" err="1"/>
              <a:t>Ul</a:t>
            </a:r>
            <a:r>
              <a:rPr lang="en-GB" dirty="0"/>
              <a:t> </a:t>
            </a:r>
            <a:r>
              <a:rPr lang="en-GB" dirty="0" err="1"/>
              <a:t>Mulook</a:t>
            </a:r>
            <a:r>
              <a:rPr lang="en-GB" dirty="0"/>
              <a:t> lake.</a:t>
            </a:r>
            <a:endParaRPr lang="en-US" dirty="0"/>
          </a:p>
          <a:p>
            <a:r>
              <a:rPr lang="en-GB" dirty="0"/>
              <a:t>• 	The rental return in </a:t>
            </a:r>
            <a:r>
              <a:rPr lang="en-GB" dirty="0" err="1"/>
              <a:t>Naran</a:t>
            </a:r>
            <a:r>
              <a:rPr lang="en-GB" dirty="0"/>
              <a:t> is higher than any other city of Pakistan. </a:t>
            </a:r>
            <a:endParaRPr lang="en-US" dirty="0"/>
          </a:p>
          <a:p>
            <a:r>
              <a:rPr lang="en-GB" dirty="0"/>
              <a:t>• 	Company is offering guaranteed rental income after completion. </a:t>
            </a:r>
            <a:endParaRPr lang="en-US" dirty="0"/>
          </a:p>
          <a:p>
            <a:r>
              <a:rPr lang="en-GB" dirty="0"/>
              <a:t>• 	</a:t>
            </a:r>
            <a:r>
              <a:rPr lang="en-GB" dirty="0" err="1"/>
              <a:t>Naran</a:t>
            </a:r>
            <a:r>
              <a:rPr lang="en-GB" dirty="0"/>
              <a:t> is the first stopover for all the </a:t>
            </a:r>
            <a:r>
              <a:rPr lang="en-GB" dirty="0" smtClean="0"/>
              <a:t>travellers </a:t>
            </a:r>
            <a:r>
              <a:rPr lang="en-GB" dirty="0"/>
              <a:t>to Northern Areas (</a:t>
            </a:r>
            <a:r>
              <a:rPr lang="en-GB" dirty="0" err="1"/>
              <a:t>Hunza</a:t>
            </a:r>
            <a:r>
              <a:rPr lang="en-GB" dirty="0"/>
              <a:t>, </a:t>
            </a:r>
            <a:r>
              <a:rPr lang="en-GB" dirty="0" err="1"/>
              <a:t>Gilgit</a:t>
            </a:r>
            <a:r>
              <a:rPr lang="en-GB" dirty="0"/>
              <a:t>, </a:t>
            </a:r>
            <a:r>
              <a:rPr lang="en-GB" dirty="0" err="1"/>
              <a:t>Skardu</a:t>
            </a:r>
            <a:r>
              <a:rPr lang="en-GB" dirty="0"/>
              <a:t>)</a:t>
            </a:r>
            <a:endParaRPr lang="en-US" dirty="0"/>
          </a:p>
          <a:p>
            <a:pPr marL="0" indent="0">
              <a:buNone/>
            </a:pPr>
            <a:endParaRPr lang="en-US" dirty="0"/>
          </a:p>
        </p:txBody>
      </p:sp>
    </p:spTree>
    <p:extLst>
      <p:ext uri="{BB962C8B-B14F-4D97-AF65-F5344CB8AC3E}">
        <p14:creationId xmlns:p14="http://schemas.microsoft.com/office/powerpoint/2010/main" val="272219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92" y="165101"/>
            <a:ext cx="6979285" cy="763270"/>
          </a:xfrm>
        </p:spPr>
        <p:txBody>
          <a:bodyPr/>
          <a:lstStyle/>
          <a:p>
            <a:r>
              <a:rPr lang="en-US" b="1" dirty="0" smtClean="0">
                <a:ln>
                  <a:solidFill>
                    <a:schemeClr val="tx1"/>
                  </a:solidFill>
                </a:ln>
                <a:solidFill>
                  <a:schemeClr val="bg1"/>
                </a:solidFill>
                <a:latin typeface="DFPOP1-W9" panose="02010609010101010101" charset="-128"/>
                <a:ea typeface="DFPOP1-W9" panose="02010609010101010101" charset="-128"/>
              </a:rPr>
              <a:t>Payment Plan</a:t>
            </a:r>
            <a:endParaRPr lang="en-US" b="1" dirty="0">
              <a:ln>
                <a:solidFill>
                  <a:schemeClr val="tx1"/>
                </a:solidFill>
              </a:ln>
              <a:solidFill>
                <a:schemeClr val="bg1"/>
              </a:solidFill>
              <a:latin typeface="DFPOP1-W9" panose="02010609010101010101" charset="-128"/>
              <a:ea typeface="DFPOP1-W9" panose="02010609010101010101" charset="-128"/>
            </a:endParaRPr>
          </a:p>
        </p:txBody>
      </p:sp>
      <p:sp>
        <p:nvSpPr>
          <p:cNvPr id="3" name="Content Placeholder 2"/>
          <p:cNvSpPr>
            <a:spLocks noGrp="1"/>
          </p:cNvSpPr>
          <p:nvPr>
            <p:ph idx="1"/>
          </p:nvPr>
        </p:nvSpPr>
        <p:spPr/>
        <p:txBody>
          <a:bodyPr>
            <a:normAutofit/>
          </a:bodyPr>
          <a:lstStyle/>
          <a:p>
            <a:pPr marL="0" indent="0">
              <a:buNone/>
            </a:pPr>
            <a:r>
              <a:rPr lang="en-US" dirty="0" smtClean="0"/>
              <a:t>Shared in Word file</a:t>
            </a:r>
            <a:endParaRPr lang="en-US" dirty="0"/>
          </a:p>
        </p:txBody>
      </p:sp>
    </p:spTree>
    <p:extLst>
      <p:ext uri="{BB962C8B-B14F-4D97-AF65-F5344CB8AC3E}">
        <p14:creationId xmlns:p14="http://schemas.microsoft.com/office/powerpoint/2010/main" val="187192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049" y="197758"/>
            <a:ext cx="6979285" cy="763270"/>
          </a:xfrm>
        </p:spPr>
        <p:txBody>
          <a:bodyPr>
            <a:normAutofit fontScale="90000"/>
          </a:bodyPr>
          <a:lstStyle/>
          <a:p>
            <a:r>
              <a:rPr lang="en-US" b="1" dirty="0" smtClean="0">
                <a:ln>
                  <a:solidFill>
                    <a:schemeClr val="tx1"/>
                  </a:solidFill>
                </a:ln>
                <a:solidFill>
                  <a:schemeClr val="bg1"/>
                </a:solidFill>
                <a:latin typeface="DFPOP1-W9" panose="02010609010101010101" charset="-128"/>
                <a:ea typeface="DFPOP1-W9" panose="02010609010101010101" charset="-128"/>
              </a:rPr>
              <a:t>Apartment types and division</a:t>
            </a:r>
            <a:endParaRPr lang="en-US" b="1" dirty="0">
              <a:ln>
                <a:solidFill>
                  <a:schemeClr val="tx1"/>
                </a:solidFill>
              </a:ln>
              <a:solidFill>
                <a:schemeClr val="bg1"/>
              </a:solidFill>
              <a:latin typeface="DFPOP1-W9" panose="02010609010101010101" charset="-128"/>
              <a:ea typeface="DFPOP1-W9" panose="02010609010101010101" charset="-128"/>
            </a:endParaRPr>
          </a:p>
        </p:txBody>
      </p:sp>
      <p:sp>
        <p:nvSpPr>
          <p:cNvPr id="3" name="Content Placeholder 2"/>
          <p:cNvSpPr>
            <a:spLocks noGrp="1"/>
          </p:cNvSpPr>
          <p:nvPr>
            <p:ph idx="1"/>
          </p:nvPr>
        </p:nvSpPr>
        <p:spPr/>
        <p:txBody>
          <a:bodyPr>
            <a:normAutofit fontScale="40000" lnSpcReduction="20000"/>
          </a:bodyPr>
          <a:lstStyle/>
          <a:p>
            <a:r>
              <a:rPr lang="en-GB" dirty="0" err="1"/>
              <a:t>Lakeway</a:t>
            </a:r>
            <a:r>
              <a:rPr lang="en-GB" dirty="0"/>
              <a:t> cottages offers one &amp; two rooms fully furnished luxury cottages*.  These cottages have spacious bedrooms, attached bath and small functional kitchen.  We offer three different types and sizes of cottages for our clients.</a:t>
            </a:r>
            <a:endParaRPr lang="en-US" dirty="0"/>
          </a:p>
          <a:p>
            <a:r>
              <a:rPr lang="en-GB" dirty="0"/>
              <a:t> </a:t>
            </a:r>
            <a:endParaRPr lang="en-US" dirty="0"/>
          </a:p>
          <a:p>
            <a:r>
              <a:rPr lang="en-GB" dirty="0"/>
              <a:t>Standard Cottages</a:t>
            </a:r>
            <a:endParaRPr lang="en-US" dirty="0"/>
          </a:p>
          <a:p>
            <a:r>
              <a:rPr lang="en-GB" dirty="0"/>
              <a:t>398 </a:t>
            </a:r>
            <a:r>
              <a:rPr lang="en-GB" dirty="0" err="1"/>
              <a:t>sqft</a:t>
            </a:r>
            <a:r>
              <a:rPr lang="en-GB" dirty="0"/>
              <a:t> &amp; 640 </a:t>
            </a:r>
            <a:r>
              <a:rPr lang="en-GB" dirty="0" err="1"/>
              <a:t>sqft</a:t>
            </a:r>
            <a:r>
              <a:rPr lang="en-GB" dirty="0"/>
              <a:t> </a:t>
            </a:r>
            <a:endParaRPr lang="en-US" dirty="0"/>
          </a:p>
          <a:p>
            <a:r>
              <a:rPr lang="en-GB" dirty="0"/>
              <a:t>(No Parking and no space </a:t>
            </a:r>
            <a:r>
              <a:rPr lang="en-GB" dirty="0" smtClean="0"/>
              <a:t>for </a:t>
            </a:r>
            <a:r>
              <a:rPr lang="en-GB" dirty="0"/>
              <a:t>staff)</a:t>
            </a:r>
            <a:endParaRPr lang="en-US" dirty="0"/>
          </a:p>
          <a:p>
            <a:r>
              <a:rPr lang="en-GB" dirty="0"/>
              <a:t> </a:t>
            </a:r>
            <a:endParaRPr lang="en-US" dirty="0"/>
          </a:p>
          <a:p>
            <a:r>
              <a:rPr lang="en-GB" dirty="0"/>
              <a:t>Executive Cottages</a:t>
            </a:r>
            <a:endParaRPr lang="en-US" dirty="0"/>
          </a:p>
          <a:p>
            <a:r>
              <a:rPr lang="en-GB" dirty="0"/>
              <a:t>498 </a:t>
            </a:r>
            <a:r>
              <a:rPr lang="en-GB" dirty="0" err="1"/>
              <a:t>sqft</a:t>
            </a:r>
            <a:r>
              <a:rPr lang="en-GB" dirty="0"/>
              <a:t> &amp; 740 </a:t>
            </a:r>
            <a:r>
              <a:rPr lang="en-GB" dirty="0" err="1"/>
              <a:t>sqft</a:t>
            </a:r>
            <a:r>
              <a:rPr lang="en-GB" dirty="0"/>
              <a:t> </a:t>
            </a:r>
            <a:endParaRPr lang="en-US" dirty="0"/>
          </a:p>
          <a:p>
            <a:r>
              <a:rPr lang="en-GB" dirty="0"/>
              <a:t>(Dedicated parking in compound and shared space for staff)</a:t>
            </a:r>
            <a:endParaRPr lang="en-US" dirty="0"/>
          </a:p>
          <a:p>
            <a:r>
              <a:rPr lang="en-GB" dirty="0"/>
              <a:t> </a:t>
            </a:r>
            <a:endParaRPr lang="en-US" dirty="0"/>
          </a:p>
          <a:p>
            <a:r>
              <a:rPr lang="en-GB" dirty="0"/>
              <a:t>Elite Cottage</a:t>
            </a:r>
            <a:endParaRPr lang="en-US" dirty="0"/>
          </a:p>
          <a:p>
            <a:r>
              <a:rPr lang="en-GB" dirty="0"/>
              <a:t>796 </a:t>
            </a:r>
            <a:r>
              <a:rPr lang="en-GB" dirty="0" err="1"/>
              <a:t>sqft</a:t>
            </a:r>
            <a:r>
              <a:rPr lang="en-GB" dirty="0"/>
              <a:t> &amp; 1280 </a:t>
            </a:r>
            <a:r>
              <a:rPr lang="en-GB" dirty="0" err="1"/>
              <a:t>sqft</a:t>
            </a:r>
            <a:endParaRPr lang="en-US" dirty="0"/>
          </a:p>
          <a:p>
            <a:r>
              <a:rPr lang="en-GB" dirty="0"/>
              <a:t>(Parking and servant room is attached with cottage)</a:t>
            </a:r>
            <a:endParaRPr lang="en-US" dirty="0"/>
          </a:p>
          <a:p>
            <a:pPr marL="0" indent="0">
              <a:buNone/>
            </a:pPr>
            <a:endParaRPr lang="en-US" dirty="0" smtClean="0"/>
          </a:p>
          <a:p>
            <a:pPr marL="0" indent="0">
              <a:buNone/>
            </a:pPr>
            <a:r>
              <a:rPr lang="en-US" dirty="0" smtClean="0"/>
              <a:t>(Add all 3D Cottages design as shared. All types are clear in it. Add image wise in it)</a:t>
            </a:r>
            <a:endParaRPr lang="en-US" dirty="0"/>
          </a:p>
        </p:txBody>
      </p:sp>
    </p:spTree>
    <p:extLst>
      <p:ext uri="{BB962C8B-B14F-4D97-AF65-F5344CB8AC3E}">
        <p14:creationId xmlns:p14="http://schemas.microsoft.com/office/powerpoint/2010/main" val="163837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92" y="165101"/>
            <a:ext cx="6979285" cy="763270"/>
          </a:xfrm>
        </p:spPr>
        <p:txBody>
          <a:bodyPr/>
          <a:lstStyle/>
          <a:p>
            <a:r>
              <a:rPr lang="en-US" b="1" dirty="0" smtClean="0">
                <a:ln>
                  <a:solidFill>
                    <a:schemeClr val="tx1"/>
                  </a:solidFill>
                </a:ln>
                <a:solidFill>
                  <a:schemeClr val="bg1"/>
                </a:solidFill>
                <a:latin typeface="DFPOP1-W9" panose="02010609010101010101" charset="-128"/>
                <a:ea typeface="DFPOP1-W9" panose="02010609010101010101" charset="-128"/>
              </a:rPr>
              <a:t>Contact Us</a:t>
            </a:r>
            <a:r>
              <a:rPr lang="en-US" b="1" dirty="0" smtClean="0">
                <a:ln>
                  <a:solidFill>
                    <a:schemeClr val="tx1"/>
                  </a:solidFill>
                </a:ln>
                <a:solidFill>
                  <a:schemeClr val="bg1"/>
                </a:solidFill>
                <a:latin typeface="DFPOP1-W9" panose="02010609010101010101" charset="-128"/>
                <a:ea typeface="DFPOP1-W9" panose="02010609010101010101" charset="-128"/>
              </a:rPr>
              <a:t>!!</a:t>
            </a:r>
            <a:endParaRPr lang="en-US" b="1" dirty="0">
              <a:ln>
                <a:solidFill>
                  <a:schemeClr val="tx1"/>
                </a:solidFill>
              </a:ln>
              <a:solidFill>
                <a:schemeClr val="bg1"/>
              </a:solidFill>
              <a:latin typeface="DFPOP1-W9" panose="02010609010101010101" charset="-128"/>
              <a:ea typeface="DFPOP1-W9" panose="02010609010101010101" charset="-128"/>
            </a:endParaRPr>
          </a:p>
        </p:txBody>
      </p:sp>
      <p:sp>
        <p:nvSpPr>
          <p:cNvPr id="3" name="Content Placeholder 2"/>
          <p:cNvSpPr>
            <a:spLocks noGrp="1"/>
          </p:cNvSpPr>
          <p:nvPr>
            <p:ph idx="1"/>
          </p:nvPr>
        </p:nvSpPr>
        <p:spPr/>
        <p:txBody>
          <a:bodyPr>
            <a:normAutofit fontScale="47500" lnSpcReduction="20000"/>
          </a:bodyPr>
          <a:lstStyle/>
          <a:p>
            <a:r>
              <a:rPr lang="en-GB" dirty="0"/>
              <a:t>Head Office </a:t>
            </a:r>
            <a:endParaRPr lang="en-US" dirty="0"/>
          </a:p>
          <a:p>
            <a:r>
              <a:rPr lang="en-GB" dirty="0"/>
              <a:t>Office No. 31, 2nd Floor, Al </a:t>
            </a:r>
            <a:r>
              <a:rPr lang="en-GB" dirty="0" err="1"/>
              <a:t>Hameed</a:t>
            </a:r>
            <a:r>
              <a:rPr lang="en-GB" dirty="0"/>
              <a:t> Plaza, G-11 </a:t>
            </a:r>
            <a:r>
              <a:rPr lang="en-GB" dirty="0" err="1"/>
              <a:t>Markaz</a:t>
            </a:r>
            <a:r>
              <a:rPr lang="en-GB" dirty="0"/>
              <a:t> Islamabad.</a:t>
            </a:r>
            <a:endParaRPr lang="en-US" dirty="0"/>
          </a:p>
          <a:p>
            <a:r>
              <a:rPr lang="en-GB" dirty="0"/>
              <a:t>Branches: </a:t>
            </a:r>
            <a:endParaRPr lang="en-US" dirty="0"/>
          </a:p>
          <a:p>
            <a:r>
              <a:rPr lang="en-GB" dirty="0"/>
              <a:t>• </a:t>
            </a:r>
            <a:r>
              <a:rPr lang="en-GB" dirty="0" err="1"/>
              <a:t>Gulberg</a:t>
            </a:r>
            <a:r>
              <a:rPr lang="en-GB" dirty="0"/>
              <a:t> Green Islamabad</a:t>
            </a:r>
            <a:endParaRPr lang="en-US" dirty="0"/>
          </a:p>
          <a:p>
            <a:r>
              <a:rPr lang="en-GB" dirty="0"/>
              <a:t>• B-17 (MPCHS)</a:t>
            </a:r>
            <a:endParaRPr lang="en-US" dirty="0"/>
          </a:p>
          <a:p>
            <a:r>
              <a:rPr lang="en-GB" dirty="0"/>
              <a:t>• F-11 </a:t>
            </a:r>
            <a:endParaRPr lang="en-US" dirty="0"/>
          </a:p>
          <a:p>
            <a:pPr lvl="0"/>
            <a:r>
              <a:rPr lang="en-GB" dirty="0"/>
              <a:t>Capital Smart City (Site Office)</a:t>
            </a:r>
            <a:endParaRPr lang="en-US" dirty="0"/>
          </a:p>
          <a:p>
            <a:pPr lvl="0"/>
            <a:r>
              <a:rPr lang="en-GB" dirty="0"/>
              <a:t>Top City-1</a:t>
            </a:r>
            <a:endParaRPr lang="en-US" dirty="0"/>
          </a:p>
          <a:p>
            <a:pPr lvl="0"/>
            <a:r>
              <a:rPr lang="en-GB" dirty="0" err="1"/>
              <a:t>Harripur</a:t>
            </a:r>
            <a:endParaRPr lang="en-US" dirty="0"/>
          </a:p>
          <a:p>
            <a:pPr lvl="0"/>
            <a:r>
              <a:rPr lang="en-GB" dirty="0"/>
              <a:t>Peshawar</a:t>
            </a:r>
            <a:endParaRPr lang="en-US" dirty="0"/>
          </a:p>
          <a:p>
            <a:r>
              <a:rPr lang="en-GB" dirty="0"/>
              <a:t>Contact 0333-7777703</a:t>
            </a:r>
            <a:endParaRPr lang="en-US" dirty="0"/>
          </a:p>
          <a:p>
            <a:r>
              <a:rPr lang="en-GB" dirty="0"/>
              <a:t> </a:t>
            </a:r>
            <a:r>
              <a:rPr lang="en-GB" dirty="0" smtClean="0"/>
              <a:t>Web, FB, </a:t>
            </a:r>
            <a:r>
              <a:rPr lang="en-GB" dirty="0" err="1" smtClean="0"/>
              <a:t>Etc</a:t>
            </a:r>
            <a:endParaRPr lang="en-US" dirty="0"/>
          </a:p>
          <a:p>
            <a:pPr marL="0" indent="0">
              <a:buNone/>
            </a:pPr>
            <a:r>
              <a:rPr lang="en-US" dirty="0" smtClean="0"/>
              <a:t>(Also add Performa like in 5G Emporium)</a:t>
            </a:r>
            <a:endParaRPr lang="en-US" dirty="0"/>
          </a:p>
        </p:txBody>
      </p:sp>
    </p:spTree>
    <p:extLst>
      <p:ext uri="{BB962C8B-B14F-4D97-AF65-F5344CB8AC3E}">
        <p14:creationId xmlns:p14="http://schemas.microsoft.com/office/powerpoint/2010/main" val="30583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08" y="89073"/>
            <a:ext cx="7885148" cy="500917"/>
          </a:xfrm>
        </p:spPr>
        <p:txBody>
          <a:bodyPr>
            <a:normAutofit fontScale="90000"/>
          </a:bodyPr>
          <a:lstStyle/>
          <a:p>
            <a:pPr algn="ctr"/>
            <a:r>
              <a:rPr lang="en-US" b="1">
                <a:ln>
                  <a:solidFill>
                    <a:schemeClr val="tx1"/>
                  </a:solidFill>
                </a:ln>
              </a:rPr>
              <a:t>Main Page</a:t>
            </a:r>
          </a:p>
        </p:txBody>
      </p:sp>
      <p:sp>
        <p:nvSpPr>
          <p:cNvPr id="3" name="Content Placeholder 2"/>
          <p:cNvSpPr>
            <a:spLocks noGrp="1"/>
          </p:cNvSpPr>
          <p:nvPr>
            <p:ph sz="half" idx="2"/>
          </p:nvPr>
        </p:nvSpPr>
        <p:spPr>
          <a:xfrm>
            <a:off x="377192" y="854075"/>
            <a:ext cx="4530725" cy="4065270"/>
          </a:xfrm>
        </p:spPr>
        <p:txBody>
          <a:bodyPr>
            <a:noAutofit/>
          </a:bodyPr>
          <a:lstStyle/>
          <a:p>
            <a:r>
              <a:rPr lang="en-US" sz="1350" b="1" dirty="0"/>
              <a:t>Short </a:t>
            </a:r>
            <a:r>
              <a:rPr lang="en-US" sz="1350" b="1" dirty="0" smtClean="0"/>
              <a:t>Video/3D Pictures </a:t>
            </a:r>
            <a:r>
              <a:rPr lang="en-US" sz="1350" b="1" dirty="0"/>
              <a:t>of </a:t>
            </a:r>
            <a:r>
              <a:rPr lang="en-US" sz="1350" b="1" dirty="0" smtClean="0"/>
              <a:t>LWC project</a:t>
            </a:r>
          </a:p>
          <a:p>
            <a:r>
              <a:rPr lang="en-US" sz="1350" b="1" dirty="0" smtClean="0"/>
              <a:t>Add (Project of 5G Group of Companies, </a:t>
            </a:r>
            <a:r>
              <a:rPr lang="en-US" sz="1350" b="1" dirty="0" err="1" smtClean="0"/>
              <a:t>Adress</a:t>
            </a:r>
            <a:r>
              <a:rPr lang="en-US" sz="1350" b="1" dirty="0" smtClean="0"/>
              <a:t>, Flashes)</a:t>
            </a:r>
            <a:endParaRPr lang="en-US" sz="1350" b="1" dirty="0"/>
          </a:p>
          <a:p>
            <a:r>
              <a:rPr lang="en-US" sz="1350" b="1" dirty="0"/>
              <a:t>Content display with icons</a:t>
            </a:r>
          </a:p>
          <a:p>
            <a:r>
              <a:rPr lang="en-US" sz="1350" b="1" dirty="0"/>
              <a:t>Home (Main Page)</a:t>
            </a:r>
          </a:p>
          <a:p>
            <a:r>
              <a:rPr lang="en-US" sz="1350" b="1" dirty="0"/>
              <a:t>ABOUT</a:t>
            </a:r>
          </a:p>
          <a:p>
            <a:pPr lvl="1"/>
            <a:r>
              <a:rPr lang="en-US" sz="950" b="1" dirty="0"/>
              <a:t>Who we are (Intro of 5G properties)</a:t>
            </a:r>
          </a:p>
          <a:p>
            <a:pPr lvl="1"/>
            <a:r>
              <a:rPr lang="en-US" sz="950" b="1" dirty="0"/>
              <a:t>What we Did?</a:t>
            </a:r>
          </a:p>
          <a:p>
            <a:r>
              <a:rPr lang="en-US" sz="1350" b="1" dirty="0"/>
              <a:t>Project Detail (Include Head, Head detail shown with 1 click)</a:t>
            </a:r>
          </a:p>
          <a:p>
            <a:pPr lvl="1"/>
            <a:r>
              <a:rPr lang="en-US" sz="950" b="1" dirty="0"/>
              <a:t>Location/ Map</a:t>
            </a:r>
          </a:p>
          <a:p>
            <a:pPr lvl="1"/>
            <a:r>
              <a:rPr lang="en-US" sz="950" b="1" dirty="0"/>
              <a:t>Slider of project images </a:t>
            </a:r>
          </a:p>
          <a:p>
            <a:pPr lvl="1"/>
            <a:r>
              <a:rPr lang="en-US" sz="950" b="1" dirty="0"/>
              <a:t>Description/ intro of Project</a:t>
            </a:r>
          </a:p>
          <a:p>
            <a:pPr lvl="1"/>
            <a:r>
              <a:rPr lang="en-US" sz="950" b="1" dirty="0" smtClean="0"/>
              <a:t>Apartments </a:t>
            </a:r>
            <a:r>
              <a:rPr lang="en-US" sz="950" b="1" dirty="0"/>
              <a:t>with Payment Details</a:t>
            </a:r>
          </a:p>
          <a:p>
            <a:pPr lvl="1"/>
            <a:r>
              <a:rPr lang="en-US" sz="950" b="1" dirty="0" smtClean="0"/>
              <a:t>Apartments types and division with images</a:t>
            </a:r>
            <a:endParaRPr lang="en-US" sz="950" b="1" dirty="0"/>
          </a:p>
          <a:p>
            <a:pPr lvl="1"/>
            <a:r>
              <a:rPr lang="en-US" sz="950" b="1" dirty="0" smtClean="0"/>
              <a:t>Introduction</a:t>
            </a:r>
            <a:r>
              <a:rPr lang="en-US" sz="950" b="1" dirty="0"/>
              <a:t>.</a:t>
            </a:r>
          </a:p>
          <a:p>
            <a:pPr lvl="1"/>
            <a:r>
              <a:rPr lang="en-US" sz="950" b="1" dirty="0"/>
              <a:t>History, dimensions, timelines of this project.</a:t>
            </a:r>
            <a:br>
              <a:rPr lang="en-US" sz="950" b="1" dirty="0"/>
            </a:br>
            <a:r>
              <a:rPr lang="en-US" sz="950" b="1" dirty="0"/>
              <a:t>Project </a:t>
            </a:r>
            <a:r>
              <a:rPr lang="en-US" sz="950" b="1" dirty="0" smtClean="0"/>
              <a:t>timeline. Importance of this project for 5G group</a:t>
            </a:r>
            <a:r>
              <a:rPr lang="en-US" sz="1350" b="1" dirty="0">
                <a:solidFill>
                  <a:schemeClr val="tx1"/>
                </a:solidFill>
              </a:rPr>
              <a:t/>
            </a:r>
            <a:br>
              <a:rPr lang="en-US" sz="1350" b="1" dirty="0">
                <a:solidFill>
                  <a:schemeClr val="tx1"/>
                </a:solidFill>
              </a:rPr>
            </a:br>
            <a:endParaRPr lang="en-US" sz="1350" b="1" dirty="0">
              <a:solidFill>
                <a:schemeClr val="tx1"/>
              </a:solidFill>
            </a:endParaRPr>
          </a:p>
          <a:p>
            <a:pPr marL="514350" indent="-514350">
              <a:buAutoNum type="arabicPeriod"/>
            </a:pPr>
            <a:endParaRPr lang="en-US" sz="1350" b="1" dirty="0">
              <a:solidFill>
                <a:schemeClr val="tx1"/>
              </a:solidFill>
            </a:endParaRPr>
          </a:p>
          <a:p>
            <a:pPr marL="514350" indent="-514350">
              <a:buAutoNum type="arabicPeriod"/>
            </a:pPr>
            <a:endParaRPr lang="en-US" sz="1350" b="1" dirty="0">
              <a:solidFill>
                <a:schemeClr val="tx1"/>
              </a:solidFill>
            </a:endParaRPr>
          </a:p>
          <a:p>
            <a:pPr marL="514350" indent="-514350">
              <a:buAutoNum type="arabicPeriod"/>
            </a:pPr>
            <a:endParaRPr lang="en-US" sz="1350" b="1" dirty="0">
              <a:solidFill>
                <a:schemeClr val="tx1"/>
              </a:solidFill>
            </a:endParaRPr>
          </a:p>
        </p:txBody>
      </p:sp>
      <p:sp>
        <p:nvSpPr>
          <p:cNvPr id="6" name="Content Placeholder 5"/>
          <p:cNvSpPr>
            <a:spLocks noGrp="1"/>
          </p:cNvSpPr>
          <p:nvPr>
            <p:ph sz="quarter" idx="4"/>
          </p:nvPr>
        </p:nvSpPr>
        <p:spPr>
          <a:xfrm>
            <a:off x="4761271" y="916748"/>
            <a:ext cx="3886626" cy="2762897"/>
          </a:xfrm>
        </p:spPr>
        <p:txBody>
          <a:bodyPr>
            <a:normAutofit fontScale="95000" lnSpcReduction="10000"/>
          </a:bodyPr>
          <a:lstStyle/>
          <a:p>
            <a:r>
              <a:rPr lang="en-US" b="1" dirty="0">
                <a:sym typeface="+mn-ea"/>
              </a:rPr>
              <a:t>Features</a:t>
            </a:r>
          </a:p>
          <a:p>
            <a:r>
              <a:rPr lang="en-US" b="1" dirty="0">
                <a:sym typeface="+mn-ea"/>
              </a:rPr>
              <a:t>Why invest in </a:t>
            </a:r>
            <a:r>
              <a:rPr lang="en-US" b="1" dirty="0" smtClean="0">
                <a:sym typeface="+mn-ea"/>
              </a:rPr>
              <a:t>LWC</a:t>
            </a:r>
            <a:endParaRPr lang="en-US" b="1" dirty="0"/>
          </a:p>
          <a:p>
            <a:r>
              <a:rPr lang="en-US" b="1" dirty="0" smtClean="0">
                <a:sym typeface="+mn-ea"/>
              </a:rPr>
              <a:t>Feedback </a:t>
            </a:r>
            <a:r>
              <a:rPr lang="en-US" b="1" dirty="0">
                <a:sym typeface="+mn-ea"/>
              </a:rPr>
              <a:t>of customers</a:t>
            </a:r>
            <a:endParaRPr lang="en-US" b="1" dirty="0"/>
          </a:p>
          <a:p>
            <a:r>
              <a:rPr lang="en-US" b="1" dirty="0">
                <a:sym typeface="+mn-ea"/>
              </a:rPr>
              <a:t>CEO Massage</a:t>
            </a:r>
          </a:p>
          <a:p>
            <a:pPr lvl="1"/>
            <a:r>
              <a:rPr lang="en-US" b="1" dirty="0">
                <a:sym typeface="+mn-ea"/>
              </a:rPr>
              <a:t>MD Message – 5G Properties</a:t>
            </a:r>
          </a:p>
          <a:p>
            <a:r>
              <a:rPr lang="en-US" b="1" dirty="0" smtClean="0">
                <a:sym typeface="+mn-ea"/>
              </a:rPr>
              <a:t>Contact </a:t>
            </a:r>
            <a:r>
              <a:rPr lang="en-US" b="1" dirty="0">
                <a:sym typeface="+mn-ea"/>
              </a:rPr>
              <a:t>us ! (Contact Performa</a:t>
            </a:r>
            <a:r>
              <a:rPr lang="en-US" b="1" dirty="0" smtClean="0">
                <a:sym typeface="+mn-ea"/>
              </a:rPr>
              <a:t>)</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2" y="308611"/>
            <a:ext cx="8222615" cy="563245"/>
          </a:xfrm>
        </p:spPr>
        <p:txBody>
          <a:bodyPr>
            <a:normAutofit fontScale="90000"/>
          </a:bodyPr>
          <a:lstStyle/>
          <a:p>
            <a:pPr algn="l"/>
            <a:r>
              <a:rPr lang="en-US" b="1" dirty="0" smtClean="0">
                <a:ln>
                  <a:solidFill>
                    <a:schemeClr val="tx1"/>
                  </a:solidFill>
                </a:ln>
              </a:rPr>
              <a:t>Start</a:t>
            </a:r>
            <a:endParaRPr lang="en-US" b="1" dirty="0">
              <a:ln>
                <a:solidFill>
                  <a:schemeClr val="tx1"/>
                </a:solidFill>
              </a:ln>
            </a:endParaRPr>
          </a:p>
        </p:txBody>
      </p:sp>
      <p:sp>
        <p:nvSpPr>
          <p:cNvPr id="3" name="Content Placeholder 2"/>
          <p:cNvSpPr>
            <a:spLocks noGrp="1"/>
          </p:cNvSpPr>
          <p:nvPr>
            <p:ph idx="1"/>
          </p:nvPr>
        </p:nvSpPr>
        <p:spPr>
          <a:xfrm>
            <a:off x="629285" y="1085214"/>
            <a:ext cx="7885430" cy="3749675"/>
          </a:xfrm>
        </p:spPr>
        <p:txBody>
          <a:bodyPr>
            <a:normAutofit fontScale="95000"/>
          </a:bodyPr>
          <a:lstStyle/>
          <a:p>
            <a:pPr marL="0" indent="0">
              <a:buNone/>
            </a:pPr>
            <a:endParaRPr lang="en-US" sz="1400" dirty="0"/>
          </a:p>
          <a:p>
            <a:pPr marL="0" indent="0">
              <a:buNone/>
            </a:pPr>
            <a:r>
              <a:rPr lang="en-US" sz="1500" b="1" dirty="0" smtClean="0"/>
              <a:t>Video</a:t>
            </a:r>
            <a:r>
              <a:rPr lang="en-US" sz="1500" b="1" dirty="0"/>
              <a:t> </a:t>
            </a:r>
            <a:r>
              <a:rPr lang="en-US" sz="1500" b="1" dirty="0" smtClean="0"/>
              <a:t>Style</a:t>
            </a:r>
          </a:p>
          <a:p>
            <a:pPr marL="0" indent="0">
              <a:buNone/>
            </a:pPr>
            <a:r>
              <a:rPr lang="en-US" sz="1500" b="1" dirty="0" err="1" smtClean="0"/>
              <a:t>Adress</a:t>
            </a:r>
            <a:r>
              <a:rPr lang="en-US" sz="1500" b="1" dirty="0" smtClean="0"/>
              <a:t>:</a:t>
            </a:r>
            <a:r>
              <a:rPr lang="en-US" sz="1600" dirty="0"/>
              <a:t/>
            </a:r>
            <a:br>
              <a:rPr lang="en-US" sz="1600" dirty="0"/>
            </a:br>
            <a:r>
              <a:rPr lang="en-US" sz="1600" dirty="0" smtClean="0"/>
              <a:t>+92333 777 7703, Office </a:t>
            </a:r>
            <a:r>
              <a:rPr lang="en-US" sz="1600" dirty="0"/>
              <a:t>No. 31, 2nd Floor, Al </a:t>
            </a:r>
            <a:r>
              <a:rPr lang="en-US" sz="1600" dirty="0" err="1"/>
              <a:t>Hameed</a:t>
            </a:r>
            <a:r>
              <a:rPr lang="en-US" sz="1600" dirty="0"/>
              <a:t> Plaza, G-11 </a:t>
            </a:r>
            <a:r>
              <a:rPr lang="en-US" sz="1600" dirty="0" err="1"/>
              <a:t>Markaz</a:t>
            </a:r>
            <a:r>
              <a:rPr lang="en-US" sz="1600" dirty="0"/>
              <a:t>, </a:t>
            </a:r>
            <a:r>
              <a:rPr lang="en-US" sz="1600" dirty="0" smtClean="0"/>
              <a:t>Islamabad (For reference </a:t>
            </a:r>
            <a:r>
              <a:rPr lang="en-US" sz="1600" dirty="0" err="1" smtClean="0"/>
              <a:t>pls</a:t>
            </a:r>
            <a:r>
              <a:rPr lang="en-US" sz="1600" dirty="0" smtClean="0"/>
              <a:t> see 5G </a:t>
            </a:r>
            <a:r>
              <a:rPr lang="en-US" sz="1600" dirty="0" err="1" smtClean="0"/>
              <a:t>Emp</a:t>
            </a:r>
            <a:r>
              <a:rPr lang="en-US" sz="1600" dirty="0" smtClean="0"/>
              <a:t> web, </a:t>
            </a:r>
            <a:r>
              <a:rPr lang="en-US" sz="1600" dirty="0" err="1" smtClean="0"/>
              <a:t>adress</a:t>
            </a:r>
            <a:r>
              <a:rPr lang="en-US" sz="1600" dirty="0" smtClean="0"/>
              <a:t> bar should be </a:t>
            </a:r>
            <a:r>
              <a:rPr lang="en-US" sz="1600" dirty="0" err="1" smtClean="0"/>
              <a:t>dfrnt</a:t>
            </a:r>
            <a:r>
              <a:rPr lang="en-US" sz="1600" dirty="0" smtClean="0"/>
              <a:t>)</a:t>
            </a:r>
          </a:p>
          <a:p>
            <a:pPr marL="0" indent="0">
              <a:buNone/>
            </a:pPr>
            <a:r>
              <a:rPr lang="en-US" sz="1600" dirty="0" smtClean="0"/>
              <a:t>Project of 5G Group of Companies</a:t>
            </a:r>
          </a:p>
          <a:p>
            <a:pPr>
              <a:buFont typeface="+mj-lt"/>
              <a:buAutoNum type="arabicPeriod"/>
            </a:pPr>
            <a:r>
              <a:rPr lang="en-US" sz="1600" dirty="0" smtClean="0"/>
              <a:t>Best investment for rental income </a:t>
            </a:r>
          </a:p>
          <a:p>
            <a:pPr>
              <a:buFont typeface="+mj-lt"/>
              <a:buAutoNum type="arabicPeriod"/>
            </a:pPr>
            <a:r>
              <a:rPr lang="en-US" sz="1600" dirty="0" smtClean="0"/>
              <a:t>Asset in tourism sector</a:t>
            </a:r>
          </a:p>
          <a:p>
            <a:pPr>
              <a:buFont typeface="+mj-lt"/>
              <a:buAutoNum type="arabicPeriod"/>
            </a:pPr>
            <a:r>
              <a:rPr lang="en-US" sz="1600" dirty="0" smtClean="0"/>
              <a:t>Future best investment</a:t>
            </a:r>
          </a:p>
          <a:p>
            <a:pPr>
              <a:buFont typeface="+mj-lt"/>
              <a:buAutoNum type="arabicPeriod"/>
            </a:pPr>
            <a:r>
              <a:rPr lang="en-US" sz="1600" dirty="0" smtClean="0"/>
              <a:t>long lasting asset</a:t>
            </a:r>
          </a:p>
          <a:p>
            <a:pPr>
              <a:buFont typeface="+mj-lt"/>
              <a:buAutoNum type="arabicPeriod"/>
            </a:pPr>
            <a:r>
              <a:rPr lang="en-US" sz="1600" dirty="0" smtClean="0"/>
              <a:t>Asset &amp; </a:t>
            </a:r>
            <a:r>
              <a:rPr lang="en-US" sz="1600" dirty="0" smtClean="0"/>
              <a:t>investment</a:t>
            </a:r>
            <a:endParaRPr lang="en-US" sz="1600" dirty="0" smtClean="0"/>
          </a:p>
          <a:p>
            <a:pPr marL="0" indent="0">
              <a:buNone/>
            </a:pPr>
            <a:r>
              <a:rPr lang="en-US" sz="1600" dirty="0" smtClean="0"/>
              <a:t>(These 05 will be flashes which we want to flash as we open the site with star marks and how so ever in best designs with best placements)</a:t>
            </a:r>
          </a:p>
          <a:p>
            <a:pPr marL="0" indent="0">
              <a:buNone/>
            </a:pPr>
            <a:endParaRPr lang="en-US" sz="1500"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2" y="308611"/>
            <a:ext cx="8222615" cy="563245"/>
          </a:xfrm>
        </p:spPr>
        <p:txBody>
          <a:bodyPr>
            <a:normAutofit fontScale="90000"/>
          </a:bodyPr>
          <a:lstStyle/>
          <a:p>
            <a:pPr algn="l"/>
            <a:r>
              <a:rPr lang="en-US" b="1">
                <a:ln>
                  <a:solidFill>
                    <a:schemeClr val="tx1"/>
                  </a:solidFill>
                </a:ln>
              </a:rPr>
              <a:t>Who We Are?   Introduction of 5G</a:t>
            </a:r>
          </a:p>
        </p:txBody>
      </p:sp>
      <p:sp>
        <p:nvSpPr>
          <p:cNvPr id="3" name="Content Placeholder 2"/>
          <p:cNvSpPr>
            <a:spLocks noGrp="1"/>
          </p:cNvSpPr>
          <p:nvPr>
            <p:ph idx="1"/>
          </p:nvPr>
        </p:nvSpPr>
        <p:spPr>
          <a:xfrm>
            <a:off x="629285" y="1085214"/>
            <a:ext cx="7885430" cy="3749675"/>
          </a:xfrm>
        </p:spPr>
        <p:txBody>
          <a:bodyPr>
            <a:normAutofit fontScale="95000"/>
          </a:bodyPr>
          <a:lstStyle/>
          <a:p>
            <a:pPr marL="0" indent="0">
              <a:buNone/>
            </a:pPr>
            <a:endParaRPr lang="en-US" sz="1400" dirty="0"/>
          </a:p>
          <a:p>
            <a:pPr marL="0" indent="0">
              <a:buNone/>
            </a:pPr>
            <a:r>
              <a:rPr lang="en-US" sz="1500" b="1" dirty="0"/>
              <a:t>5G Group of Companies</a:t>
            </a:r>
            <a:r>
              <a:rPr lang="en-US" sz="1500" dirty="0"/>
              <a:t> is providing excellent standards of professional real estate services to investors and clients from a decade. </a:t>
            </a:r>
            <a:r>
              <a:rPr lang="en-US" sz="1500" dirty="0" smtClean="0"/>
              <a:t>With 200 plus largest real estate young professional’s team of </a:t>
            </a:r>
            <a:r>
              <a:rPr lang="en-US" sz="1500" dirty="0"/>
              <a:t>entrepreneurs and experienced people who are working to find out the best investment opportunities in real estate as per our client’s requirements, while constantly exceeding expectations.</a:t>
            </a:r>
          </a:p>
          <a:p>
            <a:pPr marL="0" indent="0">
              <a:buNone/>
            </a:pPr>
            <a:r>
              <a:rPr lang="en-US" sz="1500" dirty="0">
                <a:sym typeface="+mn-ea"/>
              </a:rPr>
              <a:t>5G is driven by innovation &amp; “think out of the box” theory and we constantly strive to achieve excellence that leads to a successful project. </a:t>
            </a:r>
            <a:r>
              <a:rPr lang="en-US" sz="1500" dirty="0">
                <a:solidFill>
                  <a:schemeClr val="accent6"/>
                </a:solidFill>
                <a:sym typeface="+mn-ea"/>
              </a:rPr>
              <a:t>Our Deep rooted commitment towards providing</a:t>
            </a:r>
            <a:r>
              <a:rPr lang="en-US" sz="1500" dirty="0">
                <a:sym typeface="+mn-ea"/>
              </a:rPr>
              <a:t> exceptional services to our clients is based on mutual trust. </a:t>
            </a:r>
            <a:r>
              <a:rPr lang="en-US" sz="1500" b="1" dirty="0"/>
              <a:t>5G</a:t>
            </a:r>
            <a:r>
              <a:rPr lang="en-US" sz="1500" dirty="0"/>
              <a:t> started with one society/project and is now providing services in over </a:t>
            </a:r>
            <a:r>
              <a:rPr lang="en-US" sz="1500" b="1" dirty="0"/>
              <a:t>70%</a:t>
            </a:r>
            <a:r>
              <a:rPr lang="en-US" sz="1500" dirty="0"/>
              <a:t> of </a:t>
            </a:r>
            <a:r>
              <a:rPr lang="en-US" sz="1500" b="1" dirty="0"/>
              <a:t>Islamabad and Peshawar</a:t>
            </a:r>
            <a:r>
              <a:rPr lang="en-US" sz="1500" dirty="0"/>
              <a:t>. </a:t>
            </a:r>
            <a:endParaRPr lang="en-US" sz="1500" dirty="0" smtClean="0"/>
          </a:p>
          <a:p>
            <a:pPr marL="0" indent="0">
              <a:buNone/>
            </a:pPr>
            <a:r>
              <a:rPr lang="en-US" sz="1600" b="1" dirty="0">
                <a:sym typeface="+mn-ea"/>
              </a:rPr>
              <a:t>We</a:t>
            </a:r>
            <a:r>
              <a:rPr lang="en-US" sz="1600" dirty="0">
                <a:sym typeface="+mn-ea"/>
              </a:rPr>
              <a:t> are using technology in an effective manner through web portal where our investors will have their individual accounts and will be able to track their investments in a convenient manner</a:t>
            </a:r>
            <a:r>
              <a:rPr lang="en-US" sz="1600" dirty="0" smtClean="0">
                <a:sym typeface="+mn-ea"/>
              </a:rPr>
              <a:t>..</a:t>
            </a:r>
          </a:p>
          <a:p>
            <a:pPr marL="0" indent="0">
              <a:buNone/>
            </a:pPr>
            <a:r>
              <a:rPr lang="en-US" sz="1600" dirty="0" err="1" smtClean="0">
                <a:sym typeface="+mn-ea"/>
              </a:rPr>
              <a:t>Alhumdullilah</a:t>
            </a:r>
            <a:r>
              <a:rPr lang="en-US" sz="1600" dirty="0" smtClean="0">
                <a:sym typeface="+mn-ea"/>
              </a:rPr>
              <a:t>!! 5G Group has sold 65% of its Flagship Project “5G Emporium” before launching.</a:t>
            </a:r>
            <a:endParaRPr lang="en-US" sz="1600" dirty="0"/>
          </a:p>
          <a:p>
            <a:pPr marL="0" indent="0">
              <a:buNone/>
            </a:pPr>
            <a:endParaRPr lang="en-US" sz="1500" b="1" dirty="0"/>
          </a:p>
        </p:txBody>
      </p:sp>
    </p:spTree>
    <p:extLst>
      <p:ext uri="{BB962C8B-B14F-4D97-AF65-F5344CB8AC3E}">
        <p14:creationId xmlns:p14="http://schemas.microsoft.com/office/powerpoint/2010/main" val="45629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031479"/>
            <a:ext cx="8229600" cy="857250"/>
          </a:xfrm>
        </p:spPr>
        <p:txBody>
          <a:bodyPr>
            <a:noAutofit/>
          </a:bodyPr>
          <a:lstStyle/>
          <a:p>
            <a:pPr algn="l"/>
            <a:r>
              <a:rPr lang="en-US" sz="1200" dirty="0">
                <a:sym typeface="+mn-ea"/>
              </a:rPr>
              <a:t> 5G since its inception has always strived for excellence in all industries it ventured into. 5G Group has so far been a part of real estate and development industries in following localities.</a:t>
            </a:r>
            <a:endParaRPr lang="en-US" sz="1200" b="1" dirty="0">
              <a:ln>
                <a:solidFill>
                  <a:schemeClr val="tx1"/>
                </a:solidFill>
              </a:ln>
            </a:endParaRPr>
          </a:p>
        </p:txBody>
      </p:sp>
      <p:sp>
        <p:nvSpPr>
          <p:cNvPr id="3" name="Content Placeholder 2"/>
          <p:cNvSpPr>
            <a:spLocks noGrp="1"/>
          </p:cNvSpPr>
          <p:nvPr>
            <p:ph sz="half" idx="1"/>
          </p:nvPr>
        </p:nvSpPr>
        <p:spPr>
          <a:xfrm>
            <a:off x="457200" y="2419349"/>
            <a:ext cx="4038600" cy="2486423"/>
          </a:xfrm>
        </p:spPr>
        <p:txBody>
          <a:bodyPr>
            <a:noAutofit/>
          </a:bodyPr>
          <a:lstStyle/>
          <a:p>
            <a:pPr>
              <a:buFont typeface="Wingdings" pitchFamily="2" charset="2"/>
              <a:buChar char="Ø"/>
            </a:pPr>
            <a:r>
              <a:rPr lang="en-US" sz="1400" b="1" dirty="0"/>
              <a:t>Capital Smart City</a:t>
            </a:r>
          </a:p>
          <a:p>
            <a:pPr>
              <a:buFont typeface="Wingdings" pitchFamily="2" charset="2"/>
              <a:buChar char="Ø"/>
            </a:pPr>
            <a:r>
              <a:rPr lang="en-US" sz="1400" b="1" dirty="0"/>
              <a:t>Gulberg Green Islamabad</a:t>
            </a:r>
          </a:p>
          <a:p>
            <a:pPr>
              <a:buFont typeface="Wingdings" pitchFamily="2" charset="2"/>
              <a:buChar char="Ø"/>
            </a:pPr>
            <a:r>
              <a:rPr lang="en-US" sz="1400" b="1" dirty="0"/>
              <a:t>B-17 (MCPHS)</a:t>
            </a:r>
          </a:p>
          <a:p>
            <a:pPr>
              <a:buFont typeface="Wingdings" pitchFamily="2" charset="2"/>
              <a:buChar char="Ø"/>
            </a:pPr>
            <a:r>
              <a:rPr lang="en-US" sz="1400" b="1" dirty="0"/>
              <a:t>Top City - 1</a:t>
            </a:r>
          </a:p>
          <a:p>
            <a:pPr>
              <a:buFont typeface="Wingdings" pitchFamily="2" charset="2"/>
              <a:buChar char="Ø"/>
            </a:pPr>
            <a:r>
              <a:rPr lang="en-US" sz="1400" b="1" dirty="0" err="1"/>
              <a:t>Mumtaz</a:t>
            </a:r>
            <a:r>
              <a:rPr lang="en-US" sz="1400" b="1" dirty="0"/>
              <a:t> City</a:t>
            </a:r>
          </a:p>
          <a:p>
            <a:pPr>
              <a:buFont typeface="Wingdings" pitchFamily="2" charset="2"/>
              <a:buChar char="Ø"/>
            </a:pPr>
            <a:r>
              <a:rPr lang="en-US" sz="1400" b="1" dirty="0" err="1"/>
              <a:t>Ghouri</a:t>
            </a:r>
            <a:r>
              <a:rPr lang="en-US" sz="1400" b="1" dirty="0"/>
              <a:t> Town Islamabad</a:t>
            </a:r>
          </a:p>
          <a:p>
            <a:pPr>
              <a:buFont typeface="Wingdings" pitchFamily="2" charset="2"/>
              <a:buChar char="Ø"/>
            </a:pPr>
            <a:r>
              <a:rPr lang="en-US" sz="1400" b="1" dirty="0"/>
              <a:t>Park View City Islamabad</a:t>
            </a:r>
          </a:p>
        </p:txBody>
      </p:sp>
      <p:sp>
        <p:nvSpPr>
          <p:cNvPr id="5" name="Content Placeholder 4"/>
          <p:cNvSpPr>
            <a:spLocks noGrp="1"/>
          </p:cNvSpPr>
          <p:nvPr>
            <p:ph sz="half" idx="2"/>
          </p:nvPr>
        </p:nvSpPr>
        <p:spPr>
          <a:xfrm>
            <a:off x="4648200" y="2533649"/>
            <a:ext cx="4038600" cy="2181623"/>
          </a:xfrm>
        </p:spPr>
        <p:txBody>
          <a:bodyPr>
            <a:normAutofit/>
          </a:bodyPr>
          <a:lstStyle/>
          <a:p>
            <a:pPr>
              <a:buFont typeface="Wingdings" panose="05000000000000000000" pitchFamily="2" charset="2"/>
              <a:buChar char="ü"/>
            </a:pPr>
            <a:r>
              <a:rPr lang="en-US" sz="1600" b="1" dirty="0" err="1"/>
              <a:t>Samama</a:t>
            </a:r>
            <a:r>
              <a:rPr lang="en-US" sz="1600" b="1" dirty="0"/>
              <a:t> Gulberg </a:t>
            </a:r>
          </a:p>
          <a:p>
            <a:pPr>
              <a:buFont typeface="Wingdings" panose="05000000000000000000" pitchFamily="2" charset="2"/>
              <a:buChar char="ü"/>
            </a:pPr>
            <a:r>
              <a:rPr lang="en-US" sz="1600" b="1" dirty="0" err="1"/>
              <a:t>Samama</a:t>
            </a:r>
            <a:r>
              <a:rPr lang="en-US" sz="1600" b="1" dirty="0"/>
              <a:t> Star</a:t>
            </a:r>
          </a:p>
          <a:p>
            <a:pPr>
              <a:buFont typeface="Wingdings" panose="05000000000000000000" pitchFamily="2" charset="2"/>
              <a:buChar char="ü"/>
            </a:pPr>
            <a:r>
              <a:rPr lang="en-US" sz="1600" b="1" dirty="0"/>
              <a:t>Diamond Mall and residency</a:t>
            </a:r>
          </a:p>
          <a:p>
            <a:pPr>
              <a:buFont typeface="Wingdings" panose="05000000000000000000" pitchFamily="2" charset="2"/>
              <a:buChar char="ü"/>
            </a:pPr>
            <a:r>
              <a:rPr lang="en-US" sz="1600" b="1" dirty="0"/>
              <a:t>Capital Icon</a:t>
            </a:r>
          </a:p>
          <a:p>
            <a:pPr>
              <a:buFont typeface="Wingdings" panose="05000000000000000000" pitchFamily="2" charset="2"/>
              <a:buChar char="ü"/>
            </a:pPr>
            <a:r>
              <a:rPr lang="en-US" sz="1600" b="1" dirty="0"/>
              <a:t>Pioneer Arcade</a:t>
            </a:r>
            <a:endParaRPr lang="en-US" sz="1600" dirty="0"/>
          </a:p>
        </p:txBody>
      </p:sp>
      <p:sp>
        <p:nvSpPr>
          <p:cNvPr id="6" name="Title 1"/>
          <p:cNvSpPr txBox="1">
            <a:spLocks/>
          </p:cNvSpPr>
          <p:nvPr/>
        </p:nvSpPr>
        <p:spPr>
          <a:xfrm>
            <a:off x="609600" y="3583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n>
                <a:solidFill>
                  <a:schemeClr val="tx1"/>
                </a:solidFill>
              </a:ln>
            </a:endParaRPr>
          </a:p>
        </p:txBody>
      </p:sp>
      <p:sp>
        <p:nvSpPr>
          <p:cNvPr id="7" name="Rectangle 6"/>
          <p:cNvSpPr/>
          <p:nvPr/>
        </p:nvSpPr>
        <p:spPr>
          <a:xfrm>
            <a:off x="2381250" y="94734"/>
            <a:ext cx="3435350" cy="400110"/>
          </a:xfrm>
          <a:prstGeom prst="rect">
            <a:avLst/>
          </a:prstGeom>
        </p:spPr>
        <p:txBody>
          <a:bodyPr wrap="square">
            <a:spAutoFit/>
          </a:bodyPr>
          <a:lstStyle/>
          <a:p>
            <a:pPr algn="ctr"/>
            <a:r>
              <a:rPr lang="en-US" sz="2000" b="1" dirty="0">
                <a:ln>
                  <a:solidFill>
                    <a:schemeClr val="tx1"/>
                  </a:solidFill>
                </a:ln>
              </a:rPr>
              <a:t>Portfolio</a:t>
            </a:r>
            <a:endParaRPr lang="en-US" sz="2000" dirty="0"/>
          </a:p>
        </p:txBody>
      </p:sp>
      <p:sp>
        <p:nvSpPr>
          <p:cNvPr id="8" name="Content Placeholder 2"/>
          <p:cNvSpPr txBox="1">
            <a:spLocks/>
          </p:cNvSpPr>
          <p:nvPr/>
        </p:nvSpPr>
        <p:spPr>
          <a:xfrm>
            <a:off x="1563188" y="4324411"/>
            <a:ext cx="6614161" cy="62160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Font typeface="Wingdings" pitchFamily="2" charset="2"/>
              <a:buChar char="Ø"/>
            </a:pPr>
            <a:r>
              <a:rPr lang="en-US" sz="1400" b="1" dirty="0" smtClean="0"/>
              <a:t>For more details visit the website of 5G properties (Add link/route)</a:t>
            </a:r>
            <a:endParaRPr lang="en-US" sz="1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2" y="177801"/>
            <a:ext cx="5967095" cy="763270"/>
          </a:xfrm>
        </p:spPr>
        <p:txBody>
          <a:bodyPr>
            <a:normAutofit fontScale="90000"/>
          </a:bodyPr>
          <a:lstStyle/>
          <a:p>
            <a:r>
              <a:rPr lang="en-US" sz="3600" b="1" dirty="0">
                <a:ln>
                  <a:solidFill>
                    <a:schemeClr val="tx1"/>
                  </a:solidFill>
                </a:ln>
              </a:rPr>
              <a:t>5G Work Force</a:t>
            </a:r>
            <a:br>
              <a:rPr lang="en-US" sz="3600" b="1" dirty="0">
                <a:ln>
                  <a:solidFill>
                    <a:schemeClr val="tx1"/>
                  </a:solidFill>
                </a:ln>
              </a:rPr>
            </a:br>
            <a:endParaRPr lang="en-US" sz="3600" b="1" dirty="0">
              <a:ln>
                <a:solidFill>
                  <a:schemeClr val="tx1"/>
                </a:solidFill>
              </a:ln>
            </a:endParaRPr>
          </a:p>
        </p:txBody>
      </p:sp>
      <p:sp>
        <p:nvSpPr>
          <p:cNvPr id="3" name="Content Placeholder 2"/>
          <p:cNvSpPr>
            <a:spLocks noGrp="1"/>
          </p:cNvSpPr>
          <p:nvPr>
            <p:ph idx="1"/>
          </p:nvPr>
        </p:nvSpPr>
        <p:spPr/>
        <p:txBody>
          <a:bodyPr>
            <a:normAutofit fontScale="85000" lnSpcReduction="10000"/>
          </a:bodyPr>
          <a:lstStyle/>
          <a:p>
            <a:r>
              <a:rPr lang="en-US" dirty="0"/>
              <a:t>The making of such </a:t>
            </a:r>
            <a:r>
              <a:rPr lang="en-US" dirty="0" smtClean="0"/>
              <a:t>a state of the art project </a:t>
            </a:r>
            <a:r>
              <a:rPr lang="en-US" dirty="0"/>
              <a:t>is work of world-class award-winning teams of architects, designers, project consultants, marketing and sales teams, and experienced staff. We offer our gratitude to everyone involved in helping us to construct a design- </a:t>
            </a:r>
            <a:r>
              <a:rPr lang="en-US" dirty="0" smtClean="0"/>
              <a:t>Lakeview Cottages </a:t>
            </a:r>
            <a:r>
              <a:rPr lang="en-US" dirty="0"/>
              <a:t>into reality.</a:t>
            </a:r>
          </a:p>
          <a:p>
            <a:r>
              <a:rPr lang="en-US" dirty="0" smtClean="0"/>
              <a:t>All </a:t>
            </a:r>
            <a:r>
              <a:rPr lang="en-US" dirty="0"/>
              <a:t>stake holders </a:t>
            </a:r>
            <a:r>
              <a:rPr lang="en-US" dirty="0" smtClean="0"/>
              <a:t>is playing </a:t>
            </a:r>
            <a:r>
              <a:rPr lang="en-US" dirty="0"/>
              <a:t>a crucial role in making this project a success</a:t>
            </a:r>
            <a:r>
              <a:rPr lang="en-US" dirty="0" smtClean="0"/>
              <a:t>.</a:t>
            </a:r>
            <a:endParaRPr lang="en-US" dirty="0"/>
          </a:p>
        </p:txBody>
      </p:sp>
    </p:spTree>
    <p:extLst>
      <p:ext uri="{BB962C8B-B14F-4D97-AF65-F5344CB8AC3E}">
        <p14:creationId xmlns:p14="http://schemas.microsoft.com/office/powerpoint/2010/main" val="53041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637" y="50801"/>
            <a:ext cx="5720713" cy="901700"/>
          </a:xfrm>
        </p:spPr>
        <p:txBody>
          <a:bodyPr>
            <a:normAutofit/>
          </a:bodyPr>
          <a:lstStyle/>
          <a:p>
            <a:r>
              <a:rPr lang="en-US" b="1" dirty="0">
                <a:ln>
                  <a:solidFill>
                    <a:schemeClr val="tx1"/>
                  </a:solidFill>
                </a:ln>
                <a:latin typeface="DFPOP1-W9" panose="02010609010101010101" charset="-128"/>
                <a:ea typeface="DFPOP1-W9" panose="02010609010101010101" charset="-128"/>
              </a:rPr>
              <a:t>CEO's Message</a:t>
            </a:r>
          </a:p>
        </p:txBody>
      </p:sp>
      <p:sp>
        <p:nvSpPr>
          <p:cNvPr id="3" name="Content Placeholder 2"/>
          <p:cNvSpPr>
            <a:spLocks noGrp="1"/>
          </p:cNvSpPr>
          <p:nvPr>
            <p:ph idx="1"/>
          </p:nvPr>
        </p:nvSpPr>
        <p:spPr>
          <a:xfrm>
            <a:off x="171450" y="764540"/>
            <a:ext cx="8812530" cy="4378960"/>
          </a:xfrm>
        </p:spPr>
        <p:txBody>
          <a:bodyPr>
            <a:noAutofit/>
          </a:bodyPr>
          <a:lstStyle/>
          <a:p>
            <a:pPr marL="0" indent="0">
              <a:buNone/>
            </a:pPr>
            <a:endParaRPr lang="en-US" sz="1000" dirty="0"/>
          </a:p>
          <a:p>
            <a:pPr marL="0" indent="0">
              <a:buNone/>
            </a:pPr>
            <a:r>
              <a:rPr lang="en-US" sz="1000" b="1" dirty="0"/>
              <a:t>On behalf of </a:t>
            </a:r>
            <a:r>
              <a:rPr lang="en-US" sz="1200" b="1" dirty="0" smtClean="0"/>
              <a:t>Lakeview Cottages, </a:t>
            </a:r>
            <a:r>
              <a:rPr lang="en-US" sz="1200" b="1" dirty="0"/>
              <a:t>I would like to thank you for visiting our website.</a:t>
            </a:r>
          </a:p>
          <a:p>
            <a:pPr marL="0" indent="0">
              <a:buNone/>
            </a:pPr>
            <a:endParaRPr lang="en-US" sz="1200" b="1" dirty="0"/>
          </a:p>
          <a:p>
            <a:pPr marL="0" indent="0">
              <a:buNone/>
            </a:pPr>
            <a:r>
              <a:rPr lang="en-US" sz="1200" b="1" dirty="0"/>
              <a:t>I am looking at the future with anticipation rather than past with satisfaction. Pakistan at this juncture is poised to be regional investment hub .With the sustained increase in FDI, Real Estate industry in Pakistan is taking off .New corridors of transportation and infrastructure development in shape of CPEC has changed the landscape of Pakistani Economy with direct dividends for Real Estate industry. </a:t>
            </a:r>
            <a:r>
              <a:rPr lang="en-US" sz="1200" dirty="0">
                <a:effectLst>
                  <a:outerShdw blurRad="38100" dist="19050" dir="2700000" algn="tl" rotWithShape="0">
                    <a:schemeClr val="dk1">
                      <a:alpha val="40000"/>
                    </a:schemeClr>
                  </a:outerShdw>
                </a:effectLst>
                <a:sym typeface="+mn-ea"/>
              </a:rPr>
              <a:t>The Project </a:t>
            </a:r>
            <a:r>
              <a:rPr lang="en-US" sz="1200" dirty="0" smtClean="0">
                <a:solidFill>
                  <a:srgbClr val="00B050"/>
                </a:solidFill>
                <a:effectLst>
                  <a:outerShdw blurRad="38100" dist="19050" dir="2700000" algn="tl" rotWithShape="0">
                    <a:schemeClr val="dk1">
                      <a:alpha val="40000"/>
                    </a:schemeClr>
                  </a:outerShdw>
                </a:effectLst>
                <a:sym typeface="+mn-ea"/>
              </a:rPr>
              <a:t>Lakeview </a:t>
            </a:r>
            <a:r>
              <a:rPr lang="en-US" sz="1200" dirty="0">
                <a:solidFill>
                  <a:srgbClr val="00B050"/>
                </a:solidFill>
                <a:effectLst>
                  <a:outerShdw blurRad="38100" dist="19050" dir="2700000" algn="tl" rotWithShape="0">
                    <a:schemeClr val="dk1">
                      <a:alpha val="40000"/>
                    </a:schemeClr>
                  </a:outerShdw>
                </a:effectLst>
                <a:sym typeface="+mn-ea"/>
              </a:rPr>
              <a:t>Cottages</a:t>
            </a:r>
            <a:r>
              <a:rPr lang="en-US" sz="1200" dirty="0">
                <a:effectLst>
                  <a:outerShdw blurRad="38100" dist="19050" dir="2700000" algn="tl" rotWithShape="0">
                    <a:schemeClr val="dk1">
                      <a:alpha val="40000"/>
                    </a:schemeClr>
                  </a:outerShdw>
                </a:effectLst>
                <a:sym typeface="+mn-ea"/>
              </a:rPr>
              <a:t> planned in the magical valley of </a:t>
            </a:r>
            <a:r>
              <a:rPr lang="en-US" sz="1200" dirty="0" err="1">
                <a:effectLst>
                  <a:outerShdw blurRad="38100" dist="19050" dir="2700000" algn="tl" rotWithShape="0">
                    <a:schemeClr val="dk1">
                      <a:alpha val="40000"/>
                    </a:schemeClr>
                  </a:outerShdw>
                </a:effectLst>
                <a:sym typeface="+mn-ea"/>
              </a:rPr>
              <a:t>Naran</a:t>
            </a:r>
            <a:r>
              <a:rPr lang="en-US" sz="1200" dirty="0">
                <a:effectLst>
                  <a:outerShdw blurRad="38100" dist="19050" dir="2700000" algn="tl" rotWithShape="0">
                    <a:schemeClr val="dk1">
                      <a:alpha val="40000"/>
                    </a:schemeClr>
                  </a:outerShdw>
                </a:effectLst>
                <a:sym typeface="+mn-ea"/>
              </a:rPr>
              <a:t> just for the beauty of nature which is so divine &amp; beautiful.</a:t>
            </a:r>
          </a:p>
          <a:p>
            <a:pPr marL="0" indent="0">
              <a:buNone/>
            </a:pPr>
            <a:r>
              <a:rPr lang="en-US" sz="1200" b="1" dirty="0" smtClean="0"/>
              <a:t>We </a:t>
            </a:r>
            <a:r>
              <a:rPr lang="en-US" sz="1200" b="1" dirty="0"/>
              <a:t>at 5G Properties have changed the culture by building a team of young, enthusiastic and dynamic industry experts with a belief that what lies ahead of us is a future that is full of opportunities and trained ourselves to be resilient despite challenging markets. Process oriented approach with proactive planning and comprehensive marketing plans blended with innovative ideas and diversified investments will take our clients to grow exponentially their wealth. </a:t>
            </a:r>
            <a:r>
              <a:rPr lang="en-US" sz="1200" b="1" dirty="0" smtClean="0"/>
              <a:t>Our </a:t>
            </a:r>
            <a:r>
              <a:rPr lang="en-US" sz="1200" b="1" dirty="0"/>
              <a:t>goal is making investments of our valuable clients in only sustainable, high quality real estate options with positive cash flows and terminating flipping properties, ensuring optimum returns thus value maximization with life long benefits</a:t>
            </a:r>
            <a:r>
              <a:rPr lang="en-US" sz="1200" b="1" dirty="0" smtClean="0"/>
              <a:t>. Me as a CEO carrying a very bright and huge dreams in Pakistan Tourism Industry, I know </a:t>
            </a:r>
            <a:r>
              <a:rPr lang="en-US" sz="1200" b="1" dirty="0" smtClean="0"/>
              <a:t>how much  </a:t>
            </a:r>
            <a:r>
              <a:rPr lang="en-US" sz="1200" b="1" dirty="0" smtClean="0"/>
              <a:t>Lakeview Cottages means to me because its Flagship project of 5G and whole real estate industry </a:t>
            </a:r>
            <a:r>
              <a:rPr lang="en-US" sz="1200" b="1" dirty="0" smtClean="0"/>
              <a:t>for </a:t>
            </a:r>
            <a:r>
              <a:rPr lang="en-US" sz="1200" b="1" dirty="0" err="1" smtClean="0"/>
              <a:t>Naran</a:t>
            </a:r>
            <a:r>
              <a:rPr lang="en-US" sz="1200" b="1" dirty="0" smtClean="0"/>
              <a:t>.</a:t>
            </a:r>
            <a:endParaRPr lang="en-US" sz="1200" b="1" dirty="0"/>
          </a:p>
          <a:p>
            <a:pPr marL="0" indent="0">
              <a:buNone/>
            </a:pPr>
            <a:endParaRPr lang="en-US" sz="1200" b="1" dirty="0" smtClean="0"/>
          </a:p>
          <a:p>
            <a:pPr marL="0" indent="0">
              <a:buNone/>
            </a:pPr>
            <a:endParaRPr lang="en-US" sz="1200" b="1" dirty="0"/>
          </a:p>
          <a:p>
            <a:pPr marL="0" indent="0">
              <a:buNone/>
            </a:pPr>
            <a:r>
              <a:rPr lang="en-US" sz="1200" b="1" dirty="0"/>
              <a:t>C.E.O,</a:t>
            </a:r>
          </a:p>
          <a:p>
            <a:pPr marL="0" indent="0">
              <a:buNone/>
            </a:pPr>
            <a:r>
              <a:rPr lang="en-US" sz="1200" b="1" dirty="0"/>
              <a:t>5G Group of Companies</a:t>
            </a:r>
          </a:p>
          <a:p>
            <a:pPr marL="0" indent="0">
              <a:buNone/>
            </a:pPr>
            <a:r>
              <a:rPr lang="en-US" sz="1200" b="1" dirty="0"/>
              <a:t>Mr. M. </a:t>
            </a:r>
            <a:r>
              <a:rPr lang="en-US" sz="1200" b="1" dirty="0" err="1"/>
              <a:t>Usman</a:t>
            </a:r>
            <a:r>
              <a:rPr lang="en-US" sz="1200" b="1" dirty="0"/>
              <a:t> Khan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MD’s Message of 5G Properties (</a:t>
            </a:r>
            <a:r>
              <a:rPr lang="en-US" sz="4000" dirty="0" err="1"/>
              <a:t>pvt</a:t>
            </a:r>
            <a:r>
              <a:rPr lang="en-US" sz="4000" dirty="0"/>
              <a:t>) Ltd.</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As Managing Director,5G Properties (</a:t>
            </a:r>
            <a:r>
              <a:rPr lang="en-US" dirty="0" err="1" smtClean="0"/>
              <a:t>pvt</a:t>
            </a:r>
            <a:r>
              <a:rPr lang="en-US" dirty="0" smtClean="0"/>
              <a:t>) ltd. , I feel privileged and </a:t>
            </a:r>
            <a:r>
              <a:rPr lang="en-US" dirty="0" err="1" smtClean="0"/>
              <a:t>honoured</a:t>
            </a:r>
            <a:r>
              <a:rPr lang="en-US" dirty="0" smtClean="0"/>
              <a:t> to be at the helm of one of the finest group in real estate and development </a:t>
            </a:r>
            <a:r>
              <a:rPr lang="en-US" dirty="0" err="1" smtClean="0"/>
              <a:t>industry.My</a:t>
            </a:r>
            <a:r>
              <a:rPr lang="en-US" dirty="0" smtClean="0"/>
              <a:t> vision is one of sustainable growth garnered through deep analysis of market trends , identifying investment opportunities and thus generating returns for all the stakeholders .I am a firm believer in team work and having the synergistic impact . We at 5G believe our clients to be our greatest </a:t>
            </a:r>
            <a:r>
              <a:rPr lang="en-US" dirty="0" err="1" smtClean="0"/>
              <a:t>asset.We</a:t>
            </a:r>
            <a:r>
              <a:rPr lang="en-US" dirty="0" smtClean="0"/>
              <a:t> seek to deliver a better tomorrow as a trusted partner to our clients .The advent of “Lakeview Cottages" is culmination of hard work and conviction in delivering high return projects. We will continue to deliver. innovation across all our </a:t>
            </a:r>
            <a:r>
              <a:rPr lang="en-US" dirty="0" err="1" smtClean="0"/>
              <a:t>products.With</a:t>
            </a:r>
            <a:r>
              <a:rPr lang="en-US" dirty="0" smtClean="0"/>
              <a:t> confidence in our work ethic and the team of highly skilled and expert team I am certain that a bright future awaits us and our clients. The </a:t>
            </a:r>
            <a:r>
              <a:rPr lang="en-US" dirty="0" smtClean="0"/>
              <a:t>ice </a:t>
            </a:r>
            <a:r>
              <a:rPr lang="en-US" dirty="0"/>
              <a:t>on the </a:t>
            </a:r>
            <a:r>
              <a:rPr lang="en-US" dirty="0" smtClean="0"/>
              <a:t>mountain </a:t>
            </a:r>
            <a:r>
              <a:rPr lang="en-US" dirty="0"/>
              <a:t>tops never </a:t>
            </a:r>
            <a:r>
              <a:rPr lang="en-US" dirty="0" smtClean="0"/>
              <a:t>melts in </a:t>
            </a:r>
            <a:r>
              <a:rPr lang="en-US" dirty="0" err="1" smtClean="0"/>
              <a:t>Naran</a:t>
            </a:r>
            <a:r>
              <a:rPr lang="en-US" dirty="0" smtClean="0"/>
              <a:t>, </a:t>
            </a:r>
            <a:r>
              <a:rPr lang="en-US" dirty="0"/>
              <a:t>even in months of June and </a:t>
            </a:r>
            <a:r>
              <a:rPr lang="en-US" dirty="0" smtClean="0"/>
              <a:t>July glaciers </a:t>
            </a:r>
            <a:r>
              <a:rPr lang="en-US" dirty="0"/>
              <a:t>and mountains are covered with </a:t>
            </a:r>
            <a:r>
              <a:rPr lang="en-US" dirty="0" smtClean="0"/>
              <a:t>snow same the investments and assets you get there always shine like snow shine.</a:t>
            </a:r>
            <a:endParaRPr lang="en-US" dirty="0"/>
          </a:p>
          <a:p>
            <a:endParaRPr lang="en-US" dirty="0" smtClean="0"/>
          </a:p>
          <a:p>
            <a:endParaRPr lang="en-US" dirty="0"/>
          </a:p>
          <a:p>
            <a:r>
              <a:rPr lang="en-US" dirty="0" smtClean="0"/>
              <a:t>Managing </a:t>
            </a:r>
            <a:r>
              <a:rPr lang="en-US" dirty="0"/>
              <a:t>Director</a:t>
            </a:r>
            <a:r>
              <a:rPr lang="en-US" dirty="0" smtClean="0"/>
              <a:t>,</a:t>
            </a:r>
          </a:p>
          <a:p>
            <a:r>
              <a:rPr lang="en-US" dirty="0" err="1" smtClean="0"/>
              <a:t>Mr.Omair</a:t>
            </a:r>
            <a:r>
              <a:rPr lang="en-US" dirty="0" smtClean="0"/>
              <a:t> </a:t>
            </a:r>
            <a:r>
              <a:rPr lang="en-US" dirty="0"/>
              <a:t>Ilyas.</a:t>
            </a:r>
          </a:p>
        </p:txBody>
      </p:sp>
    </p:spTree>
    <p:extLst>
      <p:ext uri="{BB962C8B-B14F-4D97-AF65-F5344CB8AC3E}">
        <p14:creationId xmlns:p14="http://schemas.microsoft.com/office/powerpoint/2010/main" val="163094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85" y="68580"/>
            <a:ext cx="7885430" cy="748030"/>
          </a:xfrm>
        </p:spPr>
        <p:txBody>
          <a:bodyPr>
            <a:normAutofit fontScale="90000"/>
          </a:bodyPr>
          <a:lstStyle/>
          <a:p>
            <a:pPr algn="ctr"/>
            <a:r>
              <a:rPr lang="en-US" b="1" dirty="0">
                <a:ln>
                  <a:solidFill>
                    <a:schemeClr val="tx1"/>
                  </a:solidFill>
                </a:ln>
                <a:latin typeface="DFPOP1-W9" panose="02010609010101010101" charset="-128"/>
                <a:ea typeface="DFPOP1-W9" panose="02010609010101010101" charset="-128"/>
              </a:rPr>
              <a:t>Customer’s </a:t>
            </a:r>
            <a:r>
              <a:rPr lang="en-US" dirty="0">
                <a:ln>
                  <a:solidFill>
                    <a:schemeClr val="tx1"/>
                  </a:solidFill>
                </a:ln>
                <a:latin typeface="DFPOP1-W9" panose="02010609010101010101" charset="-128"/>
                <a:ea typeface="DFPOP1-W9" panose="02010609010101010101" charset="-128"/>
              </a:rPr>
              <a:t>Feedback !!</a:t>
            </a:r>
          </a:p>
        </p:txBody>
      </p:sp>
      <p:sp>
        <p:nvSpPr>
          <p:cNvPr id="3" name="Content Placeholder 2"/>
          <p:cNvSpPr>
            <a:spLocks noGrp="1"/>
          </p:cNvSpPr>
          <p:nvPr>
            <p:ph idx="1"/>
          </p:nvPr>
        </p:nvSpPr>
        <p:spPr>
          <a:xfrm>
            <a:off x="51435" y="949960"/>
            <a:ext cx="9005570" cy="4152900"/>
          </a:xfrm>
        </p:spPr>
        <p:txBody>
          <a:bodyPr>
            <a:noAutofit/>
          </a:bodyPr>
          <a:lstStyle/>
          <a:p>
            <a:r>
              <a:rPr lang="en-US" sz="1200" dirty="0"/>
              <a:t>“I can honestly say that working with 5G through the process took 90% of the stress off my shoulders and onto his! I wouldn’t hesitate to recommend the service. Working with 5G enabled us to invest </a:t>
            </a:r>
            <a:r>
              <a:rPr lang="en-US" sz="1200" dirty="0" smtClean="0"/>
              <a:t>especially in 5g Emporium project with </a:t>
            </a:r>
            <a:r>
              <a:rPr lang="en-US" sz="1200" dirty="0"/>
              <a:t>complete peace of mind.”  </a:t>
            </a:r>
            <a:r>
              <a:rPr lang="en-US" sz="1350" b="1" dirty="0" err="1"/>
              <a:t>Mr</a:t>
            </a:r>
            <a:r>
              <a:rPr lang="en-US" sz="1350" b="1" dirty="0"/>
              <a:t> Rauf </a:t>
            </a:r>
            <a:r>
              <a:rPr lang="en-US" sz="1350" b="1" dirty="0" err="1"/>
              <a:t>Gondal</a:t>
            </a:r>
            <a:endParaRPr lang="en-US" sz="1350" b="1" dirty="0"/>
          </a:p>
          <a:p>
            <a:r>
              <a:rPr lang="en-US" sz="1350" dirty="0"/>
              <a:t>“We appreciate all your efforts, sometimes way beyond what was expected and in the process of buying a house, we feel we’ve made a friend. Thank you so much for your time, energy and professionalism.”</a:t>
            </a:r>
            <a:r>
              <a:rPr lang="en-US" sz="1350" b="1" dirty="0"/>
              <a:t> </a:t>
            </a:r>
            <a:r>
              <a:rPr lang="en-US" sz="1350" b="1" dirty="0" err="1"/>
              <a:t>Mr</a:t>
            </a:r>
            <a:r>
              <a:rPr lang="en-US" sz="1350" b="1" dirty="0"/>
              <a:t> &amp; </a:t>
            </a:r>
            <a:r>
              <a:rPr lang="en-US" sz="1350" b="1" dirty="0" err="1"/>
              <a:t>Mrs</a:t>
            </a:r>
            <a:r>
              <a:rPr lang="en-US" sz="1350" b="1" dirty="0"/>
              <a:t> </a:t>
            </a:r>
            <a:r>
              <a:rPr lang="en-US" sz="1350" b="1" dirty="0" err="1"/>
              <a:t>Busharat</a:t>
            </a:r>
            <a:r>
              <a:rPr lang="en-US" sz="1350" b="1" dirty="0"/>
              <a:t> Ali</a:t>
            </a:r>
          </a:p>
          <a:p>
            <a:r>
              <a:rPr lang="en-US" sz="1350" dirty="0"/>
              <a:t>“Experience with 5G Properties was first class. I had a requirement to find a property in a very specific location which meant there was a very limited stock. He found what I wanted in budget very quickly. His contacts and knowledge of the market were very helpful.”</a:t>
            </a:r>
            <a:r>
              <a:rPr lang="en-US" sz="1350" b="1" dirty="0"/>
              <a:t> Capt. Rashid </a:t>
            </a:r>
            <a:r>
              <a:rPr lang="en-US" sz="1350" b="1" dirty="0" err="1"/>
              <a:t>Durrani</a:t>
            </a:r>
            <a:endParaRPr lang="en-US" sz="1350" b="1" dirty="0"/>
          </a:p>
          <a:p>
            <a:r>
              <a:rPr lang="en-US" sz="1350" dirty="0"/>
              <a:t>I had the pleasure for working with one of 5G Team </a:t>
            </a:r>
            <a:r>
              <a:rPr lang="en-US" sz="1350" dirty="0" err="1"/>
              <a:t>team</a:t>
            </a:r>
            <a:r>
              <a:rPr lang="en-US" sz="1350" dirty="0"/>
              <a:t> member, </a:t>
            </a:r>
            <a:r>
              <a:rPr lang="en-US" sz="1350" b="1" dirty="0"/>
              <a:t>Umair </a:t>
            </a:r>
            <a:r>
              <a:rPr lang="en-US" sz="1350" b="1" dirty="0" err="1"/>
              <a:t>Zai</a:t>
            </a:r>
            <a:r>
              <a:rPr lang="en-US" sz="1350" dirty="0"/>
              <a:t>. From start to finish he was very responsive, kind, and a constant professional. I look forward to the opportunity to work with him and the 5G Property Team again</a:t>
            </a:r>
            <a:r>
              <a:rPr lang="en-US" sz="1350" b="1" dirty="0"/>
              <a:t>. (</a:t>
            </a:r>
            <a:r>
              <a:rPr lang="en-US" sz="1350" b="1" dirty="0" err="1"/>
              <a:t>Saad</a:t>
            </a:r>
            <a:r>
              <a:rPr lang="en-US" sz="1350" b="1" dirty="0"/>
              <a:t> Haroon)</a:t>
            </a:r>
          </a:p>
          <a:p>
            <a:r>
              <a:rPr lang="en-US" sz="1350" b="1" dirty="0"/>
              <a:t>Umair </a:t>
            </a:r>
            <a:r>
              <a:rPr lang="en-US" sz="1350" b="1" dirty="0" err="1"/>
              <a:t>Zai</a:t>
            </a:r>
            <a:r>
              <a:rPr lang="en-US" sz="1350" dirty="0"/>
              <a:t> of the</a:t>
            </a:r>
            <a:r>
              <a:rPr lang="en-US" sz="1350" b="1" dirty="0"/>
              <a:t> 5g </a:t>
            </a:r>
            <a:r>
              <a:rPr lang="en-US" sz="1350" dirty="0"/>
              <a:t>Team worked with us from mid-August identifying the right property to meet our needs. He was always accessible and willing to make a variety of suggestions and options as we tried to. Are the right decision. We feel we have a trustworthy agent, as well as a friend</a:t>
            </a:r>
            <a:r>
              <a:rPr lang="en-US" sz="1350" b="1" dirty="0"/>
              <a:t>! Thank </a:t>
            </a:r>
            <a:r>
              <a:rPr lang="en-US" sz="1350" b="1" dirty="0" err="1"/>
              <a:t>you,Umair</a:t>
            </a:r>
            <a:r>
              <a:rPr lang="en-US" sz="1350" b="1" dirty="0"/>
              <a:t>!</a:t>
            </a:r>
          </a:p>
          <a:p>
            <a:r>
              <a:rPr lang="en-US" sz="1350" dirty="0" smtClean="0"/>
              <a:t>I am the happiest and satisfied person after investing in 5G Emporium</a:t>
            </a:r>
            <a:r>
              <a:rPr lang="en-US" sz="1350" b="1" dirty="0" smtClean="0"/>
              <a:t>. </a:t>
            </a:r>
            <a:r>
              <a:rPr lang="en-US" sz="1350" b="1" dirty="0"/>
              <a:t>(Agha Ali )</a:t>
            </a:r>
          </a:p>
          <a:p>
            <a:r>
              <a:rPr lang="en-US" sz="1350" b="1" dirty="0"/>
              <a:t>5G Properties </a:t>
            </a:r>
            <a:r>
              <a:rPr lang="en-US" sz="1350" dirty="0"/>
              <a:t>provided excellent customer service! Very attentive and responsive to client's needs and concerns. They are available day and night! Highly recommend the</a:t>
            </a:r>
            <a:r>
              <a:rPr lang="en-US" sz="1350" b="1" dirty="0"/>
              <a:t> 5G Properties </a:t>
            </a:r>
            <a:r>
              <a:rPr lang="en-US" sz="1350" b="1" dirty="0" err="1"/>
              <a:t>pvt</a:t>
            </a:r>
            <a:r>
              <a:rPr lang="en-US" sz="1350" b="1" dirty="0"/>
              <a:t> ltd. (Rashid Latif)</a:t>
            </a:r>
          </a:p>
          <a:p>
            <a:r>
              <a:rPr lang="en-US" sz="1350" dirty="0"/>
              <a:t>The Team at the good are just about as good as it gets. I have worked with several letting agencies over the years but The Good really are head and shoulders above the rest. I can thoroughly recommend them.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1589</Words>
  <Application>Microsoft Office PowerPoint</Application>
  <PresentationFormat>On-screen Show (16:9)</PresentationFormat>
  <Paragraphs>157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5G LWC Website Content!!</vt:lpstr>
      <vt:lpstr>Main Page</vt:lpstr>
      <vt:lpstr>Start</vt:lpstr>
      <vt:lpstr>Who We Are?   Introduction of 5G</vt:lpstr>
      <vt:lpstr> 5G since its inception has always strived for excellence in all industries it ventured into. 5G Group has so far been a part of real estate and development industries in following localities.</vt:lpstr>
      <vt:lpstr>5G Work Force </vt:lpstr>
      <vt:lpstr>CEO's Message</vt:lpstr>
      <vt:lpstr>MD’s Message of 5G Properties (pvt) Ltd.</vt:lpstr>
      <vt:lpstr>Customer’s Feedback !!</vt:lpstr>
      <vt:lpstr>Introduction of Project</vt:lpstr>
      <vt:lpstr>Features</vt:lpstr>
      <vt:lpstr>Why Invest in Lakeview Cottages?</vt:lpstr>
      <vt:lpstr>Payment Plan</vt:lpstr>
      <vt:lpstr>Apartment types and division</vt:lpstr>
      <vt:lpstr>Contact 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2017-08-01T15:40:00Z</dcterms:created>
  <dcterms:modified xsi:type="dcterms:W3CDTF">2020-05-02T19:21:01Z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