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26"/>
  </p:notesMasterIdLst>
  <p:sldIdLst>
    <p:sldId id="256" r:id="rId2"/>
    <p:sldId id="257" r:id="rId3"/>
    <p:sldId id="284" r:id="rId4"/>
    <p:sldId id="258" r:id="rId5"/>
    <p:sldId id="285" r:id="rId6"/>
    <p:sldId id="261" r:id="rId7"/>
    <p:sldId id="262" r:id="rId8"/>
    <p:sldId id="286" r:id="rId9"/>
    <p:sldId id="263" r:id="rId10"/>
    <p:sldId id="287" r:id="rId11"/>
    <p:sldId id="288" r:id="rId12"/>
    <p:sldId id="264" r:id="rId13"/>
    <p:sldId id="313" r:id="rId14"/>
    <p:sldId id="292" r:id="rId15"/>
    <p:sldId id="312" r:id="rId16"/>
    <p:sldId id="295" r:id="rId17"/>
    <p:sldId id="296" r:id="rId18"/>
    <p:sldId id="297" r:id="rId19"/>
    <p:sldId id="299" r:id="rId20"/>
    <p:sldId id="300" r:id="rId21"/>
    <p:sldId id="302" r:id="rId22"/>
    <p:sldId id="306" r:id="rId23"/>
    <p:sldId id="309" r:id="rId24"/>
    <p:sldId id="278"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4914C6A-5EF2-4359-893C-DCCD327A39A3}">
  <a:tblStyle styleId="{74914C6A-5EF2-4359-893C-DCCD327A39A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1893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6048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7092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872900" y="-75"/>
            <a:ext cx="12711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241225" y="1310875"/>
            <a:ext cx="6509100" cy="25218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2710225" y="1310850"/>
            <a:ext cx="5476800" cy="2521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877500" y="393525"/>
            <a:ext cx="7872900" cy="8067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0" name="Google Shape;30;p5"/>
          <p:cNvSpPr txBox="1">
            <a:spLocks noGrp="1"/>
          </p:cNvSpPr>
          <p:nvPr>
            <p:ph type="body" idx="1"/>
          </p:nvPr>
        </p:nvSpPr>
        <p:spPr>
          <a:xfrm>
            <a:off x="1556331" y="1349141"/>
            <a:ext cx="7085700" cy="2938500"/>
          </a:xfrm>
          <a:prstGeom prst="rect">
            <a:avLst/>
          </a:prstGeom>
        </p:spPr>
        <p:txBody>
          <a:bodyPr spcFirstLastPara="1" wrap="square" lIns="91425" tIns="91425" rIns="91425" bIns="91425" anchor="t" anchorCtr="0"/>
          <a:lstStyle>
            <a:lvl1pPr marL="457200" lvl="0" indent="-393700">
              <a:spcBef>
                <a:spcPts val="600"/>
              </a:spcBef>
              <a:spcAft>
                <a:spcPts val="0"/>
              </a:spcAft>
              <a:buSzPts val="2600"/>
              <a:buChar char="▪"/>
              <a:defRPr/>
            </a:lvl1pPr>
            <a:lvl2pPr marL="914400" lvl="1" indent="-393700">
              <a:spcBef>
                <a:spcPts val="0"/>
              </a:spcBef>
              <a:spcAft>
                <a:spcPts val="0"/>
              </a:spcAft>
              <a:buSzPts val="2600"/>
              <a:buChar char="▫"/>
              <a:defRPr/>
            </a:lvl2pPr>
            <a:lvl3pPr marL="1371600" lvl="2" indent="-393700">
              <a:spcBef>
                <a:spcPts val="0"/>
              </a:spcBef>
              <a:spcAft>
                <a:spcPts val="0"/>
              </a:spcAft>
              <a:buSzPts val="2600"/>
              <a:buChar char="▫"/>
              <a:defRPr/>
            </a:lvl3pPr>
            <a:lvl4pPr marL="1828800" lvl="3" indent="-393700">
              <a:spcBef>
                <a:spcPts val="0"/>
              </a:spcBef>
              <a:spcAft>
                <a:spcPts val="0"/>
              </a:spcAft>
              <a:buSzPts val="2600"/>
              <a:buChar char="▫"/>
              <a:defRPr/>
            </a:lvl4pPr>
            <a:lvl5pPr marL="2286000" lvl="4" indent="-393700">
              <a:spcBef>
                <a:spcPts val="0"/>
              </a:spcBef>
              <a:spcAft>
                <a:spcPts val="0"/>
              </a:spcAft>
              <a:buSzPts val="2600"/>
              <a:buChar char="○"/>
              <a:defRPr/>
            </a:lvl5pPr>
            <a:lvl6pPr marL="2743200" lvl="5" indent="-393700">
              <a:spcBef>
                <a:spcPts val="0"/>
              </a:spcBef>
              <a:spcAft>
                <a:spcPts val="0"/>
              </a:spcAft>
              <a:buSzPts val="2600"/>
              <a:buChar char="■"/>
              <a:defRPr/>
            </a:lvl6pPr>
            <a:lvl7pPr marL="3200400" lvl="6" indent="-393700">
              <a:spcBef>
                <a:spcPts val="0"/>
              </a:spcBef>
              <a:spcAft>
                <a:spcPts val="0"/>
              </a:spcAft>
              <a:buSzPts val="2600"/>
              <a:buChar char="●"/>
              <a:defRPr/>
            </a:lvl7pPr>
            <a:lvl8pPr marL="3657600" lvl="7" indent="-393700">
              <a:spcBef>
                <a:spcPts val="0"/>
              </a:spcBef>
              <a:spcAft>
                <a:spcPts val="0"/>
              </a:spcAft>
              <a:buSzPts val="2600"/>
              <a:buChar char="○"/>
              <a:defRPr/>
            </a:lvl8pPr>
            <a:lvl9pPr marL="4114800" lvl="8" indent="-393700">
              <a:spcBef>
                <a:spcPts val="0"/>
              </a:spcBef>
              <a:spcAft>
                <a:spcPts val="0"/>
              </a:spcAft>
              <a:buSzPts val="2600"/>
              <a:buChar char="■"/>
              <a:defRPr/>
            </a:lvl9pPr>
          </a:lstStyle>
          <a:p>
            <a:endParaRPr/>
          </a:p>
        </p:txBody>
      </p:sp>
      <p:sp>
        <p:nvSpPr>
          <p:cNvPr id="31" name="Google Shape;31;p5"/>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32" name="Google Shape;32;p5"/>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sp>
        <p:nvSpPr>
          <p:cNvPr id="42" name="Google Shape;42;p7"/>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p:nvPr/>
        </p:nvSpPr>
        <p:spPr>
          <a:xfrm>
            <a:off x="877500" y="393525"/>
            <a:ext cx="7872900" cy="8067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dirty="0"/>
          </a:p>
        </p:txBody>
      </p:sp>
      <p:sp>
        <p:nvSpPr>
          <p:cNvPr id="46" name="Google Shape;46;p7"/>
          <p:cNvSpPr txBox="1">
            <a:spLocks noGrp="1"/>
          </p:cNvSpPr>
          <p:nvPr>
            <p:ph type="body" idx="1"/>
          </p:nvPr>
        </p:nvSpPr>
        <p:spPr>
          <a:xfrm>
            <a:off x="1576275" y="1367175"/>
            <a:ext cx="3482400" cy="3382500"/>
          </a:xfrm>
          <a:prstGeom prst="rect">
            <a:avLst/>
          </a:prstGeom>
        </p:spPr>
        <p:txBody>
          <a:bodyPr spcFirstLastPara="1" wrap="square" lIns="91425" tIns="91425" rIns="91425" bIns="91425" anchor="t" anchorCtr="0"/>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47" name="Google Shape;47;p7"/>
          <p:cNvSpPr txBox="1">
            <a:spLocks noGrp="1"/>
          </p:cNvSpPr>
          <p:nvPr>
            <p:ph type="body" idx="2"/>
          </p:nvPr>
        </p:nvSpPr>
        <p:spPr>
          <a:xfrm>
            <a:off x="5268071" y="1367175"/>
            <a:ext cx="3482400" cy="3382500"/>
          </a:xfrm>
          <a:prstGeom prst="rect">
            <a:avLst/>
          </a:prstGeom>
        </p:spPr>
        <p:txBody>
          <a:bodyPr spcFirstLastPara="1" wrap="square" lIns="91425" tIns="91425" rIns="91425" bIns="91425" anchor="t" anchorCtr="0"/>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48" name="Google Shape;48;p7"/>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49" name="Google Shape;49;p7"/>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0"/>
        <p:cNvGrpSpPr/>
        <p:nvPr/>
      </p:nvGrpSpPr>
      <p:grpSpPr>
        <a:xfrm>
          <a:off x="0" y="0"/>
          <a:ext cx="0" cy="0"/>
          <a:chOff x="0" y="0"/>
          <a:chExt cx="0" cy="0"/>
        </a:xfrm>
      </p:grpSpPr>
      <p:sp>
        <p:nvSpPr>
          <p:cNvPr id="51" name="Google Shape;51;p8"/>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a:off x="877500" y="393525"/>
            <a:ext cx="7872900" cy="8067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55" name="Google Shape;55;p8"/>
          <p:cNvSpPr txBox="1">
            <a:spLocks noGrp="1"/>
          </p:cNvSpPr>
          <p:nvPr>
            <p:ph type="body" idx="1"/>
          </p:nvPr>
        </p:nvSpPr>
        <p:spPr>
          <a:xfrm>
            <a:off x="1560175" y="1375225"/>
            <a:ext cx="2317500" cy="33747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6" name="Google Shape;56;p8"/>
          <p:cNvSpPr txBox="1">
            <a:spLocks noGrp="1"/>
          </p:cNvSpPr>
          <p:nvPr>
            <p:ph type="body" idx="2"/>
          </p:nvPr>
        </p:nvSpPr>
        <p:spPr>
          <a:xfrm>
            <a:off x="3996525" y="1375225"/>
            <a:ext cx="2317500" cy="33747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7" name="Google Shape;57;p8"/>
          <p:cNvSpPr txBox="1">
            <a:spLocks noGrp="1"/>
          </p:cNvSpPr>
          <p:nvPr>
            <p:ph type="body" idx="3"/>
          </p:nvPr>
        </p:nvSpPr>
        <p:spPr>
          <a:xfrm>
            <a:off x="6432874" y="1375225"/>
            <a:ext cx="2317500" cy="33747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8" name="Google Shape;58;p8"/>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59" name="Google Shape;59;p8"/>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4"/>
        <p:cNvGrpSpPr/>
        <p:nvPr/>
      </p:nvGrpSpPr>
      <p:grpSpPr>
        <a:xfrm>
          <a:off x="0" y="0"/>
          <a:ext cx="0" cy="0"/>
          <a:chOff x="0" y="0"/>
          <a:chExt cx="0" cy="0"/>
        </a:xfrm>
      </p:grpSpPr>
      <p:sp>
        <p:nvSpPr>
          <p:cNvPr id="75" name="Google Shape;75;p11"/>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1pPr>
            <a:lvl2pPr lvl="1">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2pPr>
            <a:lvl3pPr lvl="2">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3pPr>
            <a:lvl4pPr lvl="3">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4pPr>
            <a:lvl5pPr lvl="4">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5pPr>
            <a:lvl6pPr lvl="5">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6pPr>
            <a:lvl7pPr lvl="6">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7pPr>
            <a:lvl8pPr lvl="7">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8pPr>
            <a:lvl9pPr lvl="8">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1556331" y="1349141"/>
            <a:ext cx="7085700" cy="2938500"/>
          </a:xfrm>
          <a:prstGeom prst="rect">
            <a:avLst/>
          </a:prstGeom>
          <a:noFill/>
          <a:ln>
            <a:noFill/>
          </a:ln>
        </p:spPr>
        <p:txBody>
          <a:bodyPr spcFirstLastPara="1" wrap="square" lIns="91425" tIns="91425" rIns="91425" bIns="91425" anchor="t" anchorCtr="0"/>
          <a:lstStyle>
            <a:lvl1pPr marL="457200" lvl="0" indent="-393700">
              <a:spcBef>
                <a:spcPts val="600"/>
              </a:spcBef>
              <a:spcAft>
                <a:spcPts val="0"/>
              </a:spcAft>
              <a:buClr>
                <a:srgbClr val="D9D9D9"/>
              </a:buClr>
              <a:buSzPts val="2600"/>
              <a:buFont typeface="Barlow"/>
              <a:buChar char="▪"/>
              <a:defRPr sz="2600">
                <a:solidFill>
                  <a:srgbClr val="434343"/>
                </a:solidFill>
                <a:latin typeface="Barlow"/>
                <a:ea typeface="Barlow"/>
                <a:cs typeface="Barlow"/>
                <a:sym typeface="Barlow"/>
              </a:defRPr>
            </a:lvl1pPr>
            <a:lvl2pPr marL="914400" lvl="1"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2pPr>
            <a:lvl3pPr marL="1371600" lvl="2"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3pPr>
            <a:lvl4pPr marL="1828800" lvl="3"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4pPr>
            <a:lvl5pPr marL="2286000" lvl="4"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5pPr>
            <a:lvl6pPr marL="2743200" lvl="5"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6pPr>
            <a:lvl7pPr marL="3200400" lvl="6"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7pPr>
            <a:lvl8pPr marL="3657600" lvl="7"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8pPr>
            <a:lvl9pPr marL="4114800" lvl="8"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9pPr>
          </a:lstStyle>
          <a:p>
            <a:endParaRPr/>
          </a:p>
        </p:txBody>
      </p:sp>
      <p:sp>
        <p:nvSpPr>
          <p:cNvPr id="8" name="Google Shape;8;p1"/>
          <p:cNvSpPr txBox="1">
            <a:spLocks noGrp="1"/>
          </p:cNvSpPr>
          <p:nvPr>
            <p:ph type="sldNum" idx="12"/>
          </p:nvPr>
        </p:nvSpPr>
        <p:spPr>
          <a:xfrm>
            <a:off x="8750400" y="4356225"/>
            <a:ext cx="393600" cy="393600"/>
          </a:xfrm>
          <a:prstGeom prst="rect">
            <a:avLst/>
          </a:prstGeom>
          <a:noFill/>
          <a:ln>
            <a:noFill/>
          </a:ln>
        </p:spPr>
        <p:txBody>
          <a:bodyPr spcFirstLastPara="1" wrap="square" lIns="91425" tIns="91425" rIns="91425" bIns="91425" anchor="ctr" anchorCtr="0">
            <a:noAutofit/>
          </a:bodyPr>
          <a:lstStyle>
            <a:lvl1pPr lvl="0" algn="ctr">
              <a:buNone/>
              <a:defRPr sz="1200" b="1">
                <a:solidFill>
                  <a:srgbClr val="FFFFFF"/>
                </a:solidFill>
                <a:latin typeface="Barlow"/>
                <a:ea typeface="Barlow"/>
                <a:cs typeface="Barlow"/>
                <a:sym typeface="Barlow"/>
              </a:defRPr>
            </a:lvl1pPr>
            <a:lvl2pPr lvl="1" algn="ctr">
              <a:buNone/>
              <a:defRPr sz="1200" b="1">
                <a:solidFill>
                  <a:srgbClr val="FFFFFF"/>
                </a:solidFill>
                <a:latin typeface="Barlow"/>
                <a:ea typeface="Barlow"/>
                <a:cs typeface="Barlow"/>
                <a:sym typeface="Barlow"/>
              </a:defRPr>
            </a:lvl2pPr>
            <a:lvl3pPr lvl="2" algn="ctr">
              <a:buNone/>
              <a:defRPr sz="1200" b="1">
                <a:solidFill>
                  <a:srgbClr val="FFFFFF"/>
                </a:solidFill>
                <a:latin typeface="Barlow"/>
                <a:ea typeface="Barlow"/>
                <a:cs typeface="Barlow"/>
                <a:sym typeface="Barlow"/>
              </a:defRPr>
            </a:lvl3pPr>
            <a:lvl4pPr lvl="3" algn="ctr">
              <a:buNone/>
              <a:defRPr sz="1200" b="1">
                <a:solidFill>
                  <a:srgbClr val="FFFFFF"/>
                </a:solidFill>
                <a:latin typeface="Barlow"/>
                <a:ea typeface="Barlow"/>
                <a:cs typeface="Barlow"/>
                <a:sym typeface="Barlow"/>
              </a:defRPr>
            </a:lvl4pPr>
            <a:lvl5pPr lvl="4" algn="ctr">
              <a:buNone/>
              <a:defRPr sz="1200" b="1">
                <a:solidFill>
                  <a:srgbClr val="FFFFFF"/>
                </a:solidFill>
                <a:latin typeface="Barlow"/>
                <a:ea typeface="Barlow"/>
                <a:cs typeface="Barlow"/>
                <a:sym typeface="Barlow"/>
              </a:defRPr>
            </a:lvl5pPr>
            <a:lvl6pPr lvl="5" algn="ctr">
              <a:buNone/>
              <a:defRPr sz="1200" b="1">
                <a:solidFill>
                  <a:srgbClr val="FFFFFF"/>
                </a:solidFill>
                <a:latin typeface="Barlow"/>
                <a:ea typeface="Barlow"/>
                <a:cs typeface="Barlow"/>
                <a:sym typeface="Barlow"/>
              </a:defRPr>
            </a:lvl6pPr>
            <a:lvl7pPr lvl="6" algn="ctr">
              <a:buNone/>
              <a:defRPr sz="1200" b="1">
                <a:solidFill>
                  <a:srgbClr val="FFFFFF"/>
                </a:solidFill>
                <a:latin typeface="Barlow"/>
                <a:ea typeface="Barlow"/>
                <a:cs typeface="Barlow"/>
                <a:sym typeface="Barlow"/>
              </a:defRPr>
            </a:lvl7pPr>
            <a:lvl8pPr lvl="7" algn="ctr">
              <a:buNone/>
              <a:defRPr sz="1200" b="1">
                <a:solidFill>
                  <a:srgbClr val="FFFFFF"/>
                </a:solidFill>
                <a:latin typeface="Barlow"/>
                <a:ea typeface="Barlow"/>
                <a:cs typeface="Barlow"/>
                <a:sym typeface="Barlow"/>
              </a:defRPr>
            </a:lvl8pPr>
            <a:lvl9pPr lvl="8" algn="ctr">
              <a:buNone/>
              <a:defRPr sz="1200" b="1">
                <a:solidFill>
                  <a:srgbClr val="FFFFFF"/>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2.jpg"/></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1.jpg"/><Relationship Id="rId1" Type="http://schemas.openxmlformats.org/officeDocument/2006/relationships/slideLayout" Target="../slideLayouts/slideLayout5.xml"/><Relationship Id="rId4" Type="http://schemas.openxmlformats.org/officeDocument/2006/relationships/image" Target="../media/image12.jpg"/></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16.jp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10.jpg"/><Relationship Id="rId5" Type="http://schemas.openxmlformats.org/officeDocument/2006/relationships/image" Target="../media/image6.jpg"/><Relationship Id="rId4" Type="http://schemas.openxmlformats.org/officeDocument/2006/relationships/image" Target="../media/image4.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tile tx="0" ty="0" sx="100000" sy="100000" flip="none" algn="tl"/>
        </a:blipFill>
        <a:effectLst/>
      </p:bgPr>
    </p:bg>
    <p:spTree>
      <p:nvGrpSpPr>
        <p:cNvPr id="1" name="Shape 90"/>
        <p:cNvGrpSpPr/>
        <p:nvPr/>
      </p:nvGrpSpPr>
      <p:grpSpPr>
        <a:xfrm>
          <a:off x="0" y="0"/>
          <a:ext cx="0" cy="0"/>
          <a:chOff x="0" y="0"/>
          <a:chExt cx="0" cy="0"/>
        </a:xfrm>
      </p:grpSpPr>
      <p:sp>
        <p:nvSpPr>
          <p:cNvPr id="91" name="Google Shape;91;p14"/>
          <p:cNvSpPr txBox="1">
            <a:spLocks noGrp="1"/>
          </p:cNvSpPr>
          <p:nvPr>
            <p:ph type="ctrTitle"/>
          </p:nvPr>
        </p:nvSpPr>
        <p:spPr>
          <a:xfrm>
            <a:off x="1564304" y="1443392"/>
            <a:ext cx="6500037" cy="2521800"/>
          </a:xfrm>
          <a:prstGeom prst="rect">
            <a:avLst/>
          </a:prstGeom>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lvl="0"/>
            <a:r>
              <a:rPr lang="en-GB" sz="3600" u="wavyHeavy" dirty="0">
                <a:ln w="6600">
                  <a:solidFill>
                    <a:schemeClr val="accent2"/>
                  </a:solidFill>
                  <a:prstDash val="solid"/>
                </a:ln>
                <a:solidFill>
                  <a:schemeClr val="tx1">
                    <a:lumMod val="75000"/>
                    <a:lumOff val="25000"/>
                  </a:schemeClr>
                </a:solidFill>
                <a:effectLst>
                  <a:outerShdw dist="38100" dir="2700000" algn="tl" rotWithShape="0">
                    <a:schemeClr val="accent2"/>
                  </a:outerShdw>
                </a:effectLst>
                <a:latin typeface="Comic Sans MS" panose="030F0702030302020204" pitchFamily="66" charset="0"/>
              </a:rPr>
              <a:t>PHYSICAL FACTORS OF BUSINESS ON LOCATION</a:t>
            </a:r>
            <a:br>
              <a:rPr lang="en-GB" sz="4000" dirty="0"/>
            </a:br>
            <a:r>
              <a:rPr lang="en-GB" sz="1800" b="0" dirty="0">
                <a:ln w="0"/>
                <a:solidFill>
                  <a:schemeClr val="tx1"/>
                </a:solidFill>
                <a:effectLst>
                  <a:outerShdw blurRad="38100" dist="19050" dir="2700000" algn="tl" rotWithShape="0">
                    <a:schemeClr val="dk1">
                      <a:alpha val="40000"/>
                    </a:schemeClr>
                  </a:outerShdw>
                </a:effectLst>
                <a:latin typeface="Eras Medium ITC" panose="020B0602030504020804" pitchFamily="34" charset="0"/>
              </a:rPr>
              <a:t>“</a:t>
            </a:r>
            <a:r>
              <a:rPr lang="en-GB" sz="1800" cap="all" dirty="0">
                <a:solidFill>
                  <a:schemeClr val="tx1">
                    <a:lumMod val="95000"/>
                    <a:lumOff val="5000"/>
                  </a:schemeClr>
                </a:solidFill>
                <a:latin typeface="Eras Medium ITC" panose="020B0602030504020804" pitchFamily="34" charset="0"/>
              </a:rPr>
              <a:t>Winners are not people who never fail but people who never quite.”</a:t>
            </a:r>
            <a:endParaRPr sz="1600" dirty="0">
              <a:solidFill>
                <a:schemeClr val="tx1">
                  <a:lumMod val="95000"/>
                  <a:lumOff val="5000"/>
                </a:schemeClr>
              </a:solidFill>
              <a:latin typeface="Eras Medium ITC" panose="020B06020305040208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55245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4FA8E27-37DB-47E0-8C17-8AC335F8388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sp>
        <p:nvSpPr>
          <p:cNvPr id="3" name="Google Shape;142;p20">
            <a:extLst>
              <a:ext uri="{FF2B5EF4-FFF2-40B4-BE49-F238E27FC236}">
                <a16:creationId xmlns:a16="http://schemas.microsoft.com/office/drawing/2014/main" id="{08DE4F8B-CE2A-431E-98AC-5A3BE13390F1}"/>
              </a:ext>
            </a:extLst>
          </p:cNvPr>
          <p:cNvSpPr txBox="1">
            <a:spLocks/>
          </p:cNvSpPr>
          <p:nvPr/>
        </p:nvSpPr>
        <p:spPr>
          <a:xfrm>
            <a:off x="1647370" y="471715"/>
            <a:ext cx="7103029" cy="42091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rgbClr val="D9D9D9"/>
              </a:buClr>
              <a:buSzPts val="2600"/>
              <a:buFont typeface="Barlow"/>
              <a:buChar char="▪"/>
              <a:defRPr sz="2600" b="0" i="0" u="none" strike="noStrike" cap="none">
                <a:solidFill>
                  <a:srgbClr val="434343"/>
                </a:solidFill>
                <a:latin typeface="Barlow"/>
                <a:ea typeface="Barlow"/>
                <a:cs typeface="Barlow"/>
                <a:sym typeface="Barlow"/>
              </a:defRPr>
            </a:lvl1pPr>
            <a:lvl2pPr marL="914400" marR="0" lvl="1" indent="-393700" algn="l" rtl="0">
              <a:lnSpc>
                <a:spcPct val="100000"/>
              </a:lnSpc>
              <a:spcBef>
                <a:spcPts val="0"/>
              </a:spcBef>
              <a:spcAft>
                <a:spcPts val="0"/>
              </a:spcAft>
              <a:buClr>
                <a:srgbClr val="D9D9D9"/>
              </a:buClr>
              <a:buSzPts val="2600"/>
              <a:buFont typeface="Barlow"/>
              <a:buChar char="▫"/>
              <a:defRPr sz="2600" b="0" i="0" u="none" strike="noStrike" cap="none">
                <a:solidFill>
                  <a:srgbClr val="434343"/>
                </a:solidFill>
                <a:latin typeface="Barlow"/>
                <a:ea typeface="Barlow"/>
                <a:cs typeface="Barlow"/>
                <a:sym typeface="Barlow"/>
              </a:defRPr>
            </a:lvl2pPr>
            <a:lvl3pPr marL="1371600" marR="0" lvl="2" indent="-393700" algn="l" rtl="0">
              <a:lnSpc>
                <a:spcPct val="100000"/>
              </a:lnSpc>
              <a:spcBef>
                <a:spcPts val="0"/>
              </a:spcBef>
              <a:spcAft>
                <a:spcPts val="0"/>
              </a:spcAft>
              <a:buClr>
                <a:srgbClr val="D9D9D9"/>
              </a:buClr>
              <a:buSzPts val="2600"/>
              <a:buFont typeface="Barlow"/>
              <a:buChar char="▫"/>
              <a:defRPr sz="2600" b="0" i="0" u="none" strike="noStrike" cap="none">
                <a:solidFill>
                  <a:srgbClr val="434343"/>
                </a:solidFill>
                <a:latin typeface="Barlow"/>
                <a:ea typeface="Barlow"/>
                <a:cs typeface="Barlow"/>
                <a:sym typeface="Barlow"/>
              </a:defRPr>
            </a:lvl3pPr>
            <a:lvl4pPr marL="1828800" marR="0" lvl="3" indent="-393700" algn="l" rtl="0">
              <a:lnSpc>
                <a:spcPct val="100000"/>
              </a:lnSpc>
              <a:spcBef>
                <a:spcPts val="0"/>
              </a:spcBef>
              <a:spcAft>
                <a:spcPts val="0"/>
              </a:spcAft>
              <a:buClr>
                <a:srgbClr val="D9D9D9"/>
              </a:buClr>
              <a:buSzPts val="2600"/>
              <a:buFont typeface="Barlow"/>
              <a:buChar char="▫"/>
              <a:defRPr sz="2600" b="0" i="0" u="none" strike="noStrike" cap="none">
                <a:solidFill>
                  <a:srgbClr val="434343"/>
                </a:solidFill>
                <a:latin typeface="Barlow"/>
                <a:ea typeface="Barlow"/>
                <a:cs typeface="Barlow"/>
                <a:sym typeface="Barlow"/>
              </a:defRPr>
            </a:lvl4pPr>
            <a:lvl5pPr marL="2286000" marR="0" lvl="4" indent="-393700" algn="l" rtl="0">
              <a:lnSpc>
                <a:spcPct val="100000"/>
              </a:lnSpc>
              <a:spcBef>
                <a:spcPts val="0"/>
              </a:spcBef>
              <a:spcAft>
                <a:spcPts val="0"/>
              </a:spcAft>
              <a:buClr>
                <a:srgbClr val="D9D9D9"/>
              </a:buClr>
              <a:buSzPts val="2600"/>
              <a:buFont typeface="Barlow"/>
              <a:buChar char="○"/>
              <a:defRPr sz="2600" b="0" i="0" u="none" strike="noStrike" cap="none">
                <a:solidFill>
                  <a:srgbClr val="434343"/>
                </a:solidFill>
                <a:latin typeface="Barlow"/>
                <a:ea typeface="Barlow"/>
                <a:cs typeface="Barlow"/>
                <a:sym typeface="Barlow"/>
              </a:defRPr>
            </a:lvl5pPr>
            <a:lvl6pPr marL="2743200" marR="0" lvl="5" indent="-393700" algn="l" rtl="0">
              <a:lnSpc>
                <a:spcPct val="100000"/>
              </a:lnSpc>
              <a:spcBef>
                <a:spcPts val="0"/>
              </a:spcBef>
              <a:spcAft>
                <a:spcPts val="0"/>
              </a:spcAft>
              <a:buClr>
                <a:srgbClr val="D9D9D9"/>
              </a:buClr>
              <a:buSzPts val="2600"/>
              <a:buFont typeface="Barlow"/>
              <a:buChar char="■"/>
              <a:defRPr sz="2600" b="0" i="0" u="none" strike="noStrike" cap="none">
                <a:solidFill>
                  <a:srgbClr val="434343"/>
                </a:solidFill>
                <a:latin typeface="Barlow"/>
                <a:ea typeface="Barlow"/>
                <a:cs typeface="Barlow"/>
                <a:sym typeface="Barlow"/>
              </a:defRPr>
            </a:lvl6pPr>
            <a:lvl7pPr marL="3200400" marR="0" lvl="6" indent="-393700" algn="l" rtl="0">
              <a:lnSpc>
                <a:spcPct val="100000"/>
              </a:lnSpc>
              <a:spcBef>
                <a:spcPts val="0"/>
              </a:spcBef>
              <a:spcAft>
                <a:spcPts val="0"/>
              </a:spcAft>
              <a:buClr>
                <a:srgbClr val="D9D9D9"/>
              </a:buClr>
              <a:buSzPts val="2600"/>
              <a:buFont typeface="Barlow"/>
              <a:buChar char="●"/>
              <a:defRPr sz="2600" b="0" i="0" u="none" strike="noStrike" cap="none">
                <a:solidFill>
                  <a:srgbClr val="434343"/>
                </a:solidFill>
                <a:latin typeface="Barlow"/>
                <a:ea typeface="Barlow"/>
                <a:cs typeface="Barlow"/>
                <a:sym typeface="Barlow"/>
              </a:defRPr>
            </a:lvl7pPr>
            <a:lvl8pPr marL="3657600" marR="0" lvl="7" indent="-393700" algn="l" rtl="0">
              <a:lnSpc>
                <a:spcPct val="100000"/>
              </a:lnSpc>
              <a:spcBef>
                <a:spcPts val="0"/>
              </a:spcBef>
              <a:spcAft>
                <a:spcPts val="0"/>
              </a:spcAft>
              <a:buClr>
                <a:srgbClr val="D9D9D9"/>
              </a:buClr>
              <a:buSzPts val="2600"/>
              <a:buFont typeface="Barlow"/>
              <a:buChar char="○"/>
              <a:defRPr sz="2600" b="0" i="0" u="none" strike="noStrike" cap="none">
                <a:solidFill>
                  <a:srgbClr val="434343"/>
                </a:solidFill>
                <a:latin typeface="Barlow"/>
                <a:ea typeface="Barlow"/>
                <a:cs typeface="Barlow"/>
                <a:sym typeface="Barlow"/>
              </a:defRPr>
            </a:lvl8pPr>
            <a:lvl9pPr marL="4114800" marR="0" lvl="8" indent="-393700" algn="l" rtl="0">
              <a:lnSpc>
                <a:spcPct val="100000"/>
              </a:lnSpc>
              <a:spcBef>
                <a:spcPts val="0"/>
              </a:spcBef>
              <a:spcAft>
                <a:spcPts val="0"/>
              </a:spcAft>
              <a:buClr>
                <a:srgbClr val="D9D9D9"/>
              </a:buClr>
              <a:buSzPts val="2600"/>
              <a:buFont typeface="Barlow"/>
              <a:buChar char="■"/>
              <a:defRPr sz="2600" b="0" i="0" u="none" strike="noStrike" cap="none">
                <a:solidFill>
                  <a:srgbClr val="434343"/>
                </a:solidFill>
                <a:latin typeface="Barlow"/>
                <a:ea typeface="Barlow"/>
                <a:cs typeface="Barlow"/>
                <a:sym typeface="Barlow"/>
              </a:defRPr>
            </a:lvl9pPr>
          </a:lstStyle>
          <a:p>
            <a:pPr algn="just">
              <a:spcBef>
                <a:spcPts val="1200"/>
              </a:spcBef>
              <a:buClrTx/>
            </a:pPr>
            <a:r>
              <a:rPr lang="en-GB" sz="1600" b="1" u="sng" dirty="0">
                <a:latin typeface="+mj-lt"/>
              </a:rPr>
              <a:t>MAIN FACTORS INFLUENCING CHOICE OF BUSINESS LOCATION</a:t>
            </a:r>
          </a:p>
          <a:p>
            <a:pPr lvl="1" algn="just">
              <a:spcBef>
                <a:spcPts val="1200"/>
              </a:spcBef>
              <a:spcAft>
                <a:spcPts val="600"/>
              </a:spcAft>
              <a:buClrTx/>
              <a:buSzPct val="125000"/>
              <a:buFont typeface="Arial" panose="020B0604020202020204" pitchFamily="34" charset="0"/>
              <a:buChar char="•"/>
            </a:pPr>
            <a:r>
              <a:rPr lang="en-GB" sz="1400" dirty="0">
                <a:latin typeface="+mn-lt"/>
              </a:rPr>
              <a:t>The costs of the operation.</a:t>
            </a:r>
          </a:p>
          <a:p>
            <a:pPr lvl="1" algn="just">
              <a:spcBef>
                <a:spcPts val="1200"/>
              </a:spcBef>
              <a:spcAft>
                <a:spcPts val="600"/>
              </a:spcAft>
              <a:buClrTx/>
              <a:buSzPct val="125000"/>
              <a:buFont typeface="Arial" panose="020B0604020202020204" pitchFamily="34" charset="0"/>
              <a:buChar char="•"/>
            </a:pPr>
            <a:r>
              <a:rPr lang="en-GB" sz="1400" dirty="0">
                <a:latin typeface="+mn-lt"/>
              </a:rPr>
              <a:t>The customer service that the business wants to provide.</a:t>
            </a:r>
          </a:p>
          <a:p>
            <a:pPr lvl="1" algn="just">
              <a:spcBef>
                <a:spcPts val="1200"/>
              </a:spcBef>
              <a:spcAft>
                <a:spcPts val="600"/>
              </a:spcAft>
              <a:buClrTx/>
              <a:buSzPct val="125000"/>
              <a:buFont typeface="Arial" panose="020B0604020202020204" pitchFamily="34" charset="0"/>
              <a:buChar char="•"/>
            </a:pPr>
            <a:r>
              <a:rPr lang="en-GB" sz="1400" dirty="0">
                <a:latin typeface="+mn-lt"/>
              </a:rPr>
              <a:t>The potential revenues that can be achieved from the location.</a:t>
            </a:r>
          </a:p>
          <a:p>
            <a:pPr marL="63500" indent="0" algn="just">
              <a:spcBef>
                <a:spcPts val="1200"/>
              </a:spcBef>
              <a:spcAft>
                <a:spcPts val="600"/>
              </a:spcAft>
              <a:buNone/>
            </a:pPr>
            <a:r>
              <a:rPr lang="en-GB" sz="1600" b="1" dirty="0">
                <a:latin typeface="+mj-lt"/>
              </a:rPr>
              <a:t>1. </a:t>
            </a:r>
            <a:r>
              <a:rPr lang="en-GB" sz="1600" b="1" u="sng" dirty="0">
                <a:latin typeface="+mj-lt"/>
              </a:rPr>
              <a:t>LAND COST:</a:t>
            </a:r>
          </a:p>
          <a:p>
            <a:pPr algn="just">
              <a:spcBef>
                <a:spcPts val="1200"/>
              </a:spcBef>
              <a:spcAft>
                <a:spcPts val="600"/>
              </a:spcAft>
              <a:buClrTx/>
              <a:buSzPct val="125000"/>
              <a:buFont typeface="Arial" panose="020B0604020202020204" pitchFamily="34" charset="0"/>
              <a:buChar char="•"/>
            </a:pPr>
            <a:r>
              <a:rPr lang="en-GB" sz="1400" dirty="0">
                <a:latin typeface="+mn-lt"/>
              </a:rPr>
              <a:t>The land will be purchased, but more often it will be rented.</a:t>
            </a:r>
          </a:p>
          <a:p>
            <a:pPr algn="just">
              <a:spcBef>
                <a:spcPts val="1200"/>
              </a:spcBef>
              <a:spcAft>
                <a:spcPts val="600"/>
              </a:spcAft>
              <a:buClrTx/>
              <a:buSzPct val="125000"/>
              <a:buFont typeface="Arial" panose="020B0604020202020204" pitchFamily="34" charset="0"/>
              <a:buChar char="•"/>
            </a:pPr>
            <a:r>
              <a:rPr lang="en-GB" sz="1400" dirty="0">
                <a:latin typeface="+mn-lt"/>
              </a:rPr>
              <a:t>Rentals can vary enormously depending on the location and the facilities provided.</a:t>
            </a:r>
          </a:p>
        </p:txBody>
      </p:sp>
      <p:pic>
        <p:nvPicPr>
          <p:cNvPr id="5" name="Picture 4">
            <a:extLst>
              <a:ext uri="{FF2B5EF4-FFF2-40B4-BE49-F238E27FC236}">
                <a16:creationId xmlns:a16="http://schemas.microsoft.com/office/drawing/2014/main" id="{21AC8808-FC55-4616-AE5C-8945C34AFD61}"/>
              </a:ext>
            </a:extLst>
          </p:cNvPr>
          <p:cNvPicPr>
            <a:picLocks noChangeAspect="1"/>
          </p:cNvPicPr>
          <p:nvPr/>
        </p:nvPicPr>
        <p:blipFill>
          <a:blip r:embed="rId3"/>
          <a:stretch>
            <a:fillRect/>
          </a:stretch>
        </p:blipFill>
        <p:spPr>
          <a:xfrm>
            <a:off x="6591939" y="3942419"/>
            <a:ext cx="1655224" cy="827612"/>
          </a:xfrm>
          <a:prstGeom prst="rect">
            <a:avLst/>
          </a:prstGeom>
          <a:ln>
            <a:noFill/>
          </a:ln>
          <a:effectLst>
            <a:softEdge rad="112500"/>
          </a:effectLst>
        </p:spPr>
      </p:pic>
    </p:spTree>
    <p:extLst>
      <p:ext uri="{BB962C8B-B14F-4D97-AF65-F5344CB8AC3E}">
        <p14:creationId xmlns:p14="http://schemas.microsoft.com/office/powerpoint/2010/main" val="4158836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53340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496176-966F-41D5-AF85-B194EFFBD2D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sp>
        <p:nvSpPr>
          <p:cNvPr id="3" name="Rectangle 2">
            <a:extLst>
              <a:ext uri="{FF2B5EF4-FFF2-40B4-BE49-F238E27FC236}">
                <a16:creationId xmlns:a16="http://schemas.microsoft.com/office/drawing/2014/main" id="{A279F40A-EEB3-4347-A2A5-E50188859C2A}"/>
              </a:ext>
            </a:extLst>
          </p:cNvPr>
          <p:cNvSpPr/>
          <p:nvPr/>
        </p:nvSpPr>
        <p:spPr>
          <a:xfrm>
            <a:off x="1424761" y="287321"/>
            <a:ext cx="7258493" cy="4895956"/>
          </a:xfrm>
          <a:prstGeom prst="rect">
            <a:avLst/>
          </a:prstGeom>
        </p:spPr>
        <p:txBody>
          <a:bodyPr wrap="square">
            <a:spAutoFit/>
          </a:bodyPr>
          <a:lstStyle/>
          <a:p>
            <a:pPr marL="63500" algn="just">
              <a:spcBef>
                <a:spcPts val="1200"/>
              </a:spcBef>
              <a:spcAft>
                <a:spcPts val="600"/>
              </a:spcAft>
              <a:buClrTx/>
              <a:buSzPct val="125000"/>
            </a:pPr>
            <a:r>
              <a:rPr lang="en-GB" sz="1600" b="1" dirty="0">
                <a:solidFill>
                  <a:srgbClr val="434343"/>
                </a:solidFill>
                <a:latin typeface="Barlow"/>
                <a:sym typeface="Barlow"/>
              </a:rPr>
              <a:t> 2</a:t>
            </a:r>
            <a:r>
              <a:rPr lang="en-GB" sz="1600" b="1" dirty="0">
                <a:solidFill>
                  <a:srgbClr val="434343"/>
                </a:solidFill>
                <a:latin typeface="+mj-lt"/>
                <a:sym typeface="Barlow"/>
              </a:rPr>
              <a:t>. </a:t>
            </a:r>
            <a:r>
              <a:rPr lang="en-GB" sz="1600" b="1" u="sng" dirty="0">
                <a:solidFill>
                  <a:srgbClr val="434343"/>
                </a:solidFill>
                <a:latin typeface="+mj-lt"/>
                <a:sym typeface="Barlow"/>
              </a:rPr>
              <a:t>ENERGY COSTS</a:t>
            </a:r>
            <a:r>
              <a:rPr lang="en-GB" sz="1600" b="1" u="sng" dirty="0">
                <a:solidFill>
                  <a:srgbClr val="434343"/>
                </a:solidFill>
                <a:sym typeface="Barlow"/>
              </a:rPr>
              <a:t>:</a:t>
            </a:r>
            <a:endParaRPr lang="en-GB" sz="1600" dirty="0">
              <a:solidFill>
                <a:srgbClr val="434343"/>
              </a:solidFill>
              <a:latin typeface="+mn-lt"/>
              <a:sym typeface="Barlow"/>
            </a:endParaRPr>
          </a:p>
          <a:p>
            <a:pPr marL="457200" lvl="0" indent="-393700" algn="just">
              <a:spcBef>
                <a:spcPts val="1200"/>
              </a:spcBef>
              <a:spcAft>
                <a:spcPts val="600"/>
              </a:spcAft>
              <a:buClrTx/>
              <a:buSzPct val="125000"/>
              <a:buFont typeface="Arial" panose="020B0604020202020204" pitchFamily="34" charset="0"/>
              <a:buChar char="•"/>
            </a:pPr>
            <a:r>
              <a:rPr lang="en-GB" dirty="0">
                <a:solidFill>
                  <a:srgbClr val="434343"/>
                </a:solidFill>
                <a:latin typeface="+mn-lt"/>
                <a:sym typeface="Barlow"/>
              </a:rPr>
              <a:t>Some businesses use substantial amounts of energy. </a:t>
            </a:r>
          </a:p>
          <a:p>
            <a:pPr marL="457200" lvl="0" indent="-393700" algn="just">
              <a:spcBef>
                <a:spcPts val="1200"/>
              </a:spcBef>
              <a:spcAft>
                <a:spcPts val="600"/>
              </a:spcAft>
              <a:buClrTx/>
              <a:buSzPct val="125000"/>
              <a:buFont typeface="Arial" panose="020B0604020202020204" pitchFamily="34" charset="0"/>
              <a:buChar char="•"/>
            </a:pPr>
            <a:r>
              <a:rPr lang="en-GB" dirty="0">
                <a:solidFill>
                  <a:srgbClr val="434343"/>
                </a:solidFill>
                <a:latin typeface="+mn-lt"/>
                <a:sym typeface="Barlow"/>
              </a:rPr>
              <a:t>They should be able to negotiate a good price for their energy needs regardless of location in the Pakistan.</a:t>
            </a:r>
          </a:p>
          <a:p>
            <a:pPr marL="63500" lvl="0" algn="just">
              <a:spcBef>
                <a:spcPts val="1200"/>
              </a:spcBef>
              <a:spcAft>
                <a:spcPts val="600"/>
              </a:spcAft>
              <a:buClrTx/>
              <a:buSzPct val="125000"/>
            </a:pPr>
            <a:r>
              <a:rPr lang="en-GB" sz="1600" b="1" dirty="0">
                <a:solidFill>
                  <a:srgbClr val="434343"/>
                </a:solidFill>
                <a:latin typeface="Barlow"/>
                <a:sym typeface="Barlow"/>
              </a:rPr>
              <a:t>3. </a:t>
            </a:r>
            <a:r>
              <a:rPr lang="en-GB" sz="1600" b="1" u="sng" dirty="0">
                <a:solidFill>
                  <a:srgbClr val="434343"/>
                </a:solidFill>
                <a:latin typeface="+mj-lt"/>
                <a:sym typeface="Barlow"/>
              </a:rPr>
              <a:t>COMMUNITY FACTORS:</a:t>
            </a:r>
          </a:p>
          <a:p>
            <a:pPr marL="457200" lvl="0" indent="-393700" algn="just">
              <a:spcBef>
                <a:spcPts val="1200"/>
              </a:spcBef>
              <a:spcAft>
                <a:spcPts val="600"/>
              </a:spcAft>
              <a:buClrTx/>
              <a:buSzPct val="125000"/>
              <a:buFont typeface="Arial" panose="020B0604020202020204" pitchFamily="34" charset="0"/>
              <a:buChar char="•"/>
            </a:pPr>
            <a:r>
              <a:rPr lang="en-GB" dirty="0">
                <a:solidFill>
                  <a:srgbClr val="434343"/>
                </a:solidFill>
                <a:latin typeface="+mn-lt"/>
                <a:sym typeface="Barlow"/>
              </a:rPr>
              <a:t>Local government attitude to supporting business (including financial assistance)</a:t>
            </a:r>
          </a:p>
          <a:p>
            <a:pPr marL="457200" lvl="0" indent="-393700" algn="just">
              <a:spcBef>
                <a:spcPts val="1200"/>
              </a:spcBef>
              <a:spcAft>
                <a:spcPts val="600"/>
              </a:spcAft>
              <a:buClrTx/>
              <a:buSzPct val="125000"/>
              <a:buFont typeface="Arial" panose="020B0604020202020204" pitchFamily="34" charset="0"/>
              <a:buChar char="•"/>
            </a:pPr>
            <a:r>
              <a:rPr lang="en-GB" dirty="0">
                <a:solidFill>
                  <a:srgbClr val="434343"/>
                </a:solidFill>
                <a:latin typeface="+mn-lt"/>
                <a:sym typeface="Barlow"/>
              </a:rPr>
              <a:t>Language</a:t>
            </a:r>
          </a:p>
          <a:p>
            <a:pPr marL="457200" lvl="0" indent="-393700" algn="just">
              <a:spcBef>
                <a:spcPts val="1200"/>
              </a:spcBef>
              <a:spcAft>
                <a:spcPts val="600"/>
              </a:spcAft>
              <a:buClrTx/>
              <a:buSzPct val="125000"/>
              <a:buFont typeface="Arial" panose="020B0604020202020204" pitchFamily="34" charset="0"/>
              <a:buChar char="•"/>
            </a:pPr>
            <a:r>
              <a:rPr lang="en-GB" dirty="0">
                <a:solidFill>
                  <a:srgbClr val="434343"/>
                </a:solidFill>
                <a:latin typeface="+mn-lt"/>
                <a:sym typeface="Barlow"/>
              </a:rPr>
              <a:t>Political stability</a:t>
            </a:r>
          </a:p>
          <a:p>
            <a:pPr lvl="0" algn="just">
              <a:lnSpc>
                <a:spcPct val="107000"/>
              </a:lnSpc>
              <a:spcBef>
                <a:spcPts val="1200"/>
              </a:spcBef>
              <a:spcAft>
                <a:spcPts val="600"/>
              </a:spcAft>
            </a:pPr>
            <a:r>
              <a:rPr lang="en-GB" sz="1800" b="1" dirty="0">
                <a:solidFill>
                  <a:srgbClr val="434343"/>
                </a:solidFill>
              </a:rPr>
              <a:t>4</a:t>
            </a:r>
            <a:r>
              <a:rPr lang="en-GB" sz="1600" b="1" dirty="0">
                <a:solidFill>
                  <a:srgbClr val="434343"/>
                </a:solidFill>
                <a:sym typeface="Barlow"/>
              </a:rPr>
              <a:t>. </a:t>
            </a:r>
            <a:r>
              <a:rPr lang="en-GB" sz="1600" b="1" u="sng" dirty="0">
                <a:solidFill>
                  <a:srgbClr val="434343"/>
                </a:solidFill>
                <a:sym typeface="Barlow"/>
              </a:rPr>
              <a:t>CUSTOMER CONVENIENCE:</a:t>
            </a:r>
          </a:p>
          <a:p>
            <a:pPr marL="457200" indent="-393700" algn="just">
              <a:spcBef>
                <a:spcPts val="1200"/>
              </a:spcBef>
              <a:spcAft>
                <a:spcPts val="600"/>
              </a:spcAft>
              <a:buClrTx/>
              <a:buSzPct val="125000"/>
              <a:buFont typeface="Arial" panose="020B0604020202020204" pitchFamily="34" charset="0"/>
              <a:buChar char="•"/>
            </a:pPr>
            <a:r>
              <a:rPr lang="en-GB" dirty="0">
                <a:solidFill>
                  <a:srgbClr val="434343"/>
                </a:solidFill>
              </a:rPr>
              <a:t>Businesses need to be located where customers find it quick, easy and cheap to access the service being provided.</a:t>
            </a:r>
          </a:p>
          <a:p>
            <a:pPr algn="just">
              <a:lnSpc>
                <a:spcPct val="107000"/>
              </a:lnSpc>
              <a:spcBef>
                <a:spcPts val="1200"/>
              </a:spcBef>
              <a:spcAft>
                <a:spcPts val="600"/>
              </a:spcAft>
            </a:pPr>
            <a:endParaRPr lang="en-GB" dirty="0">
              <a:solidFill>
                <a:srgbClr val="434343"/>
              </a:solidFill>
            </a:endParaRPr>
          </a:p>
        </p:txBody>
      </p:sp>
      <p:pic>
        <p:nvPicPr>
          <p:cNvPr id="5" name="Picture 4">
            <a:extLst>
              <a:ext uri="{FF2B5EF4-FFF2-40B4-BE49-F238E27FC236}">
                <a16:creationId xmlns:a16="http://schemas.microsoft.com/office/drawing/2014/main" id="{7D6FA1F0-F469-4316-AACE-AEDBFEDEC598}"/>
              </a:ext>
            </a:extLst>
          </p:cNvPr>
          <p:cNvPicPr>
            <a:picLocks noChangeAspect="1"/>
          </p:cNvPicPr>
          <p:nvPr/>
        </p:nvPicPr>
        <p:blipFill>
          <a:blip r:embed="rId3"/>
          <a:stretch>
            <a:fillRect/>
          </a:stretch>
        </p:blipFill>
        <p:spPr>
          <a:xfrm>
            <a:off x="5316794" y="2847013"/>
            <a:ext cx="2986547" cy="1076632"/>
          </a:xfrm>
          <a:prstGeom prst="rect">
            <a:avLst/>
          </a:prstGeom>
          <a:ln>
            <a:noFill/>
          </a:ln>
          <a:effectLst>
            <a:softEdge rad="112500"/>
          </a:effectLst>
        </p:spPr>
      </p:pic>
    </p:spTree>
    <p:extLst>
      <p:ext uri="{BB962C8B-B14F-4D97-AF65-F5344CB8AC3E}">
        <p14:creationId xmlns:p14="http://schemas.microsoft.com/office/powerpoint/2010/main" val="1190700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368300" ty="0" sx="100000" sy="100000" flip="none" algn="tl"/>
        </a:blipFill>
        <a:effectLst/>
      </p:bgPr>
    </p:bg>
    <p:spTree>
      <p:nvGrpSpPr>
        <p:cNvPr id="1" name="Shape 174"/>
        <p:cNvGrpSpPr/>
        <p:nvPr/>
      </p:nvGrpSpPr>
      <p:grpSpPr>
        <a:xfrm>
          <a:off x="0" y="0"/>
          <a:ext cx="0" cy="0"/>
          <a:chOff x="0" y="0"/>
          <a:chExt cx="0" cy="0"/>
        </a:xfrm>
      </p:grpSpPr>
      <p:sp>
        <p:nvSpPr>
          <p:cNvPr id="175" name="Google Shape;175;p22"/>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lvl="0"/>
            <a:r>
              <a:rPr lang="en-US" sz="2800" dirty="0">
                <a:latin typeface="+mj-lt"/>
              </a:rPr>
              <a:t>PHYSICAL FACTORS</a:t>
            </a:r>
            <a:endParaRPr sz="2800" dirty="0">
              <a:latin typeface="+mj-lt"/>
            </a:endParaRPr>
          </a:p>
        </p:txBody>
      </p:sp>
      <p:sp>
        <p:nvSpPr>
          <p:cNvPr id="176" name="Google Shape;176;p22"/>
          <p:cNvSpPr txBox="1">
            <a:spLocks noGrp="1"/>
          </p:cNvSpPr>
          <p:nvPr>
            <p:ph type="body" idx="1"/>
          </p:nvPr>
        </p:nvSpPr>
        <p:spPr>
          <a:xfrm>
            <a:off x="1560175" y="1375225"/>
            <a:ext cx="6739500" cy="3374700"/>
          </a:xfrm>
          <a:prstGeom prst="rect">
            <a:avLst/>
          </a:prstGeom>
        </p:spPr>
        <p:txBody>
          <a:bodyPr spcFirstLastPara="1" wrap="square" lIns="91425" tIns="91425" rIns="91425" bIns="91425" anchor="t" anchorCtr="0">
            <a:noAutofit/>
          </a:bodyPr>
          <a:lstStyle/>
          <a:p>
            <a:pPr marL="114300" indent="0">
              <a:buNone/>
            </a:pPr>
            <a:r>
              <a:rPr lang="en-GB" b="1" u="sng" dirty="0"/>
              <a:t>DIFFERENCE OF SMES AND LARGE SCALE INDUSTRIES</a:t>
            </a:r>
          </a:p>
          <a:p>
            <a:pPr marL="114300" indent="0">
              <a:buNone/>
            </a:pPr>
            <a:r>
              <a:rPr lang="en-GB" dirty="0"/>
              <a:t> </a:t>
            </a:r>
          </a:p>
          <a:p>
            <a:pPr>
              <a:buClrTx/>
              <a:buFont typeface="Wingdings" panose="05000000000000000000" pitchFamily="2" charset="2"/>
              <a:buChar char="Ø"/>
            </a:pPr>
            <a:r>
              <a:rPr lang="en-GB" b="1" u="sng" dirty="0"/>
              <a:t>BIG COMPANIES: </a:t>
            </a:r>
            <a:endParaRPr lang="en-GB" dirty="0"/>
          </a:p>
          <a:p>
            <a:pPr lvl="1">
              <a:spcBef>
                <a:spcPts val="600"/>
              </a:spcBef>
              <a:spcAft>
                <a:spcPts val="600"/>
              </a:spcAft>
              <a:buClrTx/>
              <a:buFont typeface="Arial" panose="020B0604020202020204" pitchFamily="34" charset="0"/>
              <a:buChar char="•"/>
            </a:pPr>
            <a:r>
              <a:rPr lang="en-GB" dirty="0"/>
              <a:t>Decisions approval processes. </a:t>
            </a:r>
          </a:p>
          <a:p>
            <a:pPr lvl="1">
              <a:spcBef>
                <a:spcPts val="600"/>
              </a:spcBef>
              <a:spcAft>
                <a:spcPts val="600"/>
              </a:spcAft>
              <a:buClrTx/>
              <a:buFont typeface="Arial" panose="020B0604020202020204" pitchFamily="34" charset="0"/>
              <a:buChar char="•"/>
            </a:pPr>
            <a:r>
              <a:rPr lang="en-GB" dirty="0"/>
              <a:t>Things move slowly.</a:t>
            </a:r>
          </a:p>
          <a:p>
            <a:pPr>
              <a:buClrTx/>
              <a:buFont typeface="Wingdings" panose="05000000000000000000" pitchFamily="2" charset="2"/>
              <a:buChar char="Ø"/>
            </a:pPr>
            <a:r>
              <a:rPr lang="en-GB" b="1" u="sng" dirty="0"/>
              <a:t>SMALL COMPANIES:</a:t>
            </a:r>
            <a:endParaRPr lang="en-GB" dirty="0"/>
          </a:p>
          <a:p>
            <a:pPr lvl="1">
              <a:spcBef>
                <a:spcPts val="600"/>
              </a:spcBef>
              <a:buClrTx/>
              <a:buFont typeface="Arial" panose="020B0604020202020204" pitchFamily="34" charset="0"/>
              <a:buChar char="•"/>
            </a:pPr>
            <a:r>
              <a:rPr lang="en-GB" dirty="0"/>
              <a:t>Decisions approved quickly.</a:t>
            </a:r>
          </a:p>
          <a:p>
            <a:pPr lvl="1">
              <a:spcBef>
                <a:spcPts val="600"/>
              </a:spcBef>
              <a:buClrTx/>
              <a:buFont typeface="Arial" panose="020B0604020202020204" pitchFamily="34" charset="0"/>
              <a:buChar char="•"/>
            </a:pPr>
            <a:r>
              <a:rPr lang="en-GB" dirty="0"/>
              <a:t>Things move much quicker.</a:t>
            </a:r>
          </a:p>
          <a:p>
            <a:pPr marL="114300" indent="0">
              <a:buNone/>
            </a:pPr>
            <a:r>
              <a:rPr lang="en-GB" dirty="0"/>
              <a:t> </a:t>
            </a:r>
          </a:p>
          <a:p>
            <a:pPr marL="0" lvl="0" indent="0" algn="l" rtl="0">
              <a:spcBef>
                <a:spcPts val="600"/>
              </a:spcBef>
              <a:spcAft>
                <a:spcPts val="0"/>
              </a:spcAft>
              <a:buNone/>
            </a:pPr>
            <a:endParaRPr dirty="0"/>
          </a:p>
        </p:txBody>
      </p:sp>
      <p:sp>
        <p:nvSpPr>
          <p:cNvPr id="179" name="Google Shape;179;p22"/>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180" name="Google Shape;180;p22"/>
          <p:cNvSpPr/>
          <p:nvPr/>
        </p:nvSpPr>
        <p:spPr>
          <a:xfrm>
            <a:off x="8191382" y="636358"/>
            <a:ext cx="320958" cy="320938"/>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3D4FD761-BFFE-48A7-8B76-5369AF4CF6D6}"/>
              </a:ext>
            </a:extLst>
          </p:cNvPr>
          <p:cNvPicPr>
            <a:picLocks noChangeAspect="1"/>
          </p:cNvPicPr>
          <p:nvPr/>
        </p:nvPicPr>
        <p:blipFill>
          <a:blip r:embed="rId4"/>
          <a:stretch>
            <a:fillRect/>
          </a:stretch>
        </p:blipFill>
        <p:spPr>
          <a:xfrm>
            <a:off x="5864736" y="2964422"/>
            <a:ext cx="2175938" cy="1218525"/>
          </a:xfrm>
          <a:prstGeom prst="rect">
            <a:avLst/>
          </a:prstGeom>
          <a:ln>
            <a:noFill/>
          </a:ln>
          <a:effectLst>
            <a:softEdge rad="112500"/>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412750" ty="-1905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3B3EB6-5BCD-47E5-B294-4119FD24665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graphicFrame>
        <p:nvGraphicFramePr>
          <p:cNvPr id="3" name="Table 2">
            <a:extLst>
              <a:ext uri="{FF2B5EF4-FFF2-40B4-BE49-F238E27FC236}">
                <a16:creationId xmlns:a16="http://schemas.microsoft.com/office/drawing/2014/main" id="{E0D3FCFB-6D81-4B02-93BB-B059B70ED30D}"/>
              </a:ext>
            </a:extLst>
          </p:cNvPr>
          <p:cNvGraphicFramePr>
            <a:graphicFrameLocks noGrp="1"/>
          </p:cNvGraphicFramePr>
          <p:nvPr>
            <p:extLst>
              <p:ext uri="{D42A27DB-BD31-4B8C-83A1-F6EECF244321}">
                <p14:modId xmlns:p14="http://schemas.microsoft.com/office/powerpoint/2010/main" val="491206975"/>
              </p:ext>
            </p:extLst>
          </p:nvPr>
        </p:nvGraphicFramePr>
        <p:xfrm>
          <a:off x="1598232" y="576705"/>
          <a:ext cx="7152168" cy="3779520"/>
        </p:xfrm>
        <a:graphic>
          <a:graphicData uri="http://schemas.openxmlformats.org/drawingml/2006/table">
            <a:tbl>
              <a:tblPr firstRow="1" bandRow="1">
                <a:tableStyleId>{74914C6A-5EF2-4359-893C-DCCD327A39A3}</a:tableStyleId>
              </a:tblPr>
              <a:tblGrid>
                <a:gridCol w="3576084">
                  <a:extLst>
                    <a:ext uri="{9D8B030D-6E8A-4147-A177-3AD203B41FA5}">
                      <a16:colId xmlns:a16="http://schemas.microsoft.com/office/drawing/2014/main" val="2663797990"/>
                    </a:ext>
                  </a:extLst>
                </a:gridCol>
                <a:gridCol w="3576084">
                  <a:extLst>
                    <a:ext uri="{9D8B030D-6E8A-4147-A177-3AD203B41FA5}">
                      <a16:colId xmlns:a16="http://schemas.microsoft.com/office/drawing/2014/main" val="2889485609"/>
                    </a:ext>
                  </a:extLst>
                </a:gridCol>
              </a:tblGrid>
              <a:tr h="370840">
                <a:tc>
                  <a:txBody>
                    <a:bodyPr/>
                    <a:lstStyle/>
                    <a:p>
                      <a:pPr algn="ctr"/>
                      <a:r>
                        <a:rPr lang="en-GB" b="1" u="sng" dirty="0"/>
                        <a:t>SMALL BUSINESS</a:t>
                      </a:r>
                    </a:p>
                  </a:txBody>
                  <a:tcPr/>
                </a:tc>
                <a:tc>
                  <a:txBody>
                    <a:bodyPr/>
                    <a:lstStyle/>
                    <a:p>
                      <a:pPr algn="ctr"/>
                      <a:r>
                        <a:rPr lang="en-GB" b="1" u="sng" dirty="0"/>
                        <a:t>LARGE BUSINESS</a:t>
                      </a:r>
                    </a:p>
                  </a:txBody>
                  <a:tcPr/>
                </a:tc>
                <a:extLst>
                  <a:ext uri="{0D108BD9-81ED-4DB2-BD59-A6C34878D82A}">
                    <a16:rowId xmlns:a16="http://schemas.microsoft.com/office/drawing/2014/main" val="1592108826"/>
                  </a:ext>
                </a:extLst>
              </a:tr>
              <a:tr h="370840">
                <a:tc>
                  <a:txBody>
                    <a:bodyPr/>
                    <a:lstStyle/>
                    <a:p>
                      <a:pPr algn="ctr"/>
                      <a:r>
                        <a:rPr lang="en-GB" dirty="0"/>
                        <a:t>Generally fewer than 100 employees.</a:t>
                      </a:r>
                    </a:p>
                  </a:txBody>
                  <a:tcPr/>
                </a:tc>
                <a:tc>
                  <a:txBody>
                    <a:bodyPr/>
                    <a:lstStyle/>
                    <a:p>
                      <a:pPr algn="ctr"/>
                      <a:r>
                        <a:rPr lang="en-GB" dirty="0"/>
                        <a:t>Usually has more than 500 employees.</a:t>
                      </a:r>
                    </a:p>
                  </a:txBody>
                  <a:tcPr/>
                </a:tc>
                <a:extLst>
                  <a:ext uri="{0D108BD9-81ED-4DB2-BD59-A6C34878D82A}">
                    <a16:rowId xmlns:a16="http://schemas.microsoft.com/office/drawing/2014/main" val="965629065"/>
                  </a:ext>
                </a:extLst>
              </a:tr>
              <a:tr h="370840">
                <a:tc>
                  <a:txBody>
                    <a:bodyPr/>
                    <a:lstStyle/>
                    <a:p>
                      <a:pPr algn="ctr"/>
                      <a:r>
                        <a:rPr lang="en-GB" dirty="0"/>
                        <a:t>Less numbers of persons and capital.</a:t>
                      </a:r>
                    </a:p>
                  </a:txBody>
                  <a:tcPr/>
                </a:tc>
                <a:tc>
                  <a:txBody>
                    <a:bodyPr/>
                    <a:lstStyle/>
                    <a:p>
                      <a:pPr algn="ctr"/>
                      <a:r>
                        <a:rPr lang="en-GB" dirty="0"/>
                        <a:t>Large number of persons and capital.</a:t>
                      </a:r>
                    </a:p>
                  </a:txBody>
                  <a:tcPr/>
                </a:tc>
                <a:extLst>
                  <a:ext uri="{0D108BD9-81ED-4DB2-BD59-A6C34878D82A}">
                    <a16:rowId xmlns:a16="http://schemas.microsoft.com/office/drawing/2014/main" val="4271704595"/>
                  </a:ext>
                </a:extLst>
              </a:tr>
              <a:tr h="370840">
                <a:tc>
                  <a:txBody>
                    <a:bodyPr/>
                    <a:lstStyle/>
                    <a:p>
                      <a:pPr algn="ctr"/>
                      <a:r>
                        <a:rPr lang="en-GB" dirty="0"/>
                        <a:t>Work is done by man power and tools.</a:t>
                      </a:r>
                    </a:p>
                  </a:txBody>
                  <a:tcPr/>
                </a:tc>
                <a:tc>
                  <a:txBody>
                    <a:bodyPr/>
                    <a:lstStyle/>
                    <a:p>
                      <a:pPr algn="ctr"/>
                      <a:r>
                        <a:rPr lang="en-GB" dirty="0"/>
                        <a:t>Work is done by huge machines and labours.</a:t>
                      </a:r>
                    </a:p>
                  </a:txBody>
                  <a:tcPr/>
                </a:tc>
                <a:extLst>
                  <a:ext uri="{0D108BD9-81ED-4DB2-BD59-A6C34878D82A}">
                    <a16:rowId xmlns:a16="http://schemas.microsoft.com/office/drawing/2014/main" val="2591846639"/>
                  </a:ext>
                </a:extLst>
              </a:tr>
              <a:tr h="370840">
                <a:tc>
                  <a:txBody>
                    <a:bodyPr/>
                    <a:lstStyle/>
                    <a:p>
                      <a:pPr algn="ctr"/>
                      <a:r>
                        <a:rPr lang="en-GB" dirty="0"/>
                        <a:t>Less use of raw material and less number of production(consequently).</a:t>
                      </a:r>
                    </a:p>
                  </a:txBody>
                  <a:tcPr/>
                </a:tc>
                <a:tc>
                  <a:txBody>
                    <a:bodyPr/>
                    <a:lstStyle/>
                    <a:p>
                      <a:pPr algn="ctr"/>
                      <a:r>
                        <a:rPr lang="en-GB" dirty="0"/>
                        <a:t>Large use of raw material and huge number of production.</a:t>
                      </a:r>
                    </a:p>
                  </a:txBody>
                  <a:tcPr/>
                </a:tc>
                <a:extLst>
                  <a:ext uri="{0D108BD9-81ED-4DB2-BD59-A6C34878D82A}">
                    <a16:rowId xmlns:a16="http://schemas.microsoft.com/office/drawing/2014/main" val="3278997307"/>
                  </a:ext>
                </a:extLst>
              </a:tr>
              <a:tr h="370840">
                <a:tc>
                  <a:txBody>
                    <a:bodyPr/>
                    <a:lstStyle/>
                    <a:p>
                      <a:pPr algn="ctr"/>
                      <a:r>
                        <a:rPr lang="en-GB" dirty="0"/>
                        <a:t>Owner manage</a:t>
                      </a:r>
                    </a:p>
                  </a:txBody>
                  <a:tcPr/>
                </a:tc>
                <a:tc>
                  <a:txBody>
                    <a:bodyPr/>
                    <a:lstStyle/>
                    <a:p>
                      <a:pPr algn="ctr"/>
                      <a:r>
                        <a:rPr lang="en-GB" dirty="0"/>
                        <a:t>Professional management</a:t>
                      </a:r>
                    </a:p>
                  </a:txBody>
                  <a:tcPr/>
                </a:tc>
                <a:extLst>
                  <a:ext uri="{0D108BD9-81ED-4DB2-BD59-A6C34878D82A}">
                    <a16:rowId xmlns:a16="http://schemas.microsoft.com/office/drawing/2014/main" val="2955383653"/>
                  </a:ext>
                </a:extLst>
              </a:tr>
              <a:tr h="370840">
                <a:tc>
                  <a:txBody>
                    <a:bodyPr/>
                    <a:lstStyle/>
                    <a:p>
                      <a:pPr algn="ctr"/>
                      <a:r>
                        <a:rPr lang="en-GB" dirty="0"/>
                        <a:t>Generalized </a:t>
                      </a:r>
                    </a:p>
                  </a:txBody>
                  <a:tcPr/>
                </a:tc>
                <a:tc>
                  <a:txBody>
                    <a:bodyPr/>
                    <a:lstStyle/>
                    <a:p>
                      <a:pPr algn="ctr"/>
                      <a:r>
                        <a:rPr lang="en-GB" dirty="0"/>
                        <a:t>Specialized </a:t>
                      </a:r>
                    </a:p>
                  </a:txBody>
                  <a:tcPr/>
                </a:tc>
                <a:extLst>
                  <a:ext uri="{0D108BD9-81ED-4DB2-BD59-A6C34878D82A}">
                    <a16:rowId xmlns:a16="http://schemas.microsoft.com/office/drawing/2014/main" val="2602452864"/>
                  </a:ext>
                </a:extLst>
              </a:tr>
              <a:tr h="370840">
                <a:tc>
                  <a:txBody>
                    <a:bodyPr/>
                    <a:lstStyle/>
                    <a:p>
                      <a:pPr algn="ctr"/>
                      <a:r>
                        <a:rPr lang="en-GB" dirty="0"/>
                        <a:t>Direct chain of command.</a:t>
                      </a:r>
                    </a:p>
                  </a:txBody>
                  <a:tcPr/>
                </a:tc>
                <a:tc>
                  <a:txBody>
                    <a:bodyPr/>
                    <a:lstStyle/>
                    <a:p>
                      <a:pPr algn="ctr"/>
                      <a:r>
                        <a:rPr lang="en-GB" dirty="0"/>
                        <a:t>Change of command with multiple levels.</a:t>
                      </a:r>
                    </a:p>
                  </a:txBody>
                  <a:tcPr/>
                </a:tc>
                <a:extLst>
                  <a:ext uri="{0D108BD9-81ED-4DB2-BD59-A6C34878D82A}">
                    <a16:rowId xmlns:a16="http://schemas.microsoft.com/office/drawing/2014/main" val="1708436115"/>
                  </a:ext>
                </a:extLst>
              </a:tr>
              <a:tr h="370840">
                <a:tc>
                  <a:txBody>
                    <a:bodyPr/>
                    <a:lstStyle/>
                    <a:p>
                      <a:pPr algn="ctr"/>
                      <a:r>
                        <a:rPr lang="en-GB" dirty="0"/>
                        <a:t>Example: Cycle, toys etc. </a:t>
                      </a:r>
                    </a:p>
                  </a:txBody>
                  <a:tcPr/>
                </a:tc>
                <a:tc>
                  <a:txBody>
                    <a:bodyPr/>
                    <a:lstStyle/>
                    <a:p>
                      <a:pPr algn="ctr"/>
                      <a:r>
                        <a:rPr lang="en-GB" dirty="0"/>
                        <a:t>Example: cotton industry, textile industry etc.</a:t>
                      </a:r>
                    </a:p>
                  </a:txBody>
                  <a:tcPr/>
                </a:tc>
                <a:extLst>
                  <a:ext uri="{0D108BD9-81ED-4DB2-BD59-A6C34878D82A}">
                    <a16:rowId xmlns:a16="http://schemas.microsoft.com/office/drawing/2014/main" val="681078113"/>
                  </a:ext>
                </a:extLst>
              </a:tr>
            </a:tbl>
          </a:graphicData>
        </a:graphic>
      </p:graphicFrame>
      <p:pic>
        <p:nvPicPr>
          <p:cNvPr id="5" name="Picture 4">
            <a:extLst>
              <a:ext uri="{FF2B5EF4-FFF2-40B4-BE49-F238E27FC236}">
                <a16:creationId xmlns:a16="http://schemas.microsoft.com/office/drawing/2014/main" id="{CFC00FE0-04D9-4F9E-AAD7-FC0674594607}"/>
              </a:ext>
            </a:extLst>
          </p:cNvPr>
          <p:cNvPicPr>
            <a:picLocks noChangeAspect="1"/>
          </p:cNvPicPr>
          <p:nvPr/>
        </p:nvPicPr>
        <p:blipFill>
          <a:blip r:embed="rId3"/>
          <a:stretch>
            <a:fillRect/>
          </a:stretch>
        </p:blipFill>
        <p:spPr>
          <a:xfrm>
            <a:off x="3015254" y="4356225"/>
            <a:ext cx="3476230" cy="800100"/>
          </a:xfrm>
          <a:prstGeom prst="rect">
            <a:avLst/>
          </a:prstGeom>
          <a:ln>
            <a:noFill/>
          </a:ln>
          <a:effectLst>
            <a:softEdge rad="112500"/>
          </a:effectLst>
        </p:spPr>
      </p:pic>
    </p:spTree>
    <p:extLst>
      <p:ext uri="{BB962C8B-B14F-4D97-AF65-F5344CB8AC3E}">
        <p14:creationId xmlns:p14="http://schemas.microsoft.com/office/powerpoint/2010/main" val="4130042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40640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7339780-80D5-4633-A5CB-69A53175A83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sp>
        <p:nvSpPr>
          <p:cNvPr id="3" name="Rectangle 2">
            <a:extLst>
              <a:ext uri="{FF2B5EF4-FFF2-40B4-BE49-F238E27FC236}">
                <a16:creationId xmlns:a16="http://schemas.microsoft.com/office/drawing/2014/main" id="{8B527554-B368-4353-B3BE-61387A9520A3}"/>
              </a:ext>
            </a:extLst>
          </p:cNvPr>
          <p:cNvSpPr/>
          <p:nvPr/>
        </p:nvSpPr>
        <p:spPr>
          <a:xfrm>
            <a:off x="1489588" y="412955"/>
            <a:ext cx="7049728" cy="4170372"/>
          </a:xfrm>
          <a:prstGeom prst="rect">
            <a:avLst/>
          </a:prstGeom>
        </p:spPr>
        <p:txBody>
          <a:bodyPr wrap="square">
            <a:spAutoFit/>
          </a:bodyPr>
          <a:lstStyle/>
          <a:p>
            <a:pPr algn="ctr">
              <a:defRPr/>
            </a:pPr>
            <a:r>
              <a:rPr lang="en-GB" sz="1600" b="1" u="sng" dirty="0">
                <a:solidFill>
                  <a:srgbClr val="0D0D0D"/>
                </a:solidFill>
                <a:latin typeface="+mj-lt"/>
                <a:ea typeface="Times New Roman" panose="02020603050405020304" pitchFamily="18" charset="0"/>
                <a:cs typeface="Times New Roman" panose="02020603050405020304" pitchFamily="18" charset="0"/>
              </a:rPr>
              <a:t>LOCATION SELECTING FOR SMALL AND LARGE SCALE BUSINESS</a:t>
            </a:r>
            <a:endParaRPr lang="en-GB" sz="1100" b="1" u="sng" dirty="0">
              <a:solidFill>
                <a:srgbClr val="0D0D0D"/>
              </a:solidFill>
              <a:latin typeface="+mj-lt"/>
              <a:ea typeface="Times New Roman" panose="02020603050405020304" pitchFamily="18" charset="0"/>
              <a:cs typeface="Times New Roman" panose="02020603050405020304" pitchFamily="18" charset="0"/>
            </a:endParaRPr>
          </a:p>
          <a:p>
            <a:pPr fontAlgn="t"/>
            <a:endParaRPr lang="en-GB" dirty="0"/>
          </a:p>
          <a:p>
            <a:pPr fontAlgn="t">
              <a:spcBef>
                <a:spcPts val="600"/>
              </a:spcBef>
              <a:spcAft>
                <a:spcPts val="600"/>
              </a:spcAft>
            </a:pPr>
            <a:r>
              <a:rPr lang="en-GB" b="1" u="sng" dirty="0">
                <a:latin typeface="+mn-lt"/>
              </a:rPr>
              <a:t>SMALL SCALE:</a:t>
            </a:r>
          </a:p>
          <a:p>
            <a:pPr marL="342900" indent="-342900">
              <a:spcBef>
                <a:spcPts val="600"/>
              </a:spcBef>
              <a:spcAft>
                <a:spcPts val="600"/>
              </a:spcAft>
              <a:buFont typeface="+mj-lt"/>
              <a:buAutoNum type="arabicPeriod"/>
            </a:pPr>
            <a:r>
              <a:rPr lang="en-GB" dirty="0"/>
              <a:t>Raw Materials </a:t>
            </a:r>
          </a:p>
          <a:p>
            <a:pPr marL="342900" indent="-342900">
              <a:spcBef>
                <a:spcPts val="600"/>
              </a:spcBef>
              <a:spcAft>
                <a:spcPts val="600"/>
              </a:spcAft>
              <a:buFont typeface="+mj-lt"/>
              <a:buAutoNum type="arabicPeriod"/>
            </a:pPr>
            <a:r>
              <a:rPr lang="en-GB" dirty="0"/>
              <a:t>Demographics / Psychographics (Individual Mindset And Beliefs)</a:t>
            </a:r>
          </a:p>
          <a:p>
            <a:pPr marL="342900" indent="-342900">
              <a:spcBef>
                <a:spcPts val="600"/>
              </a:spcBef>
              <a:spcAft>
                <a:spcPts val="600"/>
              </a:spcAft>
              <a:buFont typeface="+mj-lt"/>
              <a:buAutoNum type="arabicPeriod"/>
            </a:pPr>
            <a:r>
              <a:rPr lang="en-GB" dirty="0"/>
              <a:t>Availability Of Basic Infrastructures</a:t>
            </a:r>
          </a:p>
          <a:p>
            <a:pPr marL="342900" indent="-342900" fontAlgn="t">
              <a:spcBef>
                <a:spcPts val="600"/>
              </a:spcBef>
              <a:spcAft>
                <a:spcPts val="600"/>
              </a:spcAft>
              <a:buFont typeface="+mj-lt"/>
              <a:buAutoNum type="arabicPeriod"/>
            </a:pPr>
            <a:r>
              <a:rPr lang="en-GB" dirty="0"/>
              <a:t>Government Economic Policy </a:t>
            </a:r>
          </a:p>
          <a:p>
            <a:pPr fontAlgn="t">
              <a:spcBef>
                <a:spcPts val="600"/>
              </a:spcBef>
              <a:spcAft>
                <a:spcPts val="600"/>
              </a:spcAft>
            </a:pPr>
            <a:r>
              <a:rPr lang="en-GB" b="1" u="sng" dirty="0">
                <a:latin typeface="+mn-lt"/>
              </a:rPr>
              <a:t>LARGE SCALE:</a:t>
            </a:r>
          </a:p>
          <a:p>
            <a:pPr marL="342900" indent="-342900" fontAlgn="t">
              <a:spcBef>
                <a:spcPts val="600"/>
              </a:spcBef>
              <a:spcAft>
                <a:spcPts val="600"/>
              </a:spcAft>
              <a:buFont typeface="+mj-lt"/>
              <a:buAutoNum type="arabicPeriod"/>
            </a:pPr>
            <a:r>
              <a:rPr lang="en-GB" dirty="0"/>
              <a:t>Raw Material </a:t>
            </a:r>
          </a:p>
          <a:p>
            <a:pPr marL="342900" indent="-342900">
              <a:spcBef>
                <a:spcPts val="600"/>
              </a:spcBef>
              <a:spcAft>
                <a:spcPts val="600"/>
              </a:spcAft>
              <a:buFont typeface="+mj-lt"/>
              <a:buAutoNum type="arabicPeriod"/>
            </a:pPr>
            <a:r>
              <a:rPr lang="en-GB" dirty="0"/>
              <a:t>Transport</a:t>
            </a:r>
          </a:p>
          <a:p>
            <a:pPr marL="342900" indent="-342900">
              <a:spcBef>
                <a:spcPts val="600"/>
              </a:spcBef>
              <a:spcAft>
                <a:spcPts val="600"/>
              </a:spcAft>
              <a:buFont typeface="+mj-lt"/>
              <a:buAutoNum type="arabicPeriod"/>
            </a:pPr>
            <a:r>
              <a:rPr lang="en-GB" dirty="0"/>
              <a:t>Market</a:t>
            </a:r>
          </a:p>
          <a:p>
            <a:pPr marL="342900" indent="-342900">
              <a:spcBef>
                <a:spcPts val="600"/>
              </a:spcBef>
              <a:spcAft>
                <a:spcPts val="600"/>
              </a:spcAft>
              <a:buFont typeface="+mj-lt"/>
              <a:buAutoNum type="arabicPeriod"/>
            </a:pPr>
            <a:r>
              <a:rPr lang="en-GB" dirty="0"/>
              <a:t>Government Policies 			</a:t>
            </a:r>
            <a:endParaRPr lang="en-GB" sz="1100" b="1" u="sng" dirty="0">
              <a:solidFill>
                <a:srgbClr val="0D0D0D"/>
              </a:solidFill>
              <a:ea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25C11C5-570F-432A-9A50-902560EF6B0B}"/>
              </a:ext>
            </a:extLst>
          </p:cNvPr>
          <p:cNvPicPr>
            <a:picLocks noChangeAspect="1"/>
          </p:cNvPicPr>
          <p:nvPr/>
        </p:nvPicPr>
        <p:blipFill>
          <a:blip r:embed="rId3"/>
          <a:stretch>
            <a:fillRect/>
          </a:stretch>
        </p:blipFill>
        <p:spPr>
          <a:xfrm>
            <a:off x="4981290" y="2875106"/>
            <a:ext cx="3115575" cy="1744722"/>
          </a:xfrm>
          <a:prstGeom prst="rect">
            <a:avLst/>
          </a:prstGeom>
          <a:ln>
            <a:noFill/>
          </a:ln>
          <a:effectLst>
            <a:softEdge rad="112500"/>
          </a:effectLst>
        </p:spPr>
      </p:pic>
    </p:spTree>
    <p:extLst>
      <p:ext uri="{BB962C8B-B14F-4D97-AF65-F5344CB8AC3E}">
        <p14:creationId xmlns:p14="http://schemas.microsoft.com/office/powerpoint/2010/main" val="3627098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42545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ACE482-5F90-4C8C-A354-1960267E96A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sp>
        <p:nvSpPr>
          <p:cNvPr id="3" name="Rectangle 2">
            <a:extLst>
              <a:ext uri="{FF2B5EF4-FFF2-40B4-BE49-F238E27FC236}">
                <a16:creationId xmlns:a16="http://schemas.microsoft.com/office/drawing/2014/main" id="{237A2290-234E-4948-BE10-5270860BD077}"/>
              </a:ext>
            </a:extLst>
          </p:cNvPr>
          <p:cNvSpPr/>
          <p:nvPr/>
        </p:nvSpPr>
        <p:spPr>
          <a:xfrm>
            <a:off x="1594884" y="1212112"/>
            <a:ext cx="6670158" cy="973472"/>
          </a:xfrm>
          <a:prstGeom prst="rect">
            <a:avLst/>
          </a:prstGeom>
        </p:spPr>
        <p:txBody>
          <a:bodyPr wrap="square">
            <a:spAutoFit/>
          </a:bodyPr>
          <a:lstStyle/>
          <a:p>
            <a:pPr>
              <a:lnSpc>
                <a:spcPct val="107000"/>
              </a:lnSpc>
              <a:spcBef>
                <a:spcPts val="1200"/>
              </a:spcBef>
            </a:pPr>
            <a:r>
              <a:rPr lang="en-GB" sz="1600" b="1" u="sng" dirty="0">
                <a:latin typeface="+mj-lt"/>
                <a:ea typeface="Times New Roman" panose="02020603050405020304" pitchFamily="18" charset="0"/>
                <a:cs typeface="Times New Roman" panose="02020603050405020304" pitchFamily="18" charset="0"/>
              </a:rPr>
              <a:t>CONCLUSION:</a:t>
            </a:r>
          </a:p>
          <a:p>
            <a:pPr algn="just">
              <a:spcBef>
                <a:spcPts val="1200"/>
              </a:spcBef>
              <a:spcAft>
                <a:spcPts val="720"/>
              </a:spcAft>
            </a:pPr>
            <a:r>
              <a:rPr lang="en-GB" dirty="0">
                <a:latin typeface="+mn-lt"/>
                <a:ea typeface="Times New Roman" panose="02020603050405020304" pitchFamily="18" charset="0"/>
                <a:cs typeface="Calibri" panose="020F0502020204030204" pitchFamily="34" charset="0"/>
              </a:rPr>
              <a:t>Locational factors are very important and must be considered when setting up a business so, as to have a blossom growth.</a:t>
            </a:r>
            <a:endParaRPr lang="en-GB" sz="1100" dirty="0">
              <a:latin typeface="+mn-lt"/>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7AF34B3-FE37-4E80-B7A5-5BDB69EA104F}"/>
              </a:ext>
            </a:extLst>
          </p:cNvPr>
          <p:cNvPicPr>
            <a:picLocks noChangeAspect="1"/>
          </p:cNvPicPr>
          <p:nvPr/>
        </p:nvPicPr>
        <p:blipFill>
          <a:blip r:embed="rId3"/>
          <a:stretch>
            <a:fillRect/>
          </a:stretch>
        </p:blipFill>
        <p:spPr>
          <a:xfrm>
            <a:off x="2803182" y="2571750"/>
            <a:ext cx="4171951" cy="2336293"/>
          </a:xfrm>
          <a:prstGeom prst="rect">
            <a:avLst/>
          </a:prstGeom>
          <a:ln>
            <a:noFill/>
          </a:ln>
          <a:effectLst>
            <a:softEdge rad="112500"/>
          </a:effectLst>
        </p:spPr>
      </p:pic>
    </p:spTree>
    <p:extLst>
      <p:ext uri="{BB962C8B-B14F-4D97-AF65-F5344CB8AC3E}">
        <p14:creationId xmlns:p14="http://schemas.microsoft.com/office/powerpoint/2010/main" val="3873990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501650" ty="0" sx="100000" sy="100000" flip="none" algn="tl"/>
        </a:blipFill>
        <a:effectLst/>
      </p:bgPr>
    </p:bg>
    <p:spTree>
      <p:nvGrpSpPr>
        <p:cNvPr id="1" name="Shape 174"/>
        <p:cNvGrpSpPr/>
        <p:nvPr/>
      </p:nvGrpSpPr>
      <p:grpSpPr>
        <a:xfrm>
          <a:off x="0" y="0"/>
          <a:ext cx="0" cy="0"/>
          <a:chOff x="0" y="0"/>
          <a:chExt cx="0" cy="0"/>
        </a:xfrm>
      </p:grpSpPr>
      <p:sp>
        <p:nvSpPr>
          <p:cNvPr id="175" name="Google Shape;175;p22"/>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lvl="0"/>
            <a:r>
              <a:rPr lang="en-US" sz="2800" dirty="0">
                <a:latin typeface="+mj-lt"/>
              </a:rPr>
              <a:t>PHYSICAL FACTORS</a:t>
            </a:r>
            <a:endParaRPr sz="2800" dirty="0">
              <a:latin typeface="+mj-lt"/>
            </a:endParaRPr>
          </a:p>
        </p:txBody>
      </p:sp>
      <p:sp>
        <p:nvSpPr>
          <p:cNvPr id="176" name="Google Shape;176;p22"/>
          <p:cNvSpPr txBox="1">
            <a:spLocks noGrp="1"/>
          </p:cNvSpPr>
          <p:nvPr>
            <p:ph type="body" idx="1"/>
          </p:nvPr>
        </p:nvSpPr>
        <p:spPr>
          <a:xfrm>
            <a:off x="1560174" y="1375225"/>
            <a:ext cx="7123081" cy="3374700"/>
          </a:xfrm>
          <a:prstGeom prst="rect">
            <a:avLst/>
          </a:prstGeom>
        </p:spPr>
        <p:txBody>
          <a:bodyPr spcFirstLastPara="1" wrap="square" lIns="91425" tIns="91425" rIns="91425" bIns="91425" anchor="t" anchorCtr="0">
            <a:noAutofit/>
          </a:bodyPr>
          <a:lstStyle/>
          <a:p>
            <a:pPr marL="114300" indent="0">
              <a:buNone/>
            </a:pPr>
            <a:r>
              <a:rPr lang="en-US" sz="2000" b="1" dirty="0">
                <a:latin typeface="+mj-lt"/>
              </a:rPr>
              <a:t> PURCHASING INVENTORY</a:t>
            </a:r>
            <a:endParaRPr lang="en-GB" sz="2000" b="1" dirty="0">
              <a:latin typeface="+mj-lt"/>
            </a:endParaRPr>
          </a:p>
          <a:p>
            <a:pPr marL="114300" indent="0">
              <a:buNone/>
            </a:pPr>
            <a:r>
              <a:rPr lang="en-US" dirty="0"/>
              <a:t> </a:t>
            </a:r>
            <a:endParaRPr lang="en-GB" dirty="0"/>
          </a:p>
          <a:p>
            <a:pPr lvl="0" algn="just">
              <a:buClrTx/>
              <a:buFont typeface="Wingdings" panose="05000000000000000000" pitchFamily="2" charset="2"/>
              <a:buChar char="Ø"/>
            </a:pPr>
            <a:r>
              <a:rPr lang="en-US" sz="1400" dirty="0">
                <a:latin typeface="+mn-lt"/>
              </a:rPr>
              <a:t>Production of merchandises for the promotion of product. E.g. Furniture's and fixtures, raw materials, tool and Equipment, Machinery, Supplier etc.</a:t>
            </a:r>
            <a:endParaRPr lang="en-GB" sz="1400" dirty="0">
              <a:latin typeface="+mn-lt"/>
            </a:endParaRPr>
          </a:p>
          <a:p>
            <a:pPr lvl="0" algn="just">
              <a:spcBef>
                <a:spcPts val="1200"/>
              </a:spcBef>
              <a:spcAft>
                <a:spcPts val="600"/>
              </a:spcAft>
              <a:buClrTx/>
              <a:buFont typeface="Wingdings" panose="05000000000000000000" pitchFamily="2" charset="2"/>
              <a:buChar char="Ø"/>
            </a:pPr>
            <a:r>
              <a:rPr lang="en-US" sz="1400" dirty="0">
                <a:latin typeface="+mn-lt"/>
              </a:rPr>
              <a:t>Comparison of product with the product of the competitor. </a:t>
            </a:r>
            <a:endParaRPr sz="1400" dirty="0">
              <a:latin typeface="+mn-lt"/>
            </a:endParaRPr>
          </a:p>
        </p:txBody>
      </p:sp>
      <p:sp>
        <p:nvSpPr>
          <p:cNvPr id="179" name="Google Shape;179;p22"/>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180" name="Google Shape;180;p22"/>
          <p:cNvSpPr/>
          <p:nvPr/>
        </p:nvSpPr>
        <p:spPr>
          <a:xfrm>
            <a:off x="8191382" y="636358"/>
            <a:ext cx="320958" cy="320938"/>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a:extLst>
              <a:ext uri="{FF2B5EF4-FFF2-40B4-BE49-F238E27FC236}">
                <a16:creationId xmlns:a16="http://schemas.microsoft.com/office/drawing/2014/main" id="{3007A28F-A180-41E4-804F-098AA887A4D0}"/>
              </a:ext>
            </a:extLst>
          </p:cNvPr>
          <p:cNvPicPr>
            <a:picLocks noChangeAspect="1"/>
          </p:cNvPicPr>
          <p:nvPr/>
        </p:nvPicPr>
        <p:blipFill>
          <a:blip r:embed="rId4"/>
          <a:stretch>
            <a:fillRect/>
          </a:stretch>
        </p:blipFill>
        <p:spPr>
          <a:xfrm>
            <a:off x="6701822" y="3181508"/>
            <a:ext cx="1489560" cy="1489560"/>
          </a:xfrm>
          <a:prstGeom prst="rect">
            <a:avLst/>
          </a:prstGeom>
          <a:ln>
            <a:noFill/>
          </a:ln>
          <a:effectLst>
            <a:softEdge rad="112500"/>
          </a:effectLst>
        </p:spPr>
      </p:pic>
    </p:spTree>
    <p:extLst>
      <p:ext uri="{BB962C8B-B14F-4D97-AF65-F5344CB8AC3E}">
        <p14:creationId xmlns:p14="http://schemas.microsoft.com/office/powerpoint/2010/main" val="1403723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24130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622191-C247-4130-BBB6-06F96A28A44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a:p>
        </p:txBody>
      </p:sp>
      <p:sp>
        <p:nvSpPr>
          <p:cNvPr id="5" name="Rectangle 4">
            <a:extLst>
              <a:ext uri="{FF2B5EF4-FFF2-40B4-BE49-F238E27FC236}">
                <a16:creationId xmlns:a16="http://schemas.microsoft.com/office/drawing/2014/main" id="{9C1FB0E5-5DC4-4E76-94CE-872FC5487927}"/>
              </a:ext>
            </a:extLst>
          </p:cNvPr>
          <p:cNvSpPr/>
          <p:nvPr/>
        </p:nvSpPr>
        <p:spPr>
          <a:xfrm>
            <a:off x="1396409" y="386422"/>
            <a:ext cx="7464056" cy="970137"/>
          </a:xfrm>
          <a:prstGeom prst="rect">
            <a:avLst/>
          </a:prstGeom>
        </p:spPr>
        <p:txBody>
          <a:bodyPr wrap="square">
            <a:spAutoFit/>
          </a:bodyPr>
          <a:lstStyle/>
          <a:p>
            <a:pPr marL="274320" indent="-274320">
              <a:lnSpc>
                <a:spcPct val="115000"/>
              </a:lnSpc>
              <a:spcBef>
                <a:spcPts val="2400"/>
              </a:spcBef>
            </a:pPr>
            <a:r>
              <a:rPr lang="en-US" sz="1600" b="1" dirty="0">
                <a:latin typeface="+mj-lt"/>
                <a:ea typeface="Times New Roman" panose="02020603050405020304" pitchFamily="18" charset="0"/>
                <a:cs typeface="Times New Roman" panose="02020603050405020304" pitchFamily="18" charset="0"/>
              </a:rPr>
              <a:t>ORGANIZATIONAL STRUCTURE OF PURCHASING DEPARTMENT</a:t>
            </a:r>
            <a:r>
              <a:rPr lang="en-US" sz="1800" b="1" dirty="0">
                <a:latin typeface="Times New Roman" panose="02020603050405020304" pitchFamily="18" charset="0"/>
                <a:ea typeface="Times New Roman" panose="02020603050405020304" pitchFamily="18" charset="0"/>
                <a:cs typeface="Times New Roman" panose="02020603050405020304" pitchFamily="18" charset="0"/>
              </a:rPr>
              <a:t>:</a:t>
            </a:r>
            <a:endParaRPr lang="en-GB" sz="1800" b="1"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dirty="0">
                <a:latin typeface="+mn-lt"/>
                <a:ea typeface="Calibri" panose="020F0502020204030204" pitchFamily="34" charset="0"/>
                <a:cs typeface="Arial" panose="020B0604020202020204" pitchFamily="34" charset="0"/>
              </a:rPr>
              <a:t>Purchasing department is a staff function in the overall company structure.</a:t>
            </a:r>
          </a:p>
          <a:p>
            <a:pPr>
              <a:lnSpc>
                <a:spcPct val="115000"/>
              </a:lnSpc>
              <a:spcAft>
                <a:spcPts val="1000"/>
              </a:spcAft>
            </a:pPr>
            <a:endParaRPr lang="en-GB" sz="1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187E1BC0-9663-4D8D-B124-BCCA32D15E9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08358" y="1182475"/>
            <a:ext cx="6131383" cy="1737934"/>
          </a:xfrm>
          <a:prstGeom prst="rect">
            <a:avLst/>
          </a:prstGeom>
          <a:noFill/>
          <a:ln>
            <a:noFill/>
          </a:ln>
        </p:spPr>
      </p:pic>
      <p:sp>
        <p:nvSpPr>
          <p:cNvPr id="6" name="Rectangle 5">
            <a:extLst>
              <a:ext uri="{FF2B5EF4-FFF2-40B4-BE49-F238E27FC236}">
                <a16:creationId xmlns:a16="http://schemas.microsoft.com/office/drawing/2014/main" id="{344EBFB1-8AF9-44F8-B438-B10DC35C4F6B}"/>
              </a:ext>
            </a:extLst>
          </p:cNvPr>
          <p:cNvSpPr/>
          <p:nvPr/>
        </p:nvSpPr>
        <p:spPr>
          <a:xfrm>
            <a:off x="1708358" y="3179432"/>
            <a:ext cx="6677185" cy="1557799"/>
          </a:xfrm>
          <a:prstGeom prst="rect">
            <a:avLst/>
          </a:prstGeom>
        </p:spPr>
        <p:txBody>
          <a:bodyPr wrap="square">
            <a:spAutoFit/>
          </a:bodyPr>
          <a:lstStyle/>
          <a:p>
            <a:pPr marL="342900" lvl="0" indent="-342900" algn="just">
              <a:lnSpc>
                <a:spcPct val="115000"/>
              </a:lnSpc>
              <a:buFont typeface="Symbol" panose="05050102010706020507" pitchFamily="18" charset="2"/>
              <a:buChar char=""/>
            </a:pPr>
            <a:r>
              <a:rPr lang="en-US" dirty="0">
                <a:latin typeface="+mn-lt"/>
                <a:ea typeface="Calibri" panose="020F0502020204030204" pitchFamily="34" charset="0"/>
                <a:cs typeface="Arial" panose="020B0604020202020204" pitchFamily="34" charset="0"/>
              </a:rPr>
              <a:t>Line basis purchasing department.</a:t>
            </a:r>
            <a:endParaRPr lang="en-GB" dirty="0">
              <a:latin typeface="+mn-lt"/>
              <a:ea typeface="Calibri" panose="020F0502020204030204" pitchFamily="34" charset="0"/>
              <a:cs typeface="Arial" panose="020B0604020202020204" pitchFamily="34" charset="0"/>
            </a:endParaRPr>
          </a:p>
          <a:p>
            <a:pPr marL="342900" lvl="0" indent="-342900" algn="just">
              <a:lnSpc>
                <a:spcPct val="115000"/>
              </a:lnSpc>
              <a:buFont typeface="Symbol" panose="05050102010706020507" pitchFamily="18" charset="2"/>
              <a:buChar char=""/>
            </a:pPr>
            <a:r>
              <a:rPr lang="en-US" dirty="0">
                <a:latin typeface="+mn-lt"/>
                <a:ea typeface="Calibri" panose="020F0502020204030204" pitchFamily="34" charset="0"/>
                <a:cs typeface="Arial" panose="020B0604020202020204" pitchFamily="34" charset="0"/>
              </a:rPr>
              <a:t>Purchasing manager is responsible for the overall efficient operation of the department.</a:t>
            </a:r>
            <a:endParaRPr lang="en-GB" dirty="0">
              <a:latin typeface="+mn-lt"/>
              <a:ea typeface="Calibri" panose="020F0502020204030204" pitchFamily="34" charset="0"/>
              <a:cs typeface="Arial" panose="020B0604020202020204" pitchFamily="34" charset="0"/>
            </a:endParaRPr>
          </a:p>
          <a:p>
            <a:pPr marL="342900" lvl="0" indent="-342900" algn="just">
              <a:lnSpc>
                <a:spcPct val="115000"/>
              </a:lnSpc>
              <a:buFont typeface="Symbol" panose="05050102010706020507" pitchFamily="18" charset="2"/>
              <a:buChar char=""/>
            </a:pPr>
            <a:r>
              <a:rPr lang="en-US" dirty="0">
                <a:latin typeface="+mn-lt"/>
                <a:ea typeface="Calibri" panose="020F0502020204030204" pitchFamily="34" charset="0"/>
                <a:cs typeface="Arial" panose="020B0604020202020204" pitchFamily="34" charset="0"/>
              </a:rPr>
              <a:t>Purchasing manager has the powers to execute purchasing contract for the concern.</a:t>
            </a:r>
            <a:endParaRPr lang="en-GB" dirty="0">
              <a:latin typeface="+mn-lt"/>
              <a:ea typeface="Calibri" panose="020F0502020204030204" pitchFamily="34" charset="0"/>
              <a:cs typeface="Arial" panose="020B0604020202020204" pitchFamily="34" charset="0"/>
            </a:endParaRPr>
          </a:p>
          <a:p>
            <a:pPr marL="457200" algn="just">
              <a:lnSpc>
                <a:spcPct val="115000"/>
              </a:lnSpc>
              <a:spcAft>
                <a:spcPts val="1000"/>
              </a:spcAft>
            </a:pPr>
            <a:r>
              <a:rPr lang="en-US" dirty="0">
                <a:solidFill>
                  <a:srgbClr val="222222"/>
                </a:solidFill>
                <a:latin typeface="+mn-lt"/>
                <a:ea typeface="Calibri" panose="020F0502020204030204" pitchFamily="34" charset="0"/>
                <a:cs typeface="Arial" panose="020B0604020202020204" pitchFamily="34" charset="0"/>
              </a:rPr>
              <a:t> </a:t>
            </a:r>
            <a:endParaRPr lang="en-GB" dirty="0">
              <a:effectLst/>
              <a:latin typeface="+mn-lt"/>
              <a:ea typeface="Calibri" panose="020F050202020403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23C6E519-301F-4DA7-80D2-0E591B2283F2}"/>
              </a:ext>
            </a:extLst>
          </p:cNvPr>
          <p:cNvPicPr>
            <a:picLocks noChangeAspect="1"/>
          </p:cNvPicPr>
          <p:nvPr/>
        </p:nvPicPr>
        <p:blipFill>
          <a:blip r:embed="rId4"/>
          <a:stretch>
            <a:fillRect/>
          </a:stretch>
        </p:blipFill>
        <p:spPr>
          <a:xfrm>
            <a:off x="7822791" y="837722"/>
            <a:ext cx="1037674" cy="1037674"/>
          </a:xfrm>
          <a:prstGeom prst="rect">
            <a:avLst/>
          </a:prstGeom>
          <a:ln>
            <a:noFill/>
          </a:ln>
          <a:effectLst>
            <a:softEdge rad="112500"/>
          </a:effectLst>
        </p:spPr>
      </p:pic>
    </p:spTree>
    <p:extLst>
      <p:ext uri="{BB962C8B-B14F-4D97-AF65-F5344CB8AC3E}">
        <p14:creationId xmlns:p14="http://schemas.microsoft.com/office/powerpoint/2010/main" val="3566852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66675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1A7405-A0B9-46E7-B02B-0283220AD55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sp>
        <p:nvSpPr>
          <p:cNvPr id="3" name="Rectangle 2">
            <a:extLst>
              <a:ext uri="{FF2B5EF4-FFF2-40B4-BE49-F238E27FC236}">
                <a16:creationId xmlns:a16="http://schemas.microsoft.com/office/drawing/2014/main" id="{C337B7DB-FB89-4D05-BEA5-3A6DC175F5ED}"/>
              </a:ext>
            </a:extLst>
          </p:cNvPr>
          <p:cNvSpPr/>
          <p:nvPr/>
        </p:nvSpPr>
        <p:spPr>
          <a:xfrm>
            <a:off x="1658678" y="458382"/>
            <a:ext cx="6663071" cy="4226735"/>
          </a:xfrm>
          <a:prstGeom prst="rect">
            <a:avLst/>
          </a:prstGeom>
        </p:spPr>
        <p:txBody>
          <a:bodyPr wrap="square">
            <a:spAutoFit/>
          </a:bodyPr>
          <a:lstStyle/>
          <a:p>
            <a:pPr marL="274320" indent="-274320">
              <a:lnSpc>
                <a:spcPct val="115000"/>
              </a:lnSpc>
              <a:spcBef>
                <a:spcPts val="2400"/>
              </a:spcBef>
            </a:pPr>
            <a:r>
              <a:rPr lang="en-US" sz="1600" b="1" dirty="0">
                <a:latin typeface="+mj-lt"/>
                <a:ea typeface="Times New Roman" panose="02020603050405020304" pitchFamily="18" charset="0"/>
                <a:cs typeface="Times New Roman" panose="02020603050405020304" pitchFamily="18" charset="0"/>
              </a:rPr>
              <a:t>ORGANIZATION O1F PURCHASING DEPARTMENT</a:t>
            </a: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a:t>
            </a:r>
            <a:endParaRPr lang="en-GB" sz="1800" b="1" dirty="0">
              <a:latin typeface="Times New Roman" panose="02020603050405020304" pitchFamily="18" charset="0"/>
              <a:ea typeface="Times New Roman" panose="02020603050405020304" pitchFamily="18" charset="0"/>
              <a:cs typeface="Times New Roman" panose="02020603050405020304" pitchFamily="18" charset="0"/>
            </a:endParaRPr>
          </a:p>
          <a:p>
            <a:pPr marL="457200">
              <a:lnSpc>
                <a:spcPct val="115000"/>
              </a:lnSpc>
            </a:pPr>
            <a:r>
              <a:rPr lang="en-US" dirty="0">
                <a:latin typeface="Times New Roman" panose="02020603050405020304" pitchFamily="18" charset="0"/>
                <a:ea typeface="Calibri" panose="020F0502020204030204" pitchFamily="34" charset="0"/>
                <a:cs typeface="Arial" panose="020B0604020202020204" pitchFamily="34" charset="0"/>
              </a:rPr>
              <a:t> </a:t>
            </a:r>
            <a:endParaRPr lang="en-GB" sz="1100" dirty="0">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15000"/>
              </a:lnSpc>
              <a:spcAft>
                <a:spcPts val="1000"/>
              </a:spcAft>
              <a:buFont typeface="Symbol" panose="05050102010706020507" pitchFamily="18" charset="2"/>
              <a:buChar char=""/>
            </a:pPr>
            <a:r>
              <a:rPr lang="en-US" dirty="0">
                <a:latin typeface="+mn-lt"/>
                <a:ea typeface="Calibri" panose="020F0502020204030204" pitchFamily="34" charset="0"/>
                <a:cs typeface="Arial" panose="020B0604020202020204" pitchFamily="34" charset="0"/>
              </a:rPr>
              <a:t>Size and nature of business concerns</a:t>
            </a:r>
          </a:p>
          <a:p>
            <a:pPr marL="342900" lvl="0" indent="-342900" algn="just">
              <a:lnSpc>
                <a:spcPct val="115000"/>
              </a:lnSpc>
              <a:spcAft>
                <a:spcPts val="1000"/>
              </a:spcAft>
              <a:buFont typeface="Symbol" panose="05050102010706020507" pitchFamily="18" charset="2"/>
              <a:buChar char=""/>
            </a:pPr>
            <a:r>
              <a:rPr lang="en-US" dirty="0">
                <a:latin typeface="+mn-lt"/>
                <a:ea typeface="Calibri" panose="020F0502020204030204" pitchFamily="34" charset="0"/>
                <a:cs typeface="Arial" panose="020B0604020202020204" pitchFamily="34" charset="0"/>
              </a:rPr>
              <a:t>Large volume of purchases</a:t>
            </a:r>
            <a:endParaRPr lang="en-GB" dirty="0">
              <a:latin typeface="+mn-lt"/>
              <a:ea typeface="Calibri" panose="020F0502020204030204" pitchFamily="34" charset="0"/>
              <a:cs typeface="Arial" panose="020B0604020202020204" pitchFamily="34" charset="0"/>
            </a:endParaRPr>
          </a:p>
          <a:p>
            <a:pPr marL="342900" lvl="0" indent="-342900" algn="just">
              <a:lnSpc>
                <a:spcPct val="115000"/>
              </a:lnSpc>
              <a:spcAft>
                <a:spcPts val="1000"/>
              </a:spcAft>
              <a:buFont typeface="Symbol" panose="05050102010706020507" pitchFamily="18" charset="2"/>
              <a:buChar char=""/>
            </a:pPr>
            <a:r>
              <a:rPr lang="en-GB" dirty="0">
                <a:latin typeface="+mn-lt"/>
                <a:ea typeface="Calibri" panose="020F0502020204030204" pitchFamily="34" charset="0"/>
                <a:cs typeface="Arial" panose="020B0604020202020204" pitchFamily="34" charset="0"/>
              </a:rPr>
              <a:t>Small volume of purchases</a:t>
            </a:r>
          </a:p>
          <a:p>
            <a:pPr marL="274320" indent="-274320">
              <a:lnSpc>
                <a:spcPct val="115000"/>
              </a:lnSpc>
              <a:spcBef>
                <a:spcPts val="2400"/>
              </a:spcBef>
              <a:spcAft>
                <a:spcPts val="1200"/>
              </a:spcAft>
            </a:pPr>
            <a:r>
              <a:rPr lang="en-US" sz="1600" b="1" dirty="0">
                <a:latin typeface="+mj-lt"/>
                <a:cs typeface="Times New Roman" panose="02020603050405020304" pitchFamily="18" charset="0"/>
              </a:rPr>
              <a:t>CENTRALIZED PURCHASING: </a:t>
            </a:r>
            <a:endParaRPr lang="en-GB" sz="1600" b="1" dirty="0">
              <a:latin typeface="+mj-lt"/>
              <a:cs typeface="Times New Roman" panose="02020603050405020304" pitchFamily="18" charset="0"/>
            </a:endParaRPr>
          </a:p>
          <a:p>
            <a:pPr marL="342900" indent="-342900" algn="just">
              <a:lnSpc>
                <a:spcPct val="115000"/>
              </a:lnSpc>
              <a:spcAft>
                <a:spcPts val="1000"/>
              </a:spcAft>
              <a:buFont typeface="Symbol" panose="05050102010706020507" pitchFamily="18" charset="2"/>
              <a:buChar char=""/>
            </a:pPr>
            <a:r>
              <a:rPr lang="en-US" dirty="0">
                <a:latin typeface="+mn-lt"/>
                <a:cs typeface="Arial" panose="020B0604020202020204" pitchFamily="34" charset="0"/>
              </a:rPr>
              <a:t>Control on buying is exercised effectively.</a:t>
            </a:r>
            <a:endParaRPr lang="en-GB" dirty="0">
              <a:latin typeface="+mn-lt"/>
              <a:cs typeface="Arial" panose="020B0604020202020204" pitchFamily="34" charset="0"/>
            </a:endParaRPr>
          </a:p>
          <a:p>
            <a:pPr marL="342900" indent="-342900" algn="just">
              <a:lnSpc>
                <a:spcPct val="115000"/>
              </a:lnSpc>
              <a:spcAft>
                <a:spcPts val="1000"/>
              </a:spcAft>
              <a:buFont typeface="Symbol" panose="05050102010706020507" pitchFamily="18" charset="2"/>
              <a:buChar char=""/>
            </a:pPr>
            <a:r>
              <a:rPr lang="en-US" dirty="0">
                <a:latin typeface="+mn-lt"/>
                <a:cs typeface="Arial" panose="020B0604020202020204" pitchFamily="34" charset="0"/>
              </a:rPr>
              <a:t>Better terms on purchase are possible.</a:t>
            </a:r>
            <a:endParaRPr lang="en-GB" dirty="0">
              <a:latin typeface="+mn-lt"/>
              <a:cs typeface="Arial" panose="020B0604020202020204" pitchFamily="34" charset="0"/>
            </a:endParaRPr>
          </a:p>
          <a:p>
            <a:pPr marL="342900" indent="-342900" algn="just">
              <a:lnSpc>
                <a:spcPct val="115000"/>
              </a:lnSpc>
              <a:spcAft>
                <a:spcPts val="1000"/>
              </a:spcAft>
              <a:buFont typeface="Symbol" panose="05050102010706020507" pitchFamily="18" charset="2"/>
              <a:buChar char=""/>
            </a:pPr>
            <a:r>
              <a:rPr lang="en-US" dirty="0">
                <a:latin typeface="+mn-lt"/>
                <a:cs typeface="Arial" panose="020B0604020202020204" pitchFamily="34" charset="0"/>
              </a:rPr>
              <a:t>Purchasing specialization is obtained</a:t>
            </a:r>
            <a:endParaRPr lang="en-GB" dirty="0">
              <a:latin typeface="+mn-lt"/>
              <a:cs typeface="Arial" panose="020B0604020202020204" pitchFamily="34" charset="0"/>
            </a:endParaRPr>
          </a:p>
          <a:p>
            <a:pPr marL="342900" indent="-342900" algn="just">
              <a:lnSpc>
                <a:spcPct val="115000"/>
              </a:lnSpc>
              <a:spcAft>
                <a:spcPts val="1000"/>
              </a:spcAft>
              <a:buFont typeface="Symbol" panose="05050102010706020507" pitchFamily="18" charset="2"/>
              <a:buChar char=""/>
            </a:pPr>
            <a:r>
              <a:rPr lang="en-US" dirty="0">
                <a:latin typeface="+mn-lt"/>
                <a:cs typeface="Arial" panose="020B0604020202020204" pitchFamily="34" charset="0"/>
              </a:rPr>
              <a:t>Skills of the purchasing officer are high.</a:t>
            </a:r>
            <a:endParaRPr lang="en-GB" dirty="0">
              <a:latin typeface="+mn-lt"/>
              <a:cs typeface="Arial" panose="020B0604020202020204" pitchFamily="34" charset="0"/>
            </a:endParaRPr>
          </a:p>
          <a:p>
            <a:pPr lvl="0" algn="just">
              <a:lnSpc>
                <a:spcPct val="115000"/>
              </a:lnSpc>
              <a:spcAft>
                <a:spcPts val="1000"/>
              </a:spcAft>
            </a:pPr>
            <a:endParaRPr lang="en-US" dirty="0">
              <a:latin typeface="+mn-lt"/>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F943DBC9-4A6B-4F24-B0CC-401DD8302787}"/>
              </a:ext>
            </a:extLst>
          </p:cNvPr>
          <p:cNvPicPr>
            <a:picLocks noChangeAspect="1"/>
          </p:cNvPicPr>
          <p:nvPr/>
        </p:nvPicPr>
        <p:blipFill>
          <a:blip r:embed="rId3"/>
          <a:stretch>
            <a:fillRect/>
          </a:stretch>
        </p:blipFill>
        <p:spPr>
          <a:xfrm>
            <a:off x="6089702" y="1299807"/>
            <a:ext cx="2539161" cy="2539161"/>
          </a:xfrm>
          <a:prstGeom prst="rect">
            <a:avLst/>
          </a:prstGeom>
          <a:ln>
            <a:noFill/>
          </a:ln>
          <a:effectLst>
            <a:softEdge rad="112500"/>
          </a:effectLst>
        </p:spPr>
      </p:pic>
    </p:spTree>
    <p:extLst>
      <p:ext uri="{BB962C8B-B14F-4D97-AF65-F5344CB8AC3E}">
        <p14:creationId xmlns:p14="http://schemas.microsoft.com/office/powerpoint/2010/main" val="4268964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21590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795149-C647-47D7-9802-A305B0CACE3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19</a:t>
            </a:fld>
            <a:endParaRPr lang="en"/>
          </a:p>
        </p:txBody>
      </p:sp>
      <p:sp>
        <p:nvSpPr>
          <p:cNvPr id="3" name="Rectangle 2">
            <a:extLst>
              <a:ext uri="{FF2B5EF4-FFF2-40B4-BE49-F238E27FC236}">
                <a16:creationId xmlns:a16="http://schemas.microsoft.com/office/drawing/2014/main" id="{522423AD-C6C1-425A-8442-83882D4F5C52}"/>
              </a:ext>
            </a:extLst>
          </p:cNvPr>
          <p:cNvSpPr/>
          <p:nvPr/>
        </p:nvSpPr>
        <p:spPr>
          <a:xfrm>
            <a:off x="1616149" y="538717"/>
            <a:ext cx="6762307" cy="2083647"/>
          </a:xfrm>
          <a:prstGeom prst="rect">
            <a:avLst/>
          </a:prstGeom>
        </p:spPr>
        <p:txBody>
          <a:bodyPr wrap="square">
            <a:spAutoFit/>
          </a:bodyPr>
          <a:lstStyle/>
          <a:p>
            <a:pPr marL="274320" indent="-274320">
              <a:lnSpc>
                <a:spcPct val="115000"/>
              </a:lnSpc>
              <a:spcBef>
                <a:spcPts val="2400"/>
              </a:spcBef>
            </a:pPr>
            <a:r>
              <a:rPr lang="en-US" sz="1600" b="1" dirty="0">
                <a:latin typeface="+mj-lt"/>
                <a:ea typeface="Times New Roman" panose="02020603050405020304" pitchFamily="18" charset="0"/>
                <a:cs typeface="Times New Roman" panose="02020603050405020304" pitchFamily="18" charset="0"/>
              </a:rPr>
              <a:t>DECENTRALIZED PURCHASING</a:t>
            </a: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latin typeface="Calibri" panose="020F0502020204030204" pitchFamily="34" charset="0"/>
                <a:ea typeface="Calibri" panose="020F0502020204030204" pitchFamily="34" charset="0"/>
                <a:cs typeface="Arial" panose="020B0604020202020204" pitchFamily="34" charset="0"/>
              </a:rPr>
              <a:t> </a:t>
            </a:r>
            <a:endParaRPr lang="en-GB" sz="1100" dirty="0">
              <a:latin typeface="Calibri" panose="020F0502020204030204" pitchFamily="34" charset="0"/>
              <a:ea typeface="Calibri" panose="020F0502020204030204" pitchFamily="34" charset="0"/>
              <a:cs typeface="Arial" panose="020B0604020202020204" pitchFamily="34" charset="0"/>
            </a:endParaRPr>
          </a:p>
          <a:p>
            <a:pPr marL="342900" lvl="0" indent="-342900">
              <a:spcBef>
                <a:spcPts val="1200"/>
              </a:spcBef>
              <a:spcAft>
                <a:spcPts val="600"/>
              </a:spcAft>
              <a:buFont typeface="Symbol" panose="05050102010706020507" pitchFamily="18" charset="2"/>
              <a:buChar char=""/>
            </a:pPr>
            <a:r>
              <a:rPr lang="en-US" dirty="0">
                <a:latin typeface="+mn-lt"/>
                <a:ea typeface="Calibri" panose="020F0502020204030204" pitchFamily="34" charset="0"/>
                <a:cs typeface="Arial" panose="020B0604020202020204" pitchFamily="34" charset="0"/>
              </a:rPr>
              <a:t>Effective control is not possible.</a:t>
            </a:r>
            <a:endParaRPr lang="en-GB" sz="1100" dirty="0">
              <a:latin typeface="+mn-lt"/>
              <a:ea typeface="Calibri" panose="020F0502020204030204" pitchFamily="34" charset="0"/>
              <a:cs typeface="Arial" panose="020B0604020202020204" pitchFamily="34" charset="0"/>
            </a:endParaRPr>
          </a:p>
          <a:p>
            <a:pPr marL="342900" lvl="0" indent="-342900">
              <a:spcBef>
                <a:spcPts val="1200"/>
              </a:spcBef>
              <a:spcAft>
                <a:spcPts val="600"/>
              </a:spcAft>
              <a:buFont typeface="Symbol" panose="05050102010706020507" pitchFamily="18" charset="2"/>
              <a:buChar char=""/>
            </a:pPr>
            <a:r>
              <a:rPr lang="en-US" dirty="0">
                <a:latin typeface="+mn-lt"/>
                <a:ea typeface="Calibri" panose="020F0502020204030204" pitchFamily="34" charset="0"/>
                <a:cs typeface="Arial" panose="020B0604020202020204" pitchFamily="34" charset="0"/>
              </a:rPr>
              <a:t>Bargaining power is very low.</a:t>
            </a:r>
            <a:endParaRPr lang="en-GB" sz="1100" dirty="0">
              <a:latin typeface="+mn-lt"/>
              <a:ea typeface="Calibri" panose="020F0502020204030204" pitchFamily="34" charset="0"/>
              <a:cs typeface="Arial" panose="020B0604020202020204" pitchFamily="34" charset="0"/>
            </a:endParaRPr>
          </a:p>
          <a:p>
            <a:pPr marL="342900" lvl="0" indent="-342900">
              <a:spcBef>
                <a:spcPts val="1200"/>
              </a:spcBef>
              <a:spcAft>
                <a:spcPts val="600"/>
              </a:spcAft>
              <a:buFont typeface="Symbol" panose="05050102010706020507" pitchFamily="18" charset="2"/>
              <a:buChar char=""/>
            </a:pPr>
            <a:r>
              <a:rPr lang="en-US" dirty="0">
                <a:latin typeface="+mn-lt"/>
                <a:ea typeface="Calibri" panose="020F0502020204030204" pitchFamily="34" charset="0"/>
                <a:cs typeface="Arial" panose="020B0604020202020204" pitchFamily="34" charset="0"/>
              </a:rPr>
              <a:t>Purchasing specialization is not obtained.</a:t>
            </a:r>
            <a:endParaRPr lang="en-GB" sz="1100" dirty="0">
              <a:latin typeface="+mn-lt"/>
              <a:ea typeface="Calibri" panose="020F0502020204030204" pitchFamily="34" charset="0"/>
              <a:cs typeface="Arial" panose="020B0604020202020204" pitchFamily="34" charset="0"/>
            </a:endParaRPr>
          </a:p>
          <a:p>
            <a:pPr marL="342900" lvl="0" indent="-342900">
              <a:spcBef>
                <a:spcPts val="1200"/>
              </a:spcBef>
              <a:spcAft>
                <a:spcPts val="600"/>
              </a:spcAft>
              <a:buFont typeface="Symbol" panose="05050102010706020507" pitchFamily="18" charset="2"/>
              <a:buChar char=""/>
            </a:pPr>
            <a:r>
              <a:rPr lang="en-US" dirty="0">
                <a:latin typeface="+mn-lt"/>
                <a:ea typeface="Calibri" panose="020F0502020204030204" pitchFamily="34" charset="0"/>
                <a:cs typeface="Arial" panose="020B0604020202020204" pitchFamily="34" charset="0"/>
              </a:rPr>
              <a:t>Purchasing skill is available from the purchaser or purchasing officer.</a:t>
            </a:r>
            <a:endParaRPr lang="en-GB" sz="1100" dirty="0">
              <a:latin typeface="+mn-lt"/>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5DD7566-6221-4265-821B-8EBAB6261BD2}"/>
              </a:ext>
            </a:extLst>
          </p:cNvPr>
          <p:cNvPicPr>
            <a:picLocks noChangeAspect="1"/>
          </p:cNvPicPr>
          <p:nvPr/>
        </p:nvPicPr>
        <p:blipFill>
          <a:blip r:embed="rId3"/>
          <a:stretch>
            <a:fillRect/>
          </a:stretch>
        </p:blipFill>
        <p:spPr>
          <a:xfrm>
            <a:off x="6136304" y="2747646"/>
            <a:ext cx="2002179" cy="2002179"/>
          </a:xfrm>
          <a:prstGeom prst="rect">
            <a:avLst/>
          </a:prstGeom>
          <a:ln>
            <a:noFill/>
          </a:ln>
          <a:effectLst>
            <a:softEdge rad="112500"/>
          </a:effectLst>
        </p:spPr>
      </p:pic>
    </p:spTree>
    <p:extLst>
      <p:ext uri="{BB962C8B-B14F-4D97-AF65-F5344CB8AC3E}">
        <p14:creationId xmlns:p14="http://schemas.microsoft.com/office/powerpoint/2010/main" val="3691169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552450" ty="-12700" sx="100000" sy="100000" flip="none" algn="tl"/>
        </a:blipFill>
        <a:effectLst/>
      </p:bgPr>
    </p:bg>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lvl="0"/>
            <a:r>
              <a:rPr lang="en-US" sz="2800" dirty="0">
                <a:latin typeface="+mj-lt"/>
              </a:rPr>
              <a:t>PHYSICAL FACTORS</a:t>
            </a:r>
            <a:endParaRPr sz="2800" dirty="0">
              <a:latin typeface="+mj-lt"/>
            </a:endParaRPr>
          </a:p>
        </p:txBody>
      </p:sp>
      <p:sp>
        <p:nvSpPr>
          <p:cNvPr id="98" name="Google Shape;98;p15"/>
          <p:cNvSpPr txBox="1">
            <a:spLocks noGrp="1"/>
          </p:cNvSpPr>
          <p:nvPr>
            <p:ph type="body" idx="1"/>
          </p:nvPr>
        </p:nvSpPr>
        <p:spPr>
          <a:xfrm>
            <a:off x="1576275" y="1303358"/>
            <a:ext cx="6974766" cy="2376013"/>
          </a:xfrm>
          <a:prstGeom prst="rect">
            <a:avLst/>
          </a:prstGeom>
        </p:spPr>
        <p:txBody>
          <a:bodyPr spcFirstLastPara="1" wrap="square" lIns="91425" tIns="91425" rIns="91425" bIns="91425" anchor="t" anchorCtr="0">
            <a:noAutofit/>
          </a:bodyPr>
          <a:lstStyle/>
          <a:p>
            <a:pPr marL="88900" lvl="0" indent="0">
              <a:spcBef>
                <a:spcPts val="1200"/>
              </a:spcBef>
              <a:buNone/>
            </a:pPr>
            <a:r>
              <a:rPr lang="en-US" sz="2000" b="1" u="sng" dirty="0">
                <a:latin typeface="+mj-lt"/>
              </a:rPr>
              <a:t>BUSINESS ENVIRONMENT: </a:t>
            </a:r>
            <a:endParaRPr lang="en-GB" sz="1800" u="sng" dirty="0">
              <a:latin typeface="+mj-lt"/>
            </a:endParaRPr>
          </a:p>
          <a:p>
            <a:pPr algn="just">
              <a:spcBef>
                <a:spcPts val="1800"/>
              </a:spcBef>
              <a:spcAft>
                <a:spcPts val="1200"/>
              </a:spcAft>
              <a:buClrTx/>
              <a:buFont typeface="Wingdings" panose="05000000000000000000" pitchFamily="2" charset="2"/>
              <a:buChar char="Ø"/>
            </a:pPr>
            <a:r>
              <a:rPr lang="en-US" sz="1400" dirty="0">
                <a:solidFill>
                  <a:schemeClr val="tx1">
                    <a:lumMod val="95000"/>
                    <a:lumOff val="5000"/>
                  </a:schemeClr>
                </a:solidFill>
                <a:latin typeface="+mn-lt"/>
              </a:rPr>
              <a:t>Business environment is a direct relationship between successful management and the influence and impact of environmental change. </a:t>
            </a:r>
            <a:endParaRPr lang="en-GB" sz="1400" dirty="0">
              <a:solidFill>
                <a:schemeClr val="tx1">
                  <a:lumMod val="95000"/>
                  <a:lumOff val="5000"/>
                </a:schemeClr>
              </a:solidFill>
              <a:latin typeface="+mn-lt"/>
            </a:endParaRPr>
          </a:p>
          <a:p>
            <a:pPr algn="just">
              <a:spcBef>
                <a:spcPts val="1800"/>
              </a:spcBef>
              <a:spcAft>
                <a:spcPts val="1200"/>
              </a:spcAft>
              <a:buClrTx/>
              <a:buFont typeface="Wingdings" panose="05000000000000000000" pitchFamily="2" charset="2"/>
              <a:buChar char="Ø"/>
            </a:pPr>
            <a:r>
              <a:rPr lang="en-US" sz="1400" dirty="0">
                <a:solidFill>
                  <a:schemeClr val="tx1">
                    <a:lumMod val="95000"/>
                    <a:lumOff val="5000"/>
                  </a:schemeClr>
                </a:solidFill>
                <a:latin typeface="+mn-lt"/>
              </a:rPr>
              <a:t>Environmental factors can be both internal and external for the business.</a:t>
            </a:r>
            <a:endParaRPr lang="en-GB" sz="1400" dirty="0">
              <a:solidFill>
                <a:schemeClr val="tx1">
                  <a:lumMod val="95000"/>
                  <a:lumOff val="5000"/>
                </a:schemeClr>
              </a:solidFill>
              <a:latin typeface="+mn-lt"/>
            </a:endParaRPr>
          </a:p>
          <a:p>
            <a:pPr marL="0" lvl="0" indent="0" algn="l" rtl="0">
              <a:spcBef>
                <a:spcPts val="1200"/>
              </a:spcBef>
              <a:spcAft>
                <a:spcPts val="0"/>
              </a:spcAft>
              <a:buClr>
                <a:schemeClr val="dk1"/>
              </a:buClr>
              <a:buSzPts val="1100"/>
              <a:buFont typeface="Arial"/>
              <a:buNone/>
            </a:pPr>
            <a:endParaRPr dirty="0"/>
          </a:p>
        </p:txBody>
      </p:sp>
      <p:sp>
        <p:nvSpPr>
          <p:cNvPr id="100" name="Google Shape;100;p15"/>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grpSp>
        <p:nvGrpSpPr>
          <p:cNvPr id="101" name="Google Shape;101;p15"/>
          <p:cNvGrpSpPr/>
          <p:nvPr/>
        </p:nvGrpSpPr>
        <p:grpSpPr>
          <a:xfrm>
            <a:off x="8160827" y="631951"/>
            <a:ext cx="390214" cy="329725"/>
            <a:chOff x="3918650" y="293075"/>
            <a:chExt cx="488500" cy="412775"/>
          </a:xfrm>
        </p:grpSpPr>
        <p:sp>
          <p:nvSpPr>
            <p:cNvPr id="102" name="Google Shape;102;p15"/>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98;p15">
            <a:extLst>
              <a:ext uri="{FF2B5EF4-FFF2-40B4-BE49-F238E27FC236}">
                <a16:creationId xmlns:a16="http://schemas.microsoft.com/office/drawing/2014/main" id="{49541DDD-851D-4811-9244-6A8FAB3B8169}"/>
              </a:ext>
            </a:extLst>
          </p:cNvPr>
          <p:cNvSpPr txBox="1">
            <a:spLocks/>
          </p:cNvSpPr>
          <p:nvPr/>
        </p:nvSpPr>
        <p:spPr>
          <a:xfrm>
            <a:off x="1728675" y="3262780"/>
            <a:ext cx="6974766" cy="17373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600"/>
              </a:spcBef>
              <a:spcAft>
                <a:spcPts val="0"/>
              </a:spcAft>
              <a:buClr>
                <a:srgbClr val="D9D9D9"/>
              </a:buClr>
              <a:buSzPts val="2200"/>
              <a:buFont typeface="Barlow"/>
              <a:buChar char="▪"/>
              <a:defRPr sz="2200" b="0" i="0" u="none" strike="noStrike" cap="none">
                <a:solidFill>
                  <a:srgbClr val="434343"/>
                </a:solidFill>
                <a:latin typeface="Barlow"/>
                <a:ea typeface="Barlow"/>
                <a:cs typeface="Barlow"/>
                <a:sym typeface="Barlow"/>
              </a:defRPr>
            </a:lvl1pPr>
            <a:lvl2pPr marL="914400" marR="0" lvl="1" indent="-368300" algn="l" rtl="0">
              <a:lnSpc>
                <a:spcPct val="100000"/>
              </a:lnSpc>
              <a:spcBef>
                <a:spcPts val="0"/>
              </a:spcBef>
              <a:spcAft>
                <a:spcPts val="0"/>
              </a:spcAft>
              <a:buClr>
                <a:srgbClr val="D9D9D9"/>
              </a:buClr>
              <a:buSzPts val="2200"/>
              <a:buFont typeface="Barlow"/>
              <a:buChar char="▫"/>
              <a:defRPr sz="2200" b="0" i="0" u="none" strike="noStrike" cap="none">
                <a:solidFill>
                  <a:srgbClr val="434343"/>
                </a:solidFill>
                <a:latin typeface="Barlow"/>
                <a:ea typeface="Barlow"/>
                <a:cs typeface="Barlow"/>
                <a:sym typeface="Barlow"/>
              </a:defRPr>
            </a:lvl2pPr>
            <a:lvl3pPr marL="1371600" marR="0" lvl="2" indent="-368300" algn="l" rtl="0">
              <a:lnSpc>
                <a:spcPct val="100000"/>
              </a:lnSpc>
              <a:spcBef>
                <a:spcPts val="0"/>
              </a:spcBef>
              <a:spcAft>
                <a:spcPts val="0"/>
              </a:spcAft>
              <a:buClr>
                <a:srgbClr val="D9D9D9"/>
              </a:buClr>
              <a:buSzPts val="2200"/>
              <a:buFont typeface="Barlow"/>
              <a:buChar char="▫"/>
              <a:defRPr sz="2200" b="0" i="0" u="none" strike="noStrike" cap="none">
                <a:solidFill>
                  <a:srgbClr val="434343"/>
                </a:solidFill>
                <a:latin typeface="Barlow"/>
                <a:ea typeface="Barlow"/>
                <a:cs typeface="Barlow"/>
                <a:sym typeface="Barlow"/>
              </a:defRPr>
            </a:lvl3pPr>
            <a:lvl4pPr marL="1828800" marR="0" lvl="3" indent="-368300" algn="l" rtl="0">
              <a:lnSpc>
                <a:spcPct val="100000"/>
              </a:lnSpc>
              <a:spcBef>
                <a:spcPts val="0"/>
              </a:spcBef>
              <a:spcAft>
                <a:spcPts val="0"/>
              </a:spcAft>
              <a:buClr>
                <a:srgbClr val="D9D9D9"/>
              </a:buClr>
              <a:buSzPts val="2200"/>
              <a:buFont typeface="Barlow"/>
              <a:buChar char="▫"/>
              <a:defRPr sz="2200" b="0" i="0" u="none" strike="noStrike" cap="none">
                <a:solidFill>
                  <a:srgbClr val="434343"/>
                </a:solidFill>
                <a:latin typeface="Barlow"/>
                <a:ea typeface="Barlow"/>
                <a:cs typeface="Barlow"/>
                <a:sym typeface="Barlow"/>
              </a:defRPr>
            </a:lvl4pPr>
            <a:lvl5pPr marL="2286000" marR="0" lvl="4" indent="-368300" algn="l" rtl="0">
              <a:lnSpc>
                <a:spcPct val="100000"/>
              </a:lnSpc>
              <a:spcBef>
                <a:spcPts val="0"/>
              </a:spcBef>
              <a:spcAft>
                <a:spcPts val="0"/>
              </a:spcAft>
              <a:buClr>
                <a:srgbClr val="D9D9D9"/>
              </a:buClr>
              <a:buSzPts val="2200"/>
              <a:buFont typeface="Barlow"/>
              <a:buChar char="○"/>
              <a:defRPr sz="2200" b="0" i="0" u="none" strike="noStrike" cap="none">
                <a:solidFill>
                  <a:srgbClr val="434343"/>
                </a:solidFill>
                <a:latin typeface="Barlow"/>
                <a:ea typeface="Barlow"/>
                <a:cs typeface="Barlow"/>
                <a:sym typeface="Barlow"/>
              </a:defRPr>
            </a:lvl5pPr>
            <a:lvl6pPr marL="2743200" marR="0" lvl="5" indent="-368300" algn="l" rtl="0">
              <a:lnSpc>
                <a:spcPct val="100000"/>
              </a:lnSpc>
              <a:spcBef>
                <a:spcPts val="0"/>
              </a:spcBef>
              <a:spcAft>
                <a:spcPts val="0"/>
              </a:spcAft>
              <a:buClr>
                <a:srgbClr val="D9D9D9"/>
              </a:buClr>
              <a:buSzPts val="2200"/>
              <a:buFont typeface="Barlow"/>
              <a:buChar char="■"/>
              <a:defRPr sz="2200" b="0" i="0" u="none" strike="noStrike" cap="none">
                <a:solidFill>
                  <a:srgbClr val="434343"/>
                </a:solidFill>
                <a:latin typeface="Barlow"/>
                <a:ea typeface="Barlow"/>
                <a:cs typeface="Barlow"/>
                <a:sym typeface="Barlow"/>
              </a:defRPr>
            </a:lvl6pPr>
            <a:lvl7pPr marL="3200400" marR="0" lvl="6" indent="-368300" algn="l" rtl="0">
              <a:lnSpc>
                <a:spcPct val="100000"/>
              </a:lnSpc>
              <a:spcBef>
                <a:spcPts val="0"/>
              </a:spcBef>
              <a:spcAft>
                <a:spcPts val="0"/>
              </a:spcAft>
              <a:buClr>
                <a:srgbClr val="D9D9D9"/>
              </a:buClr>
              <a:buSzPts val="2200"/>
              <a:buFont typeface="Barlow"/>
              <a:buChar char="●"/>
              <a:defRPr sz="2200" b="0" i="0" u="none" strike="noStrike" cap="none">
                <a:solidFill>
                  <a:srgbClr val="434343"/>
                </a:solidFill>
                <a:latin typeface="Barlow"/>
                <a:ea typeface="Barlow"/>
                <a:cs typeface="Barlow"/>
                <a:sym typeface="Barlow"/>
              </a:defRPr>
            </a:lvl7pPr>
            <a:lvl8pPr marL="3657600" marR="0" lvl="7" indent="-368300" algn="l" rtl="0">
              <a:lnSpc>
                <a:spcPct val="100000"/>
              </a:lnSpc>
              <a:spcBef>
                <a:spcPts val="0"/>
              </a:spcBef>
              <a:spcAft>
                <a:spcPts val="0"/>
              </a:spcAft>
              <a:buClr>
                <a:srgbClr val="D9D9D9"/>
              </a:buClr>
              <a:buSzPts val="2200"/>
              <a:buFont typeface="Barlow"/>
              <a:buChar char="○"/>
              <a:defRPr sz="2200" b="0" i="0" u="none" strike="noStrike" cap="none">
                <a:solidFill>
                  <a:srgbClr val="434343"/>
                </a:solidFill>
                <a:latin typeface="Barlow"/>
                <a:ea typeface="Barlow"/>
                <a:cs typeface="Barlow"/>
                <a:sym typeface="Barlow"/>
              </a:defRPr>
            </a:lvl8pPr>
            <a:lvl9pPr marL="4114800" marR="0" lvl="8" indent="-368300" algn="l" rtl="0">
              <a:lnSpc>
                <a:spcPct val="100000"/>
              </a:lnSpc>
              <a:spcBef>
                <a:spcPts val="0"/>
              </a:spcBef>
              <a:spcAft>
                <a:spcPts val="0"/>
              </a:spcAft>
              <a:buClr>
                <a:srgbClr val="D9D9D9"/>
              </a:buClr>
              <a:buSzPts val="2200"/>
              <a:buFont typeface="Barlow"/>
              <a:buChar char="■"/>
              <a:defRPr sz="2200" b="0" i="0" u="none" strike="noStrike" cap="none">
                <a:solidFill>
                  <a:srgbClr val="434343"/>
                </a:solidFill>
                <a:latin typeface="Barlow"/>
                <a:ea typeface="Barlow"/>
                <a:cs typeface="Barlow"/>
                <a:sym typeface="Barlow"/>
              </a:defRPr>
            </a:lvl9pPr>
          </a:lstStyle>
          <a:p>
            <a:pPr marL="0" indent="0">
              <a:spcBef>
                <a:spcPts val="1200"/>
              </a:spcBef>
              <a:buClr>
                <a:schemeClr val="dk1"/>
              </a:buClr>
              <a:buSzPts val="1100"/>
              <a:buFont typeface="Arial"/>
              <a:buNone/>
            </a:pPr>
            <a:endParaRPr lang="en-GB" dirty="0"/>
          </a:p>
        </p:txBody>
      </p:sp>
      <p:pic>
        <p:nvPicPr>
          <p:cNvPr id="5" name="Picture 4">
            <a:extLst>
              <a:ext uri="{FF2B5EF4-FFF2-40B4-BE49-F238E27FC236}">
                <a16:creationId xmlns:a16="http://schemas.microsoft.com/office/drawing/2014/main" id="{EE783B04-F199-496C-95EC-7911C62F60AE}"/>
              </a:ext>
            </a:extLst>
          </p:cNvPr>
          <p:cNvPicPr>
            <a:picLocks noChangeAspect="1"/>
          </p:cNvPicPr>
          <p:nvPr/>
        </p:nvPicPr>
        <p:blipFill>
          <a:blip r:embed="rId4"/>
          <a:stretch>
            <a:fillRect/>
          </a:stretch>
        </p:blipFill>
        <p:spPr>
          <a:xfrm>
            <a:off x="6494498" y="3276912"/>
            <a:ext cx="1488282" cy="1488282"/>
          </a:xfrm>
          <a:prstGeom prst="rect">
            <a:avLst/>
          </a:prstGeom>
          <a:ln>
            <a:noFill/>
          </a:ln>
          <a:effectLst>
            <a:softEdge rad="112500"/>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406400" ty="0" sx="100000" sy="100000" flip="none" algn="tl"/>
        </a:blipFill>
        <a:effectLst/>
      </p:bgPr>
    </p:bg>
    <p:spTree>
      <p:nvGrpSpPr>
        <p:cNvPr id="1" name="Shape 174"/>
        <p:cNvGrpSpPr/>
        <p:nvPr/>
      </p:nvGrpSpPr>
      <p:grpSpPr>
        <a:xfrm>
          <a:off x="0" y="0"/>
          <a:ext cx="0" cy="0"/>
          <a:chOff x="0" y="0"/>
          <a:chExt cx="0" cy="0"/>
        </a:xfrm>
      </p:grpSpPr>
      <p:sp>
        <p:nvSpPr>
          <p:cNvPr id="175" name="Google Shape;175;p22"/>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lvl="0"/>
            <a:r>
              <a:rPr lang="en-US" sz="2800" dirty="0">
                <a:latin typeface="+mj-lt"/>
              </a:rPr>
              <a:t>PHYSICAL FACTORS</a:t>
            </a:r>
            <a:endParaRPr sz="2800" dirty="0">
              <a:latin typeface="+mj-lt"/>
            </a:endParaRPr>
          </a:p>
        </p:txBody>
      </p:sp>
      <p:sp>
        <p:nvSpPr>
          <p:cNvPr id="176" name="Google Shape;176;p22"/>
          <p:cNvSpPr txBox="1">
            <a:spLocks noGrp="1"/>
          </p:cNvSpPr>
          <p:nvPr>
            <p:ph type="body" idx="1"/>
          </p:nvPr>
        </p:nvSpPr>
        <p:spPr>
          <a:xfrm>
            <a:off x="1560174" y="1375225"/>
            <a:ext cx="7123081" cy="3374700"/>
          </a:xfrm>
          <a:prstGeom prst="rect">
            <a:avLst/>
          </a:prstGeom>
        </p:spPr>
        <p:txBody>
          <a:bodyPr spcFirstLastPara="1" wrap="square" lIns="91425" tIns="91425" rIns="91425" bIns="91425" anchor="t" anchorCtr="0">
            <a:noAutofit/>
          </a:bodyPr>
          <a:lstStyle/>
          <a:p>
            <a:pPr marL="114300" indent="0">
              <a:buNone/>
            </a:pPr>
            <a:r>
              <a:rPr lang="en-GB" sz="2000" b="1" u="sng" dirty="0">
                <a:latin typeface="+mj-lt"/>
              </a:rPr>
              <a:t>PURCHASING POLICIES</a:t>
            </a:r>
          </a:p>
          <a:p>
            <a:pPr>
              <a:buClrTx/>
              <a:buFont typeface="Wingdings" panose="05000000000000000000" pitchFamily="2" charset="2"/>
              <a:buChar char="Ø"/>
            </a:pPr>
            <a:r>
              <a:rPr lang="en-GB" dirty="0"/>
              <a:t>Buying refers to obtaining   goods and services in exchange for money or barter . The successful buying is the combination of the following:</a:t>
            </a:r>
          </a:p>
          <a:p>
            <a:pPr>
              <a:buClrTx/>
            </a:pPr>
            <a:r>
              <a:rPr lang="en-GB" dirty="0"/>
              <a:t>Right price</a:t>
            </a:r>
          </a:p>
          <a:p>
            <a:pPr>
              <a:buClrTx/>
            </a:pPr>
            <a:r>
              <a:rPr lang="en-GB" dirty="0"/>
              <a:t>Right quantity</a:t>
            </a:r>
          </a:p>
          <a:p>
            <a:pPr>
              <a:buClrTx/>
            </a:pPr>
            <a:r>
              <a:rPr lang="en-GB" dirty="0"/>
              <a:t>Right quality</a:t>
            </a:r>
          </a:p>
          <a:p>
            <a:pPr>
              <a:buClrTx/>
            </a:pPr>
            <a:r>
              <a:rPr lang="en-GB" dirty="0"/>
              <a:t>Right time right supply sources</a:t>
            </a:r>
          </a:p>
          <a:p>
            <a:pPr marL="114300" indent="0">
              <a:buNone/>
            </a:pPr>
            <a:endParaRPr dirty="0"/>
          </a:p>
        </p:txBody>
      </p:sp>
      <p:sp>
        <p:nvSpPr>
          <p:cNvPr id="179" name="Google Shape;179;p22"/>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180" name="Google Shape;180;p22"/>
          <p:cNvSpPr/>
          <p:nvPr/>
        </p:nvSpPr>
        <p:spPr>
          <a:xfrm>
            <a:off x="8191382" y="636358"/>
            <a:ext cx="320958" cy="320938"/>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2B7F7312-B451-4EDF-99B8-E4257575E949}"/>
              </a:ext>
            </a:extLst>
          </p:cNvPr>
          <p:cNvPicPr>
            <a:picLocks noChangeAspect="1"/>
          </p:cNvPicPr>
          <p:nvPr/>
        </p:nvPicPr>
        <p:blipFill>
          <a:blip r:embed="rId4"/>
          <a:stretch>
            <a:fillRect/>
          </a:stretch>
        </p:blipFill>
        <p:spPr>
          <a:xfrm>
            <a:off x="5713823" y="3087225"/>
            <a:ext cx="2314188" cy="1518381"/>
          </a:xfrm>
          <a:prstGeom prst="rect">
            <a:avLst/>
          </a:prstGeom>
          <a:ln>
            <a:noFill/>
          </a:ln>
          <a:effectLst>
            <a:softEdge rad="112500"/>
          </a:effectLst>
        </p:spPr>
      </p:pic>
    </p:spTree>
    <p:extLst>
      <p:ext uri="{BB962C8B-B14F-4D97-AF65-F5344CB8AC3E}">
        <p14:creationId xmlns:p14="http://schemas.microsoft.com/office/powerpoint/2010/main" val="4114547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45720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112D9C-A57D-400B-A0F8-0DD8DF0E088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21</a:t>
            </a:fld>
            <a:endParaRPr lang="en"/>
          </a:p>
        </p:txBody>
      </p:sp>
      <p:sp>
        <p:nvSpPr>
          <p:cNvPr id="3" name="Rectangle 2">
            <a:extLst>
              <a:ext uri="{FF2B5EF4-FFF2-40B4-BE49-F238E27FC236}">
                <a16:creationId xmlns:a16="http://schemas.microsoft.com/office/drawing/2014/main" id="{D4601191-DB67-4FC3-B631-0E546DB37918}"/>
              </a:ext>
            </a:extLst>
          </p:cNvPr>
          <p:cNvSpPr/>
          <p:nvPr/>
        </p:nvSpPr>
        <p:spPr>
          <a:xfrm>
            <a:off x="1382233" y="460745"/>
            <a:ext cx="7102548" cy="4431983"/>
          </a:xfrm>
          <a:prstGeom prst="rect">
            <a:avLst/>
          </a:prstGeom>
        </p:spPr>
        <p:txBody>
          <a:bodyPr wrap="square">
            <a:spAutoFit/>
          </a:bodyPr>
          <a:lstStyle/>
          <a:p>
            <a:pPr algn="just"/>
            <a:r>
              <a:rPr lang="en-GB" dirty="0">
                <a:solidFill>
                  <a:srgbClr val="222222"/>
                </a:solidFill>
                <a:latin typeface="Arial" panose="020B0604020202020204" pitchFamily="34" charset="0"/>
              </a:rPr>
              <a:t>Companies follows different purchasing polices suited to their needs. The following policies which are as under:</a:t>
            </a:r>
          </a:p>
          <a:p>
            <a:pPr algn="just"/>
            <a:endParaRPr lang="en-GB" dirty="0">
              <a:solidFill>
                <a:srgbClr val="222222"/>
              </a:solidFill>
              <a:latin typeface="Arial" panose="020B0604020202020204" pitchFamily="34" charset="0"/>
            </a:endParaRPr>
          </a:p>
          <a:p>
            <a:r>
              <a:rPr lang="en-GB" sz="1600" b="1" u="sng" dirty="0">
                <a:solidFill>
                  <a:srgbClr val="222222"/>
                </a:solidFill>
                <a:latin typeface="+mj-lt"/>
              </a:rPr>
              <a:t>SPECULATIVE PURCHASING:</a:t>
            </a:r>
            <a:r>
              <a:rPr lang="en-GB" dirty="0">
                <a:solidFill>
                  <a:srgbClr val="222222"/>
                </a:solidFill>
                <a:latin typeface="+mj-lt"/>
              </a:rPr>
              <a:t> </a:t>
            </a:r>
          </a:p>
          <a:p>
            <a:endParaRPr lang="en-GB" dirty="0">
              <a:solidFill>
                <a:srgbClr val="222222"/>
              </a:solidFill>
              <a:latin typeface="+mj-lt"/>
            </a:endParaRPr>
          </a:p>
          <a:p>
            <a:pPr algn="just"/>
            <a:r>
              <a:rPr lang="en-GB" dirty="0">
                <a:solidFill>
                  <a:srgbClr val="222222"/>
                </a:solidFill>
                <a:latin typeface="Arial" panose="020B0604020202020204" pitchFamily="34" charset="0"/>
              </a:rPr>
              <a:t>1. Purchase made for internal consumption but , to relate a later date for profit.</a:t>
            </a:r>
          </a:p>
          <a:p>
            <a:pPr algn="just"/>
            <a:r>
              <a:rPr lang="en-GB" b="1" dirty="0">
                <a:solidFill>
                  <a:srgbClr val="222222"/>
                </a:solidFill>
                <a:latin typeface="Arial" panose="020B0604020202020204" pitchFamily="34" charset="0"/>
              </a:rPr>
              <a:t>Example</a:t>
            </a:r>
            <a:r>
              <a:rPr lang="en-GB" dirty="0">
                <a:solidFill>
                  <a:srgbClr val="222222"/>
                </a:solidFill>
                <a:latin typeface="Arial" panose="020B0604020202020204" pitchFamily="34" charset="0"/>
              </a:rPr>
              <a:t>: fuels for air line commodity for estate developers.</a:t>
            </a:r>
          </a:p>
          <a:p>
            <a:endParaRPr lang="en-GB" dirty="0">
              <a:solidFill>
                <a:srgbClr val="222222"/>
              </a:solidFill>
              <a:latin typeface="Arial" panose="020B0604020202020204" pitchFamily="34" charset="0"/>
            </a:endParaRPr>
          </a:p>
          <a:p>
            <a:r>
              <a:rPr lang="en-GB" sz="1600" b="1" u="sng" dirty="0">
                <a:solidFill>
                  <a:srgbClr val="222222"/>
                </a:solidFill>
                <a:latin typeface="+mj-lt"/>
              </a:rPr>
              <a:t>HAND TO MOUTH PURCHASING:</a:t>
            </a:r>
          </a:p>
          <a:p>
            <a:endParaRPr lang="en-GB" sz="1600" b="1" u="sng" dirty="0">
              <a:solidFill>
                <a:srgbClr val="222222"/>
              </a:solidFill>
              <a:latin typeface="+mj-lt"/>
            </a:endParaRPr>
          </a:p>
          <a:p>
            <a:pPr>
              <a:spcAft>
                <a:spcPts val="600"/>
              </a:spcAft>
            </a:pPr>
            <a:r>
              <a:rPr lang="en-GB" dirty="0">
                <a:solidFill>
                  <a:srgbClr val="222222"/>
                </a:solidFill>
                <a:latin typeface="Arial" panose="020B0604020202020204" pitchFamily="34" charset="0"/>
              </a:rPr>
              <a:t>1. Item are purchased only there is demand for those items.</a:t>
            </a:r>
          </a:p>
          <a:p>
            <a:pPr>
              <a:spcAft>
                <a:spcPts val="600"/>
              </a:spcAft>
            </a:pPr>
            <a:r>
              <a:rPr lang="en-GB" dirty="0">
                <a:solidFill>
                  <a:srgbClr val="222222"/>
                </a:solidFill>
                <a:latin typeface="Arial" panose="020B0604020202020204" pitchFamily="34" charset="0"/>
              </a:rPr>
              <a:t>2. Item are purchase so that the immediate requirement can be met.</a:t>
            </a:r>
          </a:p>
          <a:p>
            <a:endParaRPr lang="en-GB" dirty="0">
              <a:solidFill>
                <a:srgbClr val="222222"/>
              </a:solidFill>
              <a:latin typeface="Arial" panose="020B0604020202020204" pitchFamily="34" charset="0"/>
            </a:endParaRPr>
          </a:p>
          <a:p>
            <a:r>
              <a:rPr lang="en-GB" dirty="0">
                <a:solidFill>
                  <a:srgbClr val="222222"/>
                </a:solidFill>
                <a:latin typeface="Arial" panose="020B0604020202020204" pitchFamily="34" charset="0"/>
              </a:rPr>
              <a:t> </a:t>
            </a:r>
            <a:r>
              <a:rPr lang="en-GB" sz="1600" b="1" u="sng" dirty="0">
                <a:solidFill>
                  <a:srgbClr val="222222"/>
                </a:solidFill>
                <a:latin typeface="+mj-lt"/>
              </a:rPr>
              <a:t>FORWARD PURCHASING</a:t>
            </a:r>
          </a:p>
          <a:p>
            <a:endParaRPr lang="en-GB" sz="1600" b="1" u="sng" dirty="0">
              <a:solidFill>
                <a:srgbClr val="222222"/>
              </a:solidFill>
              <a:latin typeface="+mj-lt"/>
            </a:endParaRPr>
          </a:p>
          <a:p>
            <a:pPr>
              <a:spcAft>
                <a:spcPts val="600"/>
              </a:spcAft>
            </a:pPr>
            <a:r>
              <a:rPr lang="en-GB" dirty="0">
                <a:solidFill>
                  <a:srgbClr val="222222"/>
                </a:solidFill>
                <a:latin typeface="Arial" panose="020B0604020202020204" pitchFamily="34" charset="0"/>
              </a:rPr>
              <a:t>1. Buying in advance when the price is low.</a:t>
            </a:r>
          </a:p>
          <a:p>
            <a:pPr>
              <a:spcAft>
                <a:spcPts val="600"/>
              </a:spcAft>
            </a:pPr>
            <a:r>
              <a:rPr lang="en-GB" dirty="0">
                <a:solidFill>
                  <a:srgbClr val="222222"/>
                </a:solidFill>
                <a:latin typeface="Arial" panose="020B0604020202020204" pitchFamily="34" charset="0"/>
              </a:rPr>
              <a:t>2. Minimize risk of raising material cost and protection against future.</a:t>
            </a:r>
          </a:p>
          <a:p>
            <a:endParaRPr lang="en-GB" dirty="0">
              <a:solidFill>
                <a:srgbClr val="222222"/>
              </a:solidFill>
              <a:latin typeface="Arial" panose="020B0604020202020204" pitchFamily="34" charset="0"/>
            </a:endParaRPr>
          </a:p>
        </p:txBody>
      </p:sp>
      <p:pic>
        <p:nvPicPr>
          <p:cNvPr id="4" name="Picture 3">
            <a:extLst>
              <a:ext uri="{FF2B5EF4-FFF2-40B4-BE49-F238E27FC236}">
                <a16:creationId xmlns:a16="http://schemas.microsoft.com/office/drawing/2014/main" id="{5ED421A2-AA3F-4600-9B52-3E988D201153}"/>
              </a:ext>
            </a:extLst>
          </p:cNvPr>
          <p:cNvPicPr>
            <a:picLocks noChangeAspect="1"/>
          </p:cNvPicPr>
          <p:nvPr/>
        </p:nvPicPr>
        <p:blipFill>
          <a:blip r:embed="rId3"/>
          <a:stretch>
            <a:fillRect/>
          </a:stretch>
        </p:blipFill>
        <p:spPr>
          <a:xfrm>
            <a:off x="6746561" y="3128609"/>
            <a:ext cx="1871029" cy="1227616"/>
          </a:xfrm>
          <a:prstGeom prst="rect">
            <a:avLst/>
          </a:prstGeom>
          <a:ln>
            <a:noFill/>
          </a:ln>
          <a:effectLst>
            <a:softEdge rad="112500"/>
          </a:effectLst>
        </p:spPr>
      </p:pic>
    </p:spTree>
    <p:extLst>
      <p:ext uri="{BB962C8B-B14F-4D97-AF65-F5344CB8AC3E}">
        <p14:creationId xmlns:p14="http://schemas.microsoft.com/office/powerpoint/2010/main" val="2932156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41275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A512CAB-DB73-41ED-B562-409E929D635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22</a:t>
            </a:fld>
            <a:endParaRPr lang="en"/>
          </a:p>
        </p:txBody>
      </p:sp>
      <p:sp>
        <p:nvSpPr>
          <p:cNvPr id="3" name="Rectangle 2">
            <a:extLst>
              <a:ext uri="{FF2B5EF4-FFF2-40B4-BE49-F238E27FC236}">
                <a16:creationId xmlns:a16="http://schemas.microsoft.com/office/drawing/2014/main" id="{92ED8AE7-0365-481B-BC88-3E3D9A4DDB7A}"/>
              </a:ext>
            </a:extLst>
          </p:cNvPr>
          <p:cNvSpPr/>
          <p:nvPr/>
        </p:nvSpPr>
        <p:spPr>
          <a:xfrm>
            <a:off x="1438939" y="601351"/>
            <a:ext cx="7105898" cy="3754874"/>
          </a:xfrm>
          <a:prstGeom prst="rect">
            <a:avLst/>
          </a:prstGeom>
        </p:spPr>
        <p:txBody>
          <a:bodyPr wrap="square">
            <a:spAutoFit/>
          </a:bodyPr>
          <a:lstStyle/>
          <a:p>
            <a:r>
              <a:rPr lang="en-GB" sz="1600" b="1" u="sng" dirty="0">
                <a:solidFill>
                  <a:srgbClr val="222222"/>
                </a:solidFill>
                <a:latin typeface="+mj-lt"/>
              </a:rPr>
              <a:t>CONTRACT PURCHASING:</a:t>
            </a:r>
          </a:p>
          <a:p>
            <a:endParaRPr lang="en-GB" dirty="0">
              <a:solidFill>
                <a:srgbClr val="222222"/>
              </a:solidFill>
              <a:latin typeface="Arial" panose="020B0604020202020204" pitchFamily="34" charset="0"/>
            </a:endParaRPr>
          </a:p>
          <a:p>
            <a:pPr>
              <a:spcAft>
                <a:spcPts val="600"/>
              </a:spcAft>
            </a:pPr>
            <a:r>
              <a:rPr lang="en-GB" dirty="0">
                <a:solidFill>
                  <a:srgbClr val="222222"/>
                </a:solidFill>
                <a:latin typeface="Arial" panose="020B0604020202020204" pitchFamily="34" charset="0"/>
              </a:rPr>
              <a:t>1. It is an agreement between the buyer and the seller.</a:t>
            </a:r>
          </a:p>
          <a:p>
            <a:pPr>
              <a:spcAft>
                <a:spcPts val="600"/>
              </a:spcAft>
            </a:pPr>
            <a:r>
              <a:rPr lang="en-GB" dirty="0">
                <a:solidFill>
                  <a:srgbClr val="222222"/>
                </a:solidFill>
                <a:latin typeface="Arial" panose="020B0604020202020204" pitchFamily="34" charset="0"/>
              </a:rPr>
              <a:t>2. It is a confidence buying</a:t>
            </a:r>
          </a:p>
          <a:p>
            <a:endParaRPr lang="en-GB" sz="1600" b="1" u="sng" dirty="0">
              <a:solidFill>
                <a:srgbClr val="222222"/>
              </a:solidFill>
              <a:latin typeface="+mj-lt"/>
            </a:endParaRPr>
          </a:p>
          <a:p>
            <a:r>
              <a:rPr lang="en-GB" sz="1600" b="1" u="sng" dirty="0">
                <a:solidFill>
                  <a:srgbClr val="222222"/>
                </a:solidFill>
                <a:latin typeface="+mj-lt"/>
              </a:rPr>
              <a:t>RECIPROCAL BUYING:</a:t>
            </a:r>
          </a:p>
          <a:p>
            <a:endParaRPr lang="en-GB" dirty="0">
              <a:solidFill>
                <a:srgbClr val="222222"/>
              </a:solidFill>
              <a:latin typeface="Arial" panose="020B0604020202020204" pitchFamily="34" charset="0"/>
            </a:endParaRPr>
          </a:p>
          <a:p>
            <a:r>
              <a:rPr lang="en-GB" dirty="0">
                <a:solidFill>
                  <a:srgbClr val="222222"/>
                </a:solidFill>
                <a:latin typeface="Arial" panose="020B0604020202020204" pitchFamily="34" charset="0"/>
              </a:rPr>
              <a:t>1. Reciprocal buying occur when a customer agree to buy from a supplier only if that suppliers agree to purchase something from customer</a:t>
            </a:r>
          </a:p>
          <a:p>
            <a:endParaRPr lang="en-GB" dirty="0">
              <a:solidFill>
                <a:srgbClr val="222222"/>
              </a:solidFill>
              <a:latin typeface="Arial" panose="020B0604020202020204" pitchFamily="34" charset="0"/>
            </a:endParaRPr>
          </a:p>
          <a:p>
            <a:r>
              <a:rPr lang="en-GB" sz="1600" b="1" u="sng" dirty="0">
                <a:solidFill>
                  <a:srgbClr val="222222"/>
                </a:solidFill>
                <a:latin typeface="+mj-lt"/>
              </a:rPr>
              <a:t>SINGLE VERSUS SEVERAL VENDORS:</a:t>
            </a:r>
          </a:p>
          <a:p>
            <a:endParaRPr lang="en-GB" dirty="0">
              <a:solidFill>
                <a:srgbClr val="222222"/>
              </a:solidFill>
              <a:latin typeface="Arial" panose="020B0604020202020204" pitchFamily="34" charset="0"/>
            </a:endParaRPr>
          </a:p>
          <a:p>
            <a:pPr>
              <a:spcAft>
                <a:spcPts val="600"/>
              </a:spcAft>
            </a:pPr>
            <a:r>
              <a:rPr lang="en-GB" dirty="0">
                <a:solidFill>
                  <a:srgbClr val="222222"/>
                </a:solidFill>
                <a:latin typeface="Arial" panose="020B0604020202020204" pitchFamily="34" charset="0"/>
              </a:rPr>
              <a:t>1. Buy from a single fixed sources entails many Dangers.</a:t>
            </a:r>
          </a:p>
          <a:p>
            <a:pPr>
              <a:spcAft>
                <a:spcPts val="600"/>
              </a:spcAft>
            </a:pPr>
            <a:r>
              <a:rPr lang="en-GB" dirty="0">
                <a:solidFill>
                  <a:srgbClr val="222222"/>
                </a:solidFill>
                <a:latin typeface="Arial" panose="020B0604020202020204" pitchFamily="34" charset="0"/>
              </a:rPr>
              <a:t>2. On the other hand buying from several sources is safe.</a:t>
            </a:r>
          </a:p>
          <a:p>
            <a:endParaRPr lang="en-GB" dirty="0">
              <a:solidFill>
                <a:srgbClr val="222222"/>
              </a:solidFill>
              <a:latin typeface="Arial" panose="020B0604020202020204" pitchFamily="34" charset="0"/>
            </a:endParaRPr>
          </a:p>
        </p:txBody>
      </p:sp>
      <p:pic>
        <p:nvPicPr>
          <p:cNvPr id="4" name="Picture 3">
            <a:extLst>
              <a:ext uri="{FF2B5EF4-FFF2-40B4-BE49-F238E27FC236}">
                <a16:creationId xmlns:a16="http://schemas.microsoft.com/office/drawing/2014/main" id="{575F7F12-7C38-4157-BF34-D301D4D0EB04}"/>
              </a:ext>
            </a:extLst>
          </p:cNvPr>
          <p:cNvPicPr>
            <a:picLocks noChangeAspect="1"/>
          </p:cNvPicPr>
          <p:nvPr/>
        </p:nvPicPr>
        <p:blipFill>
          <a:blip r:embed="rId3"/>
          <a:stretch>
            <a:fillRect/>
          </a:stretch>
        </p:blipFill>
        <p:spPr>
          <a:xfrm>
            <a:off x="6529981" y="2968574"/>
            <a:ext cx="1896101" cy="1244066"/>
          </a:xfrm>
          <a:prstGeom prst="rect">
            <a:avLst/>
          </a:prstGeom>
          <a:ln>
            <a:noFill/>
          </a:ln>
          <a:effectLst>
            <a:softEdge rad="112500"/>
          </a:effectLst>
        </p:spPr>
      </p:pic>
    </p:spTree>
    <p:extLst>
      <p:ext uri="{BB962C8B-B14F-4D97-AF65-F5344CB8AC3E}">
        <p14:creationId xmlns:p14="http://schemas.microsoft.com/office/powerpoint/2010/main" val="1630397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48895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9F4AF2-6F30-4306-AA5C-0C496B8195A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23</a:t>
            </a:fld>
            <a:endParaRPr lang="en"/>
          </a:p>
        </p:txBody>
      </p:sp>
      <p:sp>
        <p:nvSpPr>
          <p:cNvPr id="3" name="Rectangle 2">
            <a:extLst>
              <a:ext uri="{FF2B5EF4-FFF2-40B4-BE49-F238E27FC236}">
                <a16:creationId xmlns:a16="http://schemas.microsoft.com/office/drawing/2014/main" id="{813D6BEC-B545-4C25-9CCB-FF2AFA339AAF}"/>
              </a:ext>
            </a:extLst>
          </p:cNvPr>
          <p:cNvSpPr/>
          <p:nvPr/>
        </p:nvSpPr>
        <p:spPr>
          <a:xfrm>
            <a:off x="1545266" y="645041"/>
            <a:ext cx="5397795" cy="1631216"/>
          </a:xfrm>
          <a:prstGeom prst="rect">
            <a:avLst/>
          </a:prstGeom>
        </p:spPr>
        <p:txBody>
          <a:bodyPr wrap="square">
            <a:spAutoFit/>
          </a:bodyPr>
          <a:lstStyle/>
          <a:p>
            <a:r>
              <a:rPr lang="en-GB" sz="1800" b="1" u="sng" dirty="0">
                <a:solidFill>
                  <a:srgbClr val="222222"/>
                </a:solidFill>
                <a:latin typeface="+mj-lt"/>
              </a:rPr>
              <a:t>SUMMARY</a:t>
            </a:r>
          </a:p>
          <a:p>
            <a:pPr marL="285750" indent="-285750">
              <a:spcBef>
                <a:spcPts val="1200"/>
              </a:spcBef>
              <a:spcAft>
                <a:spcPts val="600"/>
              </a:spcAft>
              <a:buFont typeface="Arial" panose="020B0604020202020204" pitchFamily="34" charset="0"/>
              <a:buChar char="•"/>
            </a:pPr>
            <a:r>
              <a:rPr lang="en-GB" dirty="0">
                <a:solidFill>
                  <a:srgbClr val="222222"/>
                </a:solidFill>
                <a:latin typeface="Arial" panose="020B0604020202020204" pitchFamily="34" charset="0"/>
              </a:rPr>
              <a:t>Purchasing is a technical, difficult and fussy function.</a:t>
            </a:r>
          </a:p>
          <a:p>
            <a:pPr marL="285750" indent="-285750">
              <a:spcBef>
                <a:spcPts val="1200"/>
              </a:spcBef>
              <a:spcAft>
                <a:spcPts val="600"/>
              </a:spcAft>
              <a:buFont typeface="Arial" panose="020B0604020202020204" pitchFamily="34" charset="0"/>
              <a:buChar char="•"/>
            </a:pPr>
            <a:r>
              <a:rPr lang="en-GB" dirty="0">
                <a:solidFill>
                  <a:srgbClr val="222222"/>
                </a:solidFill>
                <a:latin typeface="Arial" panose="020B0604020202020204" pitchFamily="34" charset="0"/>
              </a:rPr>
              <a:t>The purchasing agent should be expert .</a:t>
            </a:r>
          </a:p>
          <a:p>
            <a:pPr marL="285750" indent="-285750">
              <a:spcBef>
                <a:spcPts val="1200"/>
              </a:spcBef>
              <a:spcAft>
                <a:spcPts val="600"/>
              </a:spcAft>
              <a:buFont typeface="Arial" panose="020B0604020202020204" pitchFamily="34" charset="0"/>
              <a:buChar char="•"/>
            </a:pPr>
            <a:r>
              <a:rPr lang="en-GB" dirty="0">
                <a:solidFill>
                  <a:srgbClr val="222222"/>
                </a:solidFill>
                <a:latin typeface="Arial" panose="020B0604020202020204" pitchFamily="34" charset="0"/>
              </a:rPr>
              <a:t>He should not depend only one source of supply.</a:t>
            </a:r>
          </a:p>
        </p:txBody>
      </p:sp>
      <p:pic>
        <p:nvPicPr>
          <p:cNvPr id="4" name="Picture 3">
            <a:extLst>
              <a:ext uri="{FF2B5EF4-FFF2-40B4-BE49-F238E27FC236}">
                <a16:creationId xmlns:a16="http://schemas.microsoft.com/office/drawing/2014/main" id="{F86E9D80-526B-43A8-9645-36FE7A2134E8}"/>
              </a:ext>
            </a:extLst>
          </p:cNvPr>
          <p:cNvPicPr>
            <a:picLocks noChangeAspect="1"/>
          </p:cNvPicPr>
          <p:nvPr/>
        </p:nvPicPr>
        <p:blipFill>
          <a:blip r:embed="rId3"/>
          <a:stretch>
            <a:fillRect/>
          </a:stretch>
        </p:blipFill>
        <p:spPr>
          <a:xfrm>
            <a:off x="2297595" y="2767274"/>
            <a:ext cx="5397794" cy="2235476"/>
          </a:xfrm>
          <a:prstGeom prst="rect">
            <a:avLst/>
          </a:prstGeom>
          <a:ln>
            <a:noFill/>
          </a:ln>
          <a:effectLst>
            <a:softEdge rad="112500"/>
          </a:effectLst>
        </p:spPr>
      </p:pic>
    </p:spTree>
    <p:extLst>
      <p:ext uri="{BB962C8B-B14F-4D97-AF65-F5344CB8AC3E}">
        <p14:creationId xmlns:p14="http://schemas.microsoft.com/office/powerpoint/2010/main" val="1947940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tile tx="-400050" ty="0" sx="100000" sy="100000" flip="none" algn="tl"/>
        </a:blipFill>
        <a:effectLst/>
      </p:bgPr>
    </p:bg>
    <p:spTree>
      <p:nvGrpSpPr>
        <p:cNvPr id="1" name="Shape 363"/>
        <p:cNvGrpSpPr/>
        <p:nvPr/>
      </p:nvGrpSpPr>
      <p:grpSpPr>
        <a:xfrm>
          <a:off x="0" y="0"/>
          <a:ext cx="0" cy="0"/>
          <a:chOff x="0" y="0"/>
          <a:chExt cx="0" cy="0"/>
        </a:xfrm>
      </p:grpSpPr>
      <p:sp>
        <p:nvSpPr>
          <p:cNvPr id="364" name="Google Shape;364;p36"/>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365" name="Google Shape;365;p36"/>
          <p:cNvSpPr txBox="1">
            <a:spLocks noGrp="1"/>
          </p:cNvSpPr>
          <p:nvPr>
            <p:ph type="ctrTitle" idx="4294967295"/>
          </p:nvPr>
        </p:nvSpPr>
        <p:spPr>
          <a:xfrm>
            <a:off x="2483843" y="1810315"/>
            <a:ext cx="6602746" cy="1159800"/>
          </a:xfrm>
          <a:prstGeom prst="rect">
            <a:avLst/>
          </a:prstGeom>
        </p:spPr>
        <p:txBody>
          <a:bodyPr spcFirstLastPara="1" wrap="square" lIns="91425" tIns="91425" rIns="91425" bIns="91425" anchor="ctr" anchorCtr="0">
            <a:noAutofit/>
            <a:scene3d>
              <a:camera prst="orthographicFront"/>
              <a:lightRig rig="threePt" dir="t"/>
            </a:scene3d>
            <a:sp3d extrusionH="57150">
              <a:bevelT w="38100" h="38100" prst="convex"/>
            </a:sp3d>
          </a:bodyPr>
          <a:lstStyle/>
          <a:p>
            <a:pPr marL="0" lvl="0" indent="0" algn="ctr" rtl="0">
              <a:spcBef>
                <a:spcPts val="0"/>
              </a:spcBef>
              <a:spcAft>
                <a:spcPts val="0"/>
              </a:spcAft>
              <a:buNone/>
            </a:pPr>
            <a:r>
              <a:rPr lang="en" sz="9600" dirty="0">
                <a:ln w="6600">
                  <a:solidFill>
                    <a:schemeClr val="tx1"/>
                  </a:solidFill>
                  <a:prstDash val="solid"/>
                </a:ln>
                <a:effectLst>
                  <a:glow rad="228600">
                    <a:schemeClr val="accent2">
                      <a:satMod val="175000"/>
                      <a:alpha val="40000"/>
                    </a:schemeClr>
                  </a:glow>
                  <a:outerShdw dist="38100" dir="2700000" algn="tl" rotWithShape="0">
                    <a:schemeClr val="accent2"/>
                  </a:outerShdw>
                </a:effectLst>
              </a:rPr>
              <a:t>THANKS!</a:t>
            </a:r>
            <a:endParaRPr sz="9600" dirty="0">
              <a:ln w="6600">
                <a:solidFill>
                  <a:schemeClr val="tx1"/>
                </a:solidFill>
                <a:prstDash val="solid"/>
              </a:ln>
              <a:effectLst>
                <a:glow rad="228600">
                  <a:schemeClr val="accent2">
                    <a:satMod val="175000"/>
                    <a:alpha val="40000"/>
                  </a:schemeClr>
                </a:glow>
                <a:outerShdw dist="38100" dir="2700000" algn="tl" rotWithShape="0">
                  <a:schemeClr val="accent2"/>
                </a:outerShdw>
              </a:effectLst>
            </a:endParaRPr>
          </a:p>
        </p:txBody>
      </p:sp>
      <p:pic>
        <p:nvPicPr>
          <p:cNvPr id="15" name="Picture 14">
            <a:extLst>
              <a:ext uri="{FF2B5EF4-FFF2-40B4-BE49-F238E27FC236}">
                <a16:creationId xmlns:a16="http://schemas.microsoft.com/office/drawing/2014/main" id="{8C08CFDF-4F29-424F-858D-302ED47B5E4F}"/>
              </a:ext>
            </a:extLst>
          </p:cNvPr>
          <p:cNvPicPr>
            <a:picLocks noChangeAspect="1"/>
          </p:cNvPicPr>
          <p:nvPr/>
        </p:nvPicPr>
        <p:blipFill>
          <a:blip r:embed="rId4"/>
          <a:stretch>
            <a:fillRect/>
          </a:stretch>
        </p:blipFill>
        <p:spPr>
          <a:xfrm rot="19259753">
            <a:off x="248943" y="733271"/>
            <a:ext cx="1224883" cy="1224883"/>
          </a:xfrm>
          <a:prstGeom prst="rect">
            <a:avLst/>
          </a:prstGeom>
          <a:ln>
            <a:noFill/>
          </a:ln>
          <a:effectLst>
            <a:softEdge rad="112500"/>
          </a:effectLst>
        </p:spPr>
      </p:pic>
      <p:pic>
        <p:nvPicPr>
          <p:cNvPr id="17" name="Picture 16">
            <a:extLst>
              <a:ext uri="{FF2B5EF4-FFF2-40B4-BE49-F238E27FC236}">
                <a16:creationId xmlns:a16="http://schemas.microsoft.com/office/drawing/2014/main" id="{3EF1257A-8964-4AE3-AB63-3BC5A65F9E98}"/>
              </a:ext>
            </a:extLst>
          </p:cNvPr>
          <p:cNvPicPr>
            <a:picLocks noChangeAspect="1"/>
          </p:cNvPicPr>
          <p:nvPr/>
        </p:nvPicPr>
        <p:blipFill>
          <a:blip r:embed="rId5"/>
          <a:stretch>
            <a:fillRect/>
          </a:stretch>
        </p:blipFill>
        <p:spPr>
          <a:xfrm rot="2048162">
            <a:off x="4619829" y="256938"/>
            <a:ext cx="975682" cy="975682"/>
          </a:xfrm>
          <a:prstGeom prst="rect">
            <a:avLst/>
          </a:prstGeom>
          <a:ln>
            <a:noFill/>
          </a:ln>
          <a:effectLst>
            <a:softEdge rad="112500"/>
          </a:effectLst>
        </p:spPr>
      </p:pic>
      <p:pic>
        <p:nvPicPr>
          <p:cNvPr id="19" name="Picture 18">
            <a:extLst>
              <a:ext uri="{FF2B5EF4-FFF2-40B4-BE49-F238E27FC236}">
                <a16:creationId xmlns:a16="http://schemas.microsoft.com/office/drawing/2014/main" id="{CD66E457-606F-4AF1-94C8-FFE3A7F51767}"/>
              </a:ext>
            </a:extLst>
          </p:cNvPr>
          <p:cNvPicPr>
            <a:picLocks noChangeAspect="1"/>
          </p:cNvPicPr>
          <p:nvPr/>
        </p:nvPicPr>
        <p:blipFill>
          <a:blip r:embed="rId6"/>
          <a:stretch>
            <a:fillRect/>
          </a:stretch>
        </p:blipFill>
        <p:spPr>
          <a:xfrm>
            <a:off x="4572000" y="3735997"/>
            <a:ext cx="1458978" cy="817028"/>
          </a:xfrm>
          <a:prstGeom prst="rect">
            <a:avLst/>
          </a:prstGeom>
          <a:ln>
            <a:noFill/>
          </a:ln>
          <a:effectLst>
            <a:softEdge rad="112500"/>
          </a:effectLst>
        </p:spPr>
      </p:pic>
      <p:pic>
        <p:nvPicPr>
          <p:cNvPr id="21" name="Picture 20">
            <a:extLst>
              <a:ext uri="{FF2B5EF4-FFF2-40B4-BE49-F238E27FC236}">
                <a16:creationId xmlns:a16="http://schemas.microsoft.com/office/drawing/2014/main" id="{A9E206E4-FF54-491E-8628-11D503179A17}"/>
              </a:ext>
            </a:extLst>
          </p:cNvPr>
          <p:cNvPicPr>
            <a:picLocks noChangeAspect="1"/>
          </p:cNvPicPr>
          <p:nvPr/>
        </p:nvPicPr>
        <p:blipFill>
          <a:blip r:embed="rId7"/>
          <a:stretch>
            <a:fillRect/>
          </a:stretch>
        </p:blipFill>
        <p:spPr>
          <a:xfrm rot="1119211">
            <a:off x="6992378" y="403502"/>
            <a:ext cx="1953703" cy="1281860"/>
          </a:xfrm>
          <a:prstGeom prst="rect">
            <a:avLst/>
          </a:prstGeom>
          <a:ln>
            <a:noFill/>
          </a:ln>
          <a:effectLst>
            <a:softEdge rad="112500"/>
          </a:effectLst>
        </p:spPr>
      </p:pic>
      <p:pic>
        <p:nvPicPr>
          <p:cNvPr id="23" name="Picture 22">
            <a:extLst>
              <a:ext uri="{FF2B5EF4-FFF2-40B4-BE49-F238E27FC236}">
                <a16:creationId xmlns:a16="http://schemas.microsoft.com/office/drawing/2014/main" id="{47DE4A03-80A5-43CF-BFC8-29069EA68BF2}"/>
              </a:ext>
            </a:extLst>
          </p:cNvPr>
          <p:cNvPicPr>
            <a:picLocks noChangeAspect="1"/>
          </p:cNvPicPr>
          <p:nvPr/>
        </p:nvPicPr>
        <p:blipFill>
          <a:blip r:embed="rId8"/>
          <a:stretch>
            <a:fillRect/>
          </a:stretch>
        </p:blipFill>
        <p:spPr>
          <a:xfrm rot="18877477">
            <a:off x="429296" y="3365699"/>
            <a:ext cx="1071562" cy="1071562"/>
          </a:xfrm>
          <a:prstGeom prst="rect">
            <a:avLst/>
          </a:prstGeom>
          <a:ln>
            <a:noFill/>
          </a:ln>
          <a:effectLst>
            <a:softEdge rad="112500"/>
          </a:effectLst>
        </p:spPr>
      </p:pic>
      <p:pic>
        <p:nvPicPr>
          <p:cNvPr id="25" name="Picture 24">
            <a:extLst>
              <a:ext uri="{FF2B5EF4-FFF2-40B4-BE49-F238E27FC236}">
                <a16:creationId xmlns:a16="http://schemas.microsoft.com/office/drawing/2014/main" id="{3D7CE225-B306-4B87-A003-045F3C11A225}"/>
              </a:ext>
            </a:extLst>
          </p:cNvPr>
          <p:cNvPicPr>
            <a:picLocks noChangeAspect="1"/>
          </p:cNvPicPr>
          <p:nvPr/>
        </p:nvPicPr>
        <p:blipFill>
          <a:blip r:embed="rId9"/>
          <a:stretch>
            <a:fillRect/>
          </a:stretch>
        </p:blipFill>
        <p:spPr>
          <a:xfrm rot="2010510">
            <a:off x="6838694" y="3649721"/>
            <a:ext cx="1590045" cy="795023"/>
          </a:xfrm>
          <a:prstGeom prst="rect">
            <a:avLst/>
          </a:prstGeom>
          <a:ln>
            <a:noFill/>
          </a:ln>
          <a:effectLst>
            <a:softEdge rad="1125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514350" ty="0" sx="100000" sy="100000" flip="none" algn="tl"/>
        </a:blipFill>
        <a:effectLst/>
      </p:bgPr>
    </p:bg>
    <p:spTree>
      <p:nvGrpSpPr>
        <p:cNvPr id="1" name="Shape 108"/>
        <p:cNvGrpSpPr/>
        <p:nvPr/>
      </p:nvGrpSpPr>
      <p:grpSpPr>
        <a:xfrm>
          <a:off x="0" y="0"/>
          <a:ext cx="0" cy="0"/>
          <a:chOff x="0" y="0"/>
          <a:chExt cx="0" cy="0"/>
        </a:xfrm>
      </p:grpSpPr>
      <p:sp>
        <p:nvSpPr>
          <p:cNvPr id="110" name="Google Shape;110;p16"/>
          <p:cNvSpPr txBox="1">
            <a:spLocks noGrp="1"/>
          </p:cNvSpPr>
          <p:nvPr>
            <p:ph type="subTitle" idx="4294967295"/>
          </p:nvPr>
        </p:nvSpPr>
        <p:spPr>
          <a:xfrm>
            <a:off x="1557975" y="290287"/>
            <a:ext cx="7192200" cy="4651828"/>
          </a:xfrm>
          <a:prstGeom prst="rect">
            <a:avLst/>
          </a:prstGeom>
        </p:spPr>
        <p:txBody>
          <a:bodyPr spcFirstLastPara="1" wrap="square" lIns="91425" tIns="91425" rIns="91425" bIns="91425" anchor="t" anchorCtr="0">
            <a:noAutofit/>
          </a:bodyPr>
          <a:lstStyle/>
          <a:p>
            <a:pPr marL="63500" lvl="0" indent="0">
              <a:spcBef>
                <a:spcPts val="1200"/>
              </a:spcBef>
              <a:buNone/>
            </a:pPr>
            <a:r>
              <a:rPr lang="en-US" sz="1800" b="1" u="sng" dirty="0">
                <a:latin typeface="+mj-lt"/>
              </a:rPr>
              <a:t>INTERNAL FACTORS</a:t>
            </a:r>
            <a:r>
              <a:rPr lang="en-US" sz="2000" b="1" u="sng" dirty="0">
                <a:latin typeface="+mj-lt"/>
              </a:rPr>
              <a:t>:</a:t>
            </a:r>
            <a:endParaRPr lang="en-GB" sz="2000" u="sng" dirty="0">
              <a:latin typeface="+mj-lt"/>
            </a:endParaRPr>
          </a:p>
          <a:p>
            <a:pPr>
              <a:spcBef>
                <a:spcPts val="1200"/>
              </a:spcBef>
              <a:buClrTx/>
            </a:pPr>
            <a:r>
              <a:rPr lang="en-US" sz="1600" b="1" u="sng" dirty="0">
                <a:latin typeface="+mj-lt"/>
              </a:rPr>
              <a:t>FACTOR AFFECTING INTERNAL BUSINESS ENVIRONMENT</a:t>
            </a:r>
            <a:endParaRPr lang="en-GB" sz="1600" u="sng" dirty="0">
              <a:latin typeface="+mj-lt"/>
            </a:endParaRPr>
          </a:p>
          <a:p>
            <a:pPr marL="406400" lvl="0" indent="-342900" algn="just">
              <a:spcBef>
                <a:spcPts val="1200"/>
              </a:spcBef>
              <a:buClrTx/>
              <a:buSzPct val="125000"/>
              <a:buFont typeface="+mj-lt"/>
              <a:buAutoNum type="arabicPeriod"/>
            </a:pPr>
            <a:r>
              <a:rPr lang="en-US" sz="1400" dirty="0">
                <a:latin typeface="+mn-lt"/>
              </a:rPr>
              <a:t>Value system</a:t>
            </a:r>
            <a:endParaRPr lang="en-GB" sz="1400" dirty="0">
              <a:latin typeface="+mn-lt"/>
            </a:endParaRPr>
          </a:p>
          <a:p>
            <a:pPr marL="406400" lvl="0" indent="-342900" algn="just">
              <a:spcBef>
                <a:spcPts val="1200"/>
              </a:spcBef>
              <a:buClrTx/>
              <a:buSzPct val="125000"/>
              <a:buFont typeface="+mj-lt"/>
              <a:buAutoNum type="arabicPeriod"/>
            </a:pPr>
            <a:r>
              <a:rPr lang="en-US" sz="1400" dirty="0">
                <a:latin typeface="+mn-lt"/>
              </a:rPr>
              <a:t>Mission and objectives</a:t>
            </a:r>
            <a:endParaRPr lang="en-GB" sz="1400" dirty="0">
              <a:latin typeface="+mn-lt"/>
            </a:endParaRPr>
          </a:p>
          <a:p>
            <a:pPr marL="406400" lvl="0" indent="-342900" algn="just">
              <a:spcBef>
                <a:spcPts val="1200"/>
              </a:spcBef>
              <a:buClrTx/>
              <a:buSzPct val="125000"/>
              <a:buFont typeface="+mj-lt"/>
              <a:buAutoNum type="arabicPeriod"/>
            </a:pPr>
            <a:r>
              <a:rPr lang="en-US" sz="1400" dirty="0">
                <a:latin typeface="+mn-lt"/>
              </a:rPr>
              <a:t>Management structure and nature</a:t>
            </a:r>
            <a:endParaRPr lang="en-GB" sz="1400" dirty="0">
              <a:latin typeface="+mn-lt"/>
            </a:endParaRPr>
          </a:p>
          <a:p>
            <a:pPr marL="406400" lvl="0" indent="-342900" algn="just">
              <a:spcBef>
                <a:spcPts val="1200"/>
              </a:spcBef>
              <a:buClrTx/>
              <a:buSzPct val="125000"/>
              <a:buFont typeface="+mj-lt"/>
              <a:buAutoNum type="arabicPeriod"/>
            </a:pPr>
            <a:r>
              <a:rPr lang="en-US" sz="1400" dirty="0">
                <a:latin typeface="+mn-lt"/>
              </a:rPr>
              <a:t>Human Resources </a:t>
            </a:r>
            <a:endParaRPr lang="en-GB" sz="1400" dirty="0">
              <a:latin typeface="+mn-lt"/>
            </a:endParaRPr>
          </a:p>
          <a:p>
            <a:pPr marL="406400" lvl="0" indent="-342900" algn="just">
              <a:spcBef>
                <a:spcPts val="1200"/>
              </a:spcBef>
              <a:buClrTx/>
              <a:buSzPct val="125000"/>
              <a:buFont typeface="+mj-lt"/>
              <a:buAutoNum type="arabicPeriod"/>
            </a:pPr>
            <a:r>
              <a:rPr lang="en-US" sz="1400" dirty="0">
                <a:latin typeface="+mn-lt"/>
              </a:rPr>
              <a:t>Other factors</a:t>
            </a:r>
            <a:endParaRPr lang="en-GB" sz="1400" dirty="0">
              <a:latin typeface="+mn-lt"/>
            </a:endParaRPr>
          </a:p>
          <a:p>
            <a:pPr lvl="2" algn="just">
              <a:spcBef>
                <a:spcPts val="1200"/>
              </a:spcBef>
              <a:buClrTx/>
              <a:buSzPct val="125000"/>
              <a:buFont typeface="Arial" panose="020B0604020202020204" pitchFamily="34" charset="0"/>
              <a:buChar char="•"/>
            </a:pPr>
            <a:r>
              <a:rPr lang="en-US" sz="1400" dirty="0">
                <a:latin typeface="+mn-lt"/>
              </a:rPr>
              <a:t>Physical assets and facilities</a:t>
            </a:r>
            <a:endParaRPr lang="en-GB" sz="1400" dirty="0">
              <a:latin typeface="+mn-lt"/>
            </a:endParaRPr>
          </a:p>
          <a:p>
            <a:pPr lvl="2" algn="just">
              <a:buClrTx/>
              <a:buSzPct val="125000"/>
              <a:buFont typeface="Arial" panose="020B0604020202020204" pitchFamily="34" charset="0"/>
              <a:buChar char="•"/>
            </a:pPr>
            <a:r>
              <a:rPr lang="en-US" sz="1400" dirty="0">
                <a:latin typeface="+mn-lt"/>
              </a:rPr>
              <a:t>Financial resources</a:t>
            </a:r>
            <a:endParaRPr lang="en-GB" sz="1400" dirty="0">
              <a:latin typeface="+mn-lt"/>
            </a:endParaRPr>
          </a:p>
          <a:p>
            <a:pPr lvl="2" algn="just">
              <a:buClrTx/>
              <a:buSzPct val="125000"/>
              <a:buFont typeface="Arial" panose="020B0604020202020204" pitchFamily="34" charset="0"/>
              <a:buChar char="•"/>
            </a:pPr>
            <a:r>
              <a:rPr lang="en-US" sz="1400" dirty="0">
                <a:latin typeface="+mn-lt"/>
              </a:rPr>
              <a:t>Marketing resources</a:t>
            </a:r>
            <a:endParaRPr lang="en-GB" sz="1400" dirty="0">
              <a:latin typeface="+mn-lt"/>
            </a:endParaRPr>
          </a:p>
          <a:p>
            <a:pPr marL="0" lvl="0" indent="0" algn="l" rtl="0">
              <a:spcBef>
                <a:spcPts val="600"/>
              </a:spcBef>
              <a:spcAft>
                <a:spcPts val="0"/>
              </a:spcAft>
              <a:buNone/>
            </a:pPr>
            <a:endParaRPr b="1" dirty="0"/>
          </a:p>
        </p:txBody>
      </p:sp>
      <p:sp>
        <p:nvSpPr>
          <p:cNvPr id="111" name="Google Shape;111;p16"/>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pic>
        <p:nvPicPr>
          <p:cNvPr id="6" name="Picture 5">
            <a:extLst>
              <a:ext uri="{FF2B5EF4-FFF2-40B4-BE49-F238E27FC236}">
                <a16:creationId xmlns:a16="http://schemas.microsoft.com/office/drawing/2014/main" id="{E88AFE98-3A1E-439D-9027-306C146F6DD8}"/>
              </a:ext>
            </a:extLst>
          </p:cNvPr>
          <p:cNvPicPr>
            <a:picLocks noChangeAspect="1"/>
          </p:cNvPicPr>
          <p:nvPr/>
        </p:nvPicPr>
        <p:blipFill>
          <a:blip r:embed="rId4"/>
          <a:stretch>
            <a:fillRect/>
          </a:stretch>
        </p:blipFill>
        <p:spPr>
          <a:xfrm>
            <a:off x="7401341" y="1463265"/>
            <a:ext cx="1488282" cy="1152936"/>
          </a:xfrm>
          <a:prstGeom prst="rect">
            <a:avLst/>
          </a:prstGeom>
          <a:ln>
            <a:noFill/>
          </a:ln>
          <a:effectLst>
            <a:softEdge rad="112500"/>
          </a:effectLst>
        </p:spPr>
      </p:pic>
    </p:spTree>
    <p:extLst>
      <p:ext uri="{BB962C8B-B14F-4D97-AF65-F5344CB8AC3E}">
        <p14:creationId xmlns:p14="http://schemas.microsoft.com/office/powerpoint/2010/main" val="407400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628650" ty="0" sx="100000" sy="100000" flip="none" algn="tl"/>
        </a:blipFill>
        <a:effectLst/>
      </p:bgPr>
    </p:bg>
    <p:spTree>
      <p:nvGrpSpPr>
        <p:cNvPr id="1" name="Shape 108"/>
        <p:cNvGrpSpPr/>
        <p:nvPr/>
      </p:nvGrpSpPr>
      <p:grpSpPr>
        <a:xfrm>
          <a:off x="0" y="0"/>
          <a:ext cx="0" cy="0"/>
          <a:chOff x="0" y="0"/>
          <a:chExt cx="0" cy="0"/>
        </a:xfrm>
      </p:grpSpPr>
      <p:sp>
        <p:nvSpPr>
          <p:cNvPr id="110" name="Google Shape;110;p16"/>
          <p:cNvSpPr txBox="1">
            <a:spLocks noGrp="1"/>
          </p:cNvSpPr>
          <p:nvPr>
            <p:ph type="subTitle" idx="4294967295"/>
          </p:nvPr>
        </p:nvSpPr>
        <p:spPr>
          <a:xfrm>
            <a:off x="1557975" y="595085"/>
            <a:ext cx="7192200" cy="4347029"/>
          </a:xfrm>
          <a:prstGeom prst="rect">
            <a:avLst/>
          </a:prstGeom>
        </p:spPr>
        <p:txBody>
          <a:bodyPr spcFirstLastPara="1" wrap="square" lIns="91425" tIns="91425" rIns="91425" bIns="91425" anchor="t" anchorCtr="0">
            <a:noAutofit/>
          </a:bodyPr>
          <a:lstStyle/>
          <a:p>
            <a:pPr marL="63500" lvl="0" indent="0">
              <a:buNone/>
            </a:pPr>
            <a:r>
              <a:rPr lang="en-US" sz="1800" b="1" u="sng" dirty="0">
                <a:latin typeface="+mj-lt"/>
              </a:rPr>
              <a:t>EXTERNAL FACTOR:</a:t>
            </a:r>
            <a:r>
              <a:rPr lang="en-US" sz="1800" b="1" dirty="0">
                <a:latin typeface="+mn-lt"/>
              </a:rPr>
              <a:t> </a:t>
            </a:r>
            <a:endParaRPr lang="en-GB" sz="1800" dirty="0">
              <a:latin typeface="+mn-lt"/>
            </a:endParaRPr>
          </a:p>
          <a:p>
            <a:pPr marL="63500" indent="0">
              <a:buNone/>
            </a:pPr>
            <a:r>
              <a:rPr lang="en-US" sz="1600" dirty="0">
                <a:latin typeface="+mn-lt"/>
              </a:rPr>
              <a:t> </a:t>
            </a:r>
            <a:endParaRPr lang="en-GB" sz="1600" dirty="0">
              <a:latin typeface="+mn-lt"/>
            </a:endParaRPr>
          </a:p>
          <a:p>
            <a:pPr lvl="0">
              <a:spcBef>
                <a:spcPts val="1200"/>
              </a:spcBef>
              <a:buClrTx/>
            </a:pPr>
            <a:r>
              <a:rPr lang="en-US" sz="1600" b="1" u="sng" dirty="0">
                <a:latin typeface="+mj-lt"/>
              </a:rPr>
              <a:t>MICRO FACTORS</a:t>
            </a:r>
            <a:endParaRPr lang="en-GB" sz="1600" b="1" u="sng" dirty="0">
              <a:latin typeface="+mj-lt"/>
            </a:endParaRPr>
          </a:p>
          <a:p>
            <a:pPr marL="1320800" lvl="2" indent="-342900" algn="just">
              <a:spcBef>
                <a:spcPts val="1200"/>
              </a:spcBef>
              <a:buClrTx/>
              <a:buSzPct val="125000"/>
              <a:buFont typeface="+mj-lt"/>
              <a:buAutoNum type="arabicPeriod"/>
            </a:pPr>
            <a:r>
              <a:rPr lang="en-US" sz="1400" dirty="0">
                <a:latin typeface="+mn-lt"/>
              </a:rPr>
              <a:t>Suppliers</a:t>
            </a:r>
            <a:endParaRPr lang="en-GB" sz="1400" dirty="0">
              <a:latin typeface="+mn-lt"/>
            </a:endParaRPr>
          </a:p>
          <a:p>
            <a:pPr marL="1320800" lvl="2" indent="-342900" algn="just">
              <a:spcBef>
                <a:spcPts val="1200"/>
              </a:spcBef>
              <a:buClrTx/>
              <a:buSzPct val="125000"/>
              <a:buFont typeface="+mj-lt"/>
              <a:buAutoNum type="arabicPeriod"/>
            </a:pPr>
            <a:r>
              <a:rPr lang="en-US" sz="1400" dirty="0">
                <a:latin typeface="+mn-lt"/>
              </a:rPr>
              <a:t>Competitor</a:t>
            </a:r>
            <a:endParaRPr lang="en-GB" sz="1400" dirty="0">
              <a:latin typeface="+mn-lt"/>
            </a:endParaRPr>
          </a:p>
          <a:p>
            <a:pPr marL="1320800" lvl="2" indent="-342900" algn="just">
              <a:spcBef>
                <a:spcPts val="1200"/>
              </a:spcBef>
              <a:buClrTx/>
              <a:buSzPct val="125000"/>
              <a:buFont typeface="+mj-lt"/>
              <a:buAutoNum type="arabicPeriod"/>
            </a:pPr>
            <a:r>
              <a:rPr lang="en-US" sz="1400" dirty="0">
                <a:latin typeface="+mn-lt"/>
              </a:rPr>
              <a:t>Market intermediaries</a:t>
            </a:r>
            <a:endParaRPr lang="en-GB" sz="1400" dirty="0">
              <a:latin typeface="+mn-lt"/>
            </a:endParaRPr>
          </a:p>
          <a:p>
            <a:pPr>
              <a:spcBef>
                <a:spcPts val="1200"/>
              </a:spcBef>
              <a:buClrTx/>
            </a:pPr>
            <a:r>
              <a:rPr lang="en-US" sz="1600" b="1" u="sng" dirty="0">
                <a:latin typeface="+mj-lt"/>
              </a:rPr>
              <a:t>MACRO FACTORS</a:t>
            </a:r>
            <a:endParaRPr lang="en-GB" sz="1600" b="1" u="sng" dirty="0">
              <a:latin typeface="+mj-lt"/>
            </a:endParaRPr>
          </a:p>
          <a:p>
            <a:pPr marL="1320800" lvl="2" indent="-342900" algn="just">
              <a:spcBef>
                <a:spcPts val="1200"/>
              </a:spcBef>
              <a:buClrTx/>
              <a:buSzPct val="125000"/>
              <a:buFont typeface="+mj-lt"/>
              <a:buAutoNum type="arabicPeriod"/>
            </a:pPr>
            <a:r>
              <a:rPr lang="en-US" sz="1400" dirty="0">
                <a:latin typeface="+mn-lt"/>
              </a:rPr>
              <a:t>Economic factor</a:t>
            </a:r>
            <a:endParaRPr lang="en-GB" sz="1400" dirty="0">
              <a:latin typeface="+mn-lt"/>
            </a:endParaRPr>
          </a:p>
          <a:p>
            <a:pPr marL="1320800" lvl="2" indent="-342900" algn="just">
              <a:spcBef>
                <a:spcPts val="1200"/>
              </a:spcBef>
              <a:buClrTx/>
              <a:buSzPct val="125000"/>
              <a:buFont typeface="+mj-lt"/>
              <a:buAutoNum type="arabicPeriod"/>
            </a:pPr>
            <a:r>
              <a:rPr lang="en-US" sz="1400" dirty="0">
                <a:latin typeface="+mn-lt"/>
              </a:rPr>
              <a:t>Technological factor</a:t>
            </a:r>
            <a:endParaRPr lang="en-GB" sz="1400" dirty="0">
              <a:latin typeface="+mn-lt"/>
            </a:endParaRPr>
          </a:p>
          <a:p>
            <a:pPr marL="1320800" lvl="2" indent="-342900" algn="just">
              <a:spcBef>
                <a:spcPts val="1200"/>
              </a:spcBef>
              <a:buClrTx/>
              <a:buSzPct val="125000"/>
              <a:buFont typeface="+mj-lt"/>
              <a:buAutoNum type="arabicPeriod"/>
            </a:pPr>
            <a:r>
              <a:rPr lang="en-US" sz="1400" dirty="0">
                <a:latin typeface="+mn-lt"/>
              </a:rPr>
              <a:t>Legal factor</a:t>
            </a:r>
            <a:endParaRPr lang="en-GB" sz="1400" dirty="0">
              <a:latin typeface="+mn-lt"/>
            </a:endParaRPr>
          </a:p>
          <a:p>
            <a:pPr marL="0" lvl="0" indent="0" algn="l" rtl="0">
              <a:spcBef>
                <a:spcPts val="600"/>
              </a:spcBef>
              <a:spcAft>
                <a:spcPts val="0"/>
              </a:spcAft>
              <a:buNone/>
            </a:pPr>
            <a:endParaRPr b="1" dirty="0"/>
          </a:p>
        </p:txBody>
      </p:sp>
      <p:sp>
        <p:nvSpPr>
          <p:cNvPr id="111" name="Google Shape;111;p16"/>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pic>
        <p:nvPicPr>
          <p:cNvPr id="6" name="Picture 5">
            <a:extLst>
              <a:ext uri="{FF2B5EF4-FFF2-40B4-BE49-F238E27FC236}">
                <a16:creationId xmlns:a16="http://schemas.microsoft.com/office/drawing/2014/main" id="{3780E765-FC7F-44EF-BE64-C6906FCB1B5C}"/>
              </a:ext>
            </a:extLst>
          </p:cNvPr>
          <p:cNvPicPr>
            <a:picLocks noChangeAspect="1"/>
          </p:cNvPicPr>
          <p:nvPr/>
        </p:nvPicPr>
        <p:blipFill>
          <a:blip r:embed="rId4"/>
          <a:stretch>
            <a:fillRect/>
          </a:stretch>
        </p:blipFill>
        <p:spPr>
          <a:xfrm>
            <a:off x="7355999" y="243232"/>
            <a:ext cx="1488282" cy="1488282"/>
          </a:xfrm>
          <a:prstGeom prst="rect">
            <a:avLst/>
          </a:prstGeom>
          <a:ln>
            <a:noFill/>
          </a:ln>
          <a:effectLst>
            <a:softEdge rad="11250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53975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731274-B912-41FB-97A0-1D77E2ADA41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sp>
        <p:nvSpPr>
          <p:cNvPr id="3" name="Google Shape;110;p16">
            <a:extLst>
              <a:ext uri="{FF2B5EF4-FFF2-40B4-BE49-F238E27FC236}">
                <a16:creationId xmlns:a16="http://schemas.microsoft.com/office/drawing/2014/main" id="{2832E4AA-17F1-49ED-BFC5-11B6065DE966}"/>
              </a:ext>
            </a:extLst>
          </p:cNvPr>
          <p:cNvSpPr txBox="1">
            <a:spLocks/>
          </p:cNvSpPr>
          <p:nvPr/>
        </p:nvSpPr>
        <p:spPr>
          <a:xfrm>
            <a:off x="1557975" y="566057"/>
            <a:ext cx="7192200" cy="43760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rgbClr val="D9D9D9"/>
              </a:buClr>
              <a:buSzPts val="2600"/>
              <a:buFont typeface="Barlow"/>
              <a:buChar char="▪"/>
              <a:defRPr sz="2600" b="0" i="0" u="none" strike="noStrike" cap="none">
                <a:solidFill>
                  <a:srgbClr val="434343"/>
                </a:solidFill>
                <a:latin typeface="Barlow"/>
                <a:ea typeface="Barlow"/>
                <a:cs typeface="Barlow"/>
                <a:sym typeface="Barlow"/>
              </a:defRPr>
            </a:lvl1pPr>
            <a:lvl2pPr marL="914400" marR="0" lvl="1" indent="-393700" algn="l" rtl="0">
              <a:lnSpc>
                <a:spcPct val="100000"/>
              </a:lnSpc>
              <a:spcBef>
                <a:spcPts val="0"/>
              </a:spcBef>
              <a:spcAft>
                <a:spcPts val="0"/>
              </a:spcAft>
              <a:buClr>
                <a:srgbClr val="D9D9D9"/>
              </a:buClr>
              <a:buSzPts val="2600"/>
              <a:buFont typeface="Barlow"/>
              <a:buChar char="▫"/>
              <a:defRPr sz="2600" b="0" i="0" u="none" strike="noStrike" cap="none">
                <a:solidFill>
                  <a:srgbClr val="434343"/>
                </a:solidFill>
                <a:latin typeface="Barlow"/>
                <a:ea typeface="Barlow"/>
                <a:cs typeface="Barlow"/>
                <a:sym typeface="Barlow"/>
              </a:defRPr>
            </a:lvl2pPr>
            <a:lvl3pPr marL="1371600" marR="0" lvl="2" indent="-393700" algn="l" rtl="0">
              <a:lnSpc>
                <a:spcPct val="100000"/>
              </a:lnSpc>
              <a:spcBef>
                <a:spcPts val="0"/>
              </a:spcBef>
              <a:spcAft>
                <a:spcPts val="0"/>
              </a:spcAft>
              <a:buClr>
                <a:srgbClr val="D9D9D9"/>
              </a:buClr>
              <a:buSzPts val="2600"/>
              <a:buFont typeface="Barlow"/>
              <a:buChar char="▫"/>
              <a:defRPr sz="2600" b="0" i="0" u="none" strike="noStrike" cap="none">
                <a:solidFill>
                  <a:srgbClr val="434343"/>
                </a:solidFill>
                <a:latin typeface="Barlow"/>
                <a:ea typeface="Barlow"/>
                <a:cs typeface="Barlow"/>
                <a:sym typeface="Barlow"/>
              </a:defRPr>
            </a:lvl3pPr>
            <a:lvl4pPr marL="1828800" marR="0" lvl="3" indent="-393700" algn="l" rtl="0">
              <a:lnSpc>
                <a:spcPct val="100000"/>
              </a:lnSpc>
              <a:spcBef>
                <a:spcPts val="0"/>
              </a:spcBef>
              <a:spcAft>
                <a:spcPts val="0"/>
              </a:spcAft>
              <a:buClr>
                <a:srgbClr val="D9D9D9"/>
              </a:buClr>
              <a:buSzPts val="2600"/>
              <a:buFont typeface="Barlow"/>
              <a:buChar char="▫"/>
              <a:defRPr sz="2600" b="0" i="0" u="none" strike="noStrike" cap="none">
                <a:solidFill>
                  <a:srgbClr val="434343"/>
                </a:solidFill>
                <a:latin typeface="Barlow"/>
                <a:ea typeface="Barlow"/>
                <a:cs typeface="Barlow"/>
                <a:sym typeface="Barlow"/>
              </a:defRPr>
            </a:lvl4pPr>
            <a:lvl5pPr marL="2286000" marR="0" lvl="4" indent="-393700" algn="l" rtl="0">
              <a:lnSpc>
                <a:spcPct val="100000"/>
              </a:lnSpc>
              <a:spcBef>
                <a:spcPts val="0"/>
              </a:spcBef>
              <a:spcAft>
                <a:spcPts val="0"/>
              </a:spcAft>
              <a:buClr>
                <a:srgbClr val="D9D9D9"/>
              </a:buClr>
              <a:buSzPts val="2600"/>
              <a:buFont typeface="Barlow"/>
              <a:buChar char="○"/>
              <a:defRPr sz="2600" b="0" i="0" u="none" strike="noStrike" cap="none">
                <a:solidFill>
                  <a:srgbClr val="434343"/>
                </a:solidFill>
                <a:latin typeface="Barlow"/>
                <a:ea typeface="Barlow"/>
                <a:cs typeface="Barlow"/>
                <a:sym typeface="Barlow"/>
              </a:defRPr>
            </a:lvl5pPr>
            <a:lvl6pPr marL="2743200" marR="0" lvl="5" indent="-393700" algn="l" rtl="0">
              <a:lnSpc>
                <a:spcPct val="100000"/>
              </a:lnSpc>
              <a:spcBef>
                <a:spcPts val="0"/>
              </a:spcBef>
              <a:spcAft>
                <a:spcPts val="0"/>
              </a:spcAft>
              <a:buClr>
                <a:srgbClr val="D9D9D9"/>
              </a:buClr>
              <a:buSzPts val="2600"/>
              <a:buFont typeface="Barlow"/>
              <a:buChar char="■"/>
              <a:defRPr sz="2600" b="0" i="0" u="none" strike="noStrike" cap="none">
                <a:solidFill>
                  <a:srgbClr val="434343"/>
                </a:solidFill>
                <a:latin typeface="Barlow"/>
                <a:ea typeface="Barlow"/>
                <a:cs typeface="Barlow"/>
                <a:sym typeface="Barlow"/>
              </a:defRPr>
            </a:lvl6pPr>
            <a:lvl7pPr marL="3200400" marR="0" lvl="6" indent="-393700" algn="l" rtl="0">
              <a:lnSpc>
                <a:spcPct val="100000"/>
              </a:lnSpc>
              <a:spcBef>
                <a:spcPts val="0"/>
              </a:spcBef>
              <a:spcAft>
                <a:spcPts val="0"/>
              </a:spcAft>
              <a:buClr>
                <a:srgbClr val="D9D9D9"/>
              </a:buClr>
              <a:buSzPts val="2600"/>
              <a:buFont typeface="Barlow"/>
              <a:buChar char="●"/>
              <a:defRPr sz="2600" b="0" i="0" u="none" strike="noStrike" cap="none">
                <a:solidFill>
                  <a:srgbClr val="434343"/>
                </a:solidFill>
                <a:latin typeface="Barlow"/>
                <a:ea typeface="Barlow"/>
                <a:cs typeface="Barlow"/>
                <a:sym typeface="Barlow"/>
              </a:defRPr>
            </a:lvl7pPr>
            <a:lvl8pPr marL="3657600" marR="0" lvl="7" indent="-393700" algn="l" rtl="0">
              <a:lnSpc>
                <a:spcPct val="100000"/>
              </a:lnSpc>
              <a:spcBef>
                <a:spcPts val="0"/>
              </a:spcBef>
              <a:spcAft>
                <a:spcPts val="0"/>
              </a:spcAft>
              <a:buClr>
                <a:srgbClr val="D9D9D9"/>
              </a:buClr>
              <a:buSzPts val="2600"/>
              <a:buFont typeface="Barlow"/>
              <a:buChar char="○"/>
              <a:defRPr sz="2600" b="0" i="0" u="none" strike="noStrike" cap="none">
                <a:solidFill>
                  <a:srgbClr val="434343"/>
                </a:solidFill>
                <a:latin typeface="Barlow"/>
                <a:ea typeface="Barlow"/>
                <a:cs typeface="Barlow"/>
                <a:sym typeface="Barlow"/>
              </a:defRPr>
            </a:lvl8pPr>
            <a:lvl9pPr marL="4114800" marR="0" lvl="8" indent="-393700" algn="l" rtl="0">
              <a:lnSpc>
                <a:spcPct val="100000"/>
              </a:lnSpc>
              <a:spcBef>
                <a:spcPts val="0"/>
              </a:spcBef>
              <a:spcAft>
                <a:spcPts val="0"/>
              </a:spcAft>
              <a:buClr>
                <a:srgbClr val="D9D9D9"/>
              </a:buClr>
              <a:buSzPts val="2600"/>
              <a:buFont typeface="Barlow"/>
              <a:buChar char="■"/>
              <a:defRPr sz="2600" b="0" i="0" u="none" strike="noStrike" cap="none">
                <a:solidFill>
                  <a:srgbClr val="434343"/>
                </a:solidFill>
                <a:latin typeface="Barlow"/>
                <a:ea typeface="Barlow"/>
                <a:cs typeface="Barlow"/>
                <a:sym typeface="Barlow"/>
              </a:defRPr>
            </a:lvl9pPr>
          </a:lstStyle>
          <a:p>
            <a:pPr marL="63500" lvl="0" indent="0">
              <a:spcBef>
                <a:spcPts val="1800"/>
              </a:spcBef>
              <a:spcAft>
                <a:spcPts val="1800"/>
              </a:spcAft>
              <a:buNone/>
            </a:pPr>
            <a:r>
              <a:rPr lang="en-US" sz="1800" b="1" u="sng" dirty="0">
                <a:latin typeface="+mj-lt"/>
              </a:rPr>
              <a:t>CONCLUSION</a:t>
            </a:r>
            <a:endParaRPr lang="en-GB" sz="1800" dirty="0"/>
          </a:p>
          <a:p>
            <a:pPr algn="just">
              <a:spcAft>
                <a:spcPts val="600"/>
              </a:spcAft>
              <a:buClrTx/>
              <a:buSzPct val="125000"/>
              <a:buFont typeface="Arial" panose="020B0604020202020204" pitchFamily="34" charset="0"/>
              <a:buChar char="•"/>
            </a:pPr>
            <a:r>
              <a:rPr lang="en-US" sz="1400" dirty="0">
                <a:latin typeface="+mn-lt"/>
              </a:rPr>
              <a:t>These factors have an important impact on business. </a:t>
            </a:r>
            <a:endParaRPr lang="en-GB" sz="1400" dirty="0">
              <a:latin typeface="+mn-lt"/>
            </a:endParaRPr>
          </a:p>
          <a:p>
            <a:pPr algn="just">
              <a:spcAft>
                <a:spcPts val="600"/>
              </a:spcAft>
              <a:buClrTx/>
              <a:buSzPct val="125000"/>
              <a:buFont typeface="Arial" panose="020B0604020202020204" pitchFamily="34" charset="0"/>
              <a:buChar char="•"/>
            </a:pPr>
            <a:r>
              <a:rPr lang="en-US" sz="1400" dirty="0">
                <a:latin typeface="+mn-lt"/>
              </a:rPr>
              <a:t>The internal environment will reveal its strengths and weaknesses.</a:t>
            </a:r>
            <a:endParaRPr lang="en-GB" sz="1400" dirty="0">
              <a:latin typeface="+mn-lt"/>
            </a:endParaRPr>
          </a:p>
          <a:p>
            <a:pPr algn="just">
              <a:spcAft>
                <a:spcPts val="600"/>
              </a:spcAft>
              <a:buClrTx/>
              <a:buSzPct val="125000"/>
              <a:buFont typeface="Arial" panose="020B0604020202020204" pitchFamily="34" charset="0"/>
              <a:buChar char="•"/>
            </a:pPr>
            <a:r>
              <a:rPr lang="en-US" sz="1400" dirty="0">
                <a:latin typeface="+mn-lt"/>
              </a:rPr>
              <a:t>The external environment will reflect the opportunities available to the organization and the threats it faces.</a:t>
            </a:r>
            <a:endParaRPr lang="en-GB" sz="1400" dirty="0"/>
          </a:p>
          <a:p>
            <a:pPr marL="0" indent="0">
              <a:buFont typeface="Barlow"/>
              <a:buNone/>
            </a:pPr>
            <a:endParaRPr lang="en-GB" b="1" dirty="0"/>
          </a:p>
        </p:txBody>
      </p:sp>
      <p:pic>
        <p:nvPicPr>
          <p:cNvPr id="5" name="Picture 4">
            <a:extLst>
              <a:ext uri="{FF2B5EF4-FFF2-40B4-BE49-F238E27FC236}">
                <a16:creationId xmlns:a16="http://schemas.microsoft.com/office/drawing/2014/main" id="{CA29D864-B1BE-4276-8374-8997AE393C5C}"/>
              </a:ext>
            </a:extLst>
          </p:cNvPr>
          <p:cNvPicPr>
            <a:picLocks noChangeAspect="1"/>
          </p:cNvPicPr>
          <p:nvPr/>
        </p:nvPicPr>
        <p:blipFill>
          <a:blip r:embed="rId3"/>
          <a:stretch>
            <a:fillRect/>
          </a:stretch>
        </p:blipFill>
        <p:spPr>
          <a:xfrm>
            <a:off x="1862041" y="3375153"/>
            <a:ext cx="1488282" cy="1488282"/>
          </a:xfrm>
          <a:prstGeom prst="rect">
            <a:avLst/>
          </a:prstGeom>
          <a:ln>
            <a:noFill/>
          </a:ln>
          <a:effectLst>
            <a:softEdge rad="112500"/>
          </a:effectLst>
        </p:spPr>
      </p:pic>
    </p:spTree>
    <p:extLst>
      <p:ext uri="{BB962C8B-B14F-4D97-AF65-F5344CB8AC3E}">
        <p14:creationId xmlns:p14="http://schemas.microsoft.com/office/powerpoint/2010/main" val="1157264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82550" ty="0" sx="100000" sy="100000" flip="none" algn="tl"/>
        </a:blipFill>
        <a:effectLst/>
      </p:bgPr>
    </p:bg>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lvl="0"/>
            <a:r>
              <a:rPr lang="en-US" sz="2800" dirty="0">
                <a:latin typeface="+mj-lt"/>
              </a:rPr>
              <a:t>PHYSICAL</a:t>
            </a:r>
            <a:r>
              <a:rPr lang="en-US" dirty="0"/>
              <a:t> </a:t>
            </a:r>
            <a:r>
              <a:rPr lang="en-US" sz="2800" dirty="0">
                <a:latin typeface="+mj-lt"/>
              </a:rPr>
              <a:t>FACTORS</a:t>
            </a:r>
            <a:endParaRPr sz="2800" dirty="0">
              <a:latin typeface="+mj-lt"/>
            </a:endParaRPr>
          </a:p>
        </p:txBody>
      </p:sp>
      <p:sp>
        <p:nvSpPr>
          <p:cNvPr id="129" name="Google Shape;129;p19"/>
          <p:cNvSpPr txBox="1">
            <a:spLocks noGrp="1"/>
          </p:cNvSpPr>
          <p:nvPr>
            <p:ph type="body" idx="1"/>
          </p:nvPr>
        </p:nvSpPr>
        <p:spPr>
          <a:xfrm>
            <a:off x="1556331" y="1200176"/>
            <a:ext cx="7085700" cy="3814510"/>
          </a:xfrm>
          <a:prstGeom prst="rect">
            <a:avLst/>
          </a:prstGeom>
        </p:spPr>
        <p:txBody>
          <a:bodyPr spcFirstLastPara="1" wrap="square" lIns="91425" tIns="91425" rIns="91425" bIns="91425" anchor="t" anchorCtr="0">
            <a:noAutofit/>
          </a:bodyPr>
          <a:lstStyle/>
          <a:p>
            <a:pPr marL="88900" indent="0">
              <a:spcBef>
                <a:spcPts val="1200"/>
              </a:spcBef>
              <a:buSzPts val="2200"/>
              <a:buNone/>
            </a:pPr>
            <a:r>
              <a:rPr lang="en-GB" sz="2000" b="1" u="sng" dirty="0">
                <a:latin typeface="+mj-lt"/>
              </a:rPr>
              <a:t>SELECTION OF BUSINESS LOCATION IN PAKISTAN</a:t>
            </a:r>
          </a:p>
          <a:p>
            <a:pPr lvl="0" indent="-368300" algn="just">
              <a:spcBef>
                <a:spcPts val="1800"/>
              </a:spcBef>
              <a:spcAft>
                <a:spcPts val="1200"/>
              </a:spcAft>
              <a:buClrTx/>
              <a:buSzPts val="2200"/>
              <a:buFont typeface="Wingdings" panose="05000000000000000000" pitchFamily="2" charset="2"/>
              <a:buChar char="Ø"/>
            </a:pPr>
            <a:r>
              <a:rPr lang="en-GB" dirty="0"/>
              <a:t> </a:t>
            </a:r>
            <a:r>
              <a:rPr lang="en-GB" sz="1400" dirty="0">
                <a:solidFill>
                  <a:schemeClr val="tx1">
                    <a:lumMod val="95000"/>
                    <a:lumOff val="5000"/>
                  </a:schemeClr>
                </a:solidFill>
                <a:latin typeface="+mn-lt"/>
              </a:rPr>
              <a:t>Being in the right location is a key ingredient in a business’s success.</a:t>
            </a:r>
          </a:p>
          <a:p>
            <a:pPr lvl="0" indent="-368300" algn="just">
              <a:spcBef>
                <a:spcPts val="1800"/>
              </a:spcBef>
              <a:spcAft>
                <a:spcPts val="1200"/>
              </a:spcAft>
              <a:buClrTx/>
              <a:buSzPts val="2200"/>
              <a:buFont typeface="Wingdings" panose="05000000000000000000" pitchFamily="2" charset="2"/>
              <a:buChar char="Ø"/>
            </a:pPr>
            <a:r>
              <a:rPr lang="en-GB" sz="1400" dirty="0">
                <a:solidFill>
                  <a:schemeClr val="tx1">
                    <a:lumMod val="95000"/>
                    <a:lumOff val="5000"/>
                  </a:schemeClr>
                </a:solidFill>
                <a:latin typeface="+mn-lt"/>
              </a:rPr>
              <a:t> It is a big commitment and may take time to find the perfect spot.</a:t>
            </a:r>
          </a:p>
          <a:p>
            <a:pPr lvl="0">
              <a:spcBef>
                <a:spcPts val="1200"/>
              </a:spcBef>
              <a:buClrTx/>
            </a:pPr>
            <a:r>
              <a:rPr lang="en-GB" sz="1800" b="1" u="sng" dirty="0">
                <a:latin typeface="+mj-lt"/>
              </a:rPr>
              <a:t>FACTORS AFFECTING ON BUSINESS LOCATION</a:t>
            </a:r>
          </a:p>
          <a:p>
            <a:pPr marL="577850" lvl="0" indent="-514350">
              <a:spcBef>
                <a:spcPts val="1200"/>
              </a:spcBef>
              <a:buClrTx/>
              <a:buSzPct val="75000"/>
              <a:buFont typeface="+mj-lt"/>
              <a:buAutoNum type="arabicPeriod"/>
            </a:pPr>
            <a:r>
              <a:rPr lang="en-GB" sz="2800" b="1" dirty="0"/>
              <a:t> </a:t>
            </a:r>
            <a:r>
              <a:rPr lang="en-GB" sz="1600" b="1" u="sng" dirty="0">
                <a:latin typeface="+mn-lt"/>
              </a:rPr>
              <a:t>RAW MATERIAL:</a:t>
            </a:r>
          </a:p>
          <a:p>
            <a:pPr marL="63500" lvl="0" indent="0" algn="just">
              <a:buClrTx/>
              <a:buSzPct val="80000"/>
              <a:buNone/>
            </a:pPr>
            <a:r>
              <a:rPr lang="en-GB" sz="1600" dirty="0">
                <a:latin typeface="+mn-lt"/>
              </a:rPr>
              <a:t>	</a:t>
            </a:r>
            <a:r>
              <a:rPr lang="en-GB" sz="1400" dirty="0">
                <a:latin typeface="+mn-lt"/>
              </a:rPr>
              <a:t>If your business is not close to raw material then it will reduce your profit margin. </a:t>
            </a:r>
            <a:endParaRPr lang="en-GB" sz="1600" dirty="0">
              <a:latin typeface="+mn-lt"/>
            </a:endParaRPr>
          </a:p>
          <a:p>
            <a:pPr marL="63500" lvl="0" indent="0" algn="l" rtl="0">
              <a:spcBef>
                <a:spcPts val="600"/>
              </a:spcBef>
              <a:spcAft>
                <a:spcPts val="0"/>
              </a:spcAft>
              <a:buSzPts val="2600"/>
              <a:buNone/>
            </a:pPr>
            <a:endParaRPr dirty="0"/>
          </a:p>
        </p:txBody>
      </p:sp>
      <p:sp>
        <p:nvSpPr>
          <p:cNvPr id="130" name="Google Shape;130;p19"/>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grpSp>
        <p:nvGrpSpPr>
          <p:cNvPr id="131" name="Google Shape;131;p19"/>
          <p:cNvGrpSpPr/>
          <p:nvPr/>
        </p:nvGrpSpPr>
        <p:grpSpPr>
          <a:xfrm>
            <a:off x="8180944" y="637329"/>
            <a:ext cx="336534" cy="318981"/>
            <a:chOff x="5300400" y="3670175"/>
            <a:chExt cx="421300" cy="399325"/>
          </a:xfrm>
        </p:grpSpPr>
        <p:sp>
          <p:nvSpPr>
            <p:cNvPr id="132" name="Google Shape;132;p19"/>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E339F535-3D19-48AA-ADCC-25A33543B126}"/>
              </a:ext>
            </a:extLst>
          </p:cNvPr>
          <p:cNvPicPr>
            <a:picLocks noChangeAspect="1"/>
          </p:cNvPicPr>
          <p:nvPr/>
        </p:nvPicPr>
        <p:blipFill>
          <a:blip r:embed="rId4"/>
          <a:stretch>
            <a:fillRect/>
          </a:stretch>
        </p:blipFill>
        <p:spPr>
          <a:xfrm>
            <a:off x="7568174" y="2359932"/>
            <a:ext cx="1330862" cy="133086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50800" ty="0" sx="100000" sy="100000" flip="none" algn="tl"/>
        </a:blipFill>
        <a:effectLst/>
      </p:bgPr>
    </p:bg>
    <p:spTree>
      <p:nvGrpSpPr>
        <p:cNvPr id="1" name="Shape 140"/>
        <p:cNvGrpSpPr/>
        <p:nvPr/>
      </p:nvGrpSpPr>
      <p:grpSpPr>
        <a:xfrm>
          <a:off x="0" y="0"/>
          <a:ext cx="0" cy="0"/>
          <a:chOff x="0" y="0"/>
          <a:chExt cx="0" cy="0"/>
        </a:xfrm>
      </p:grpSpPr>
      <p:sp>
        <p:nvSpPr>
          <p:cNvPr id="142" name="Google Shape;142;p20"/>
          <p:cNvSpPr txBox="1">
            <a:spLocks noGrp="1"/>
          </p:cNvSpPr>
          <p:nvPr>
            <p:ph type="subTitle" idx="4294967295"/>
          </p:nvPr>
        </p:nvSpPr>
        <p:spPr>
          <a:xfrm>
            <a:off x="1647370" y="486229"/>
            <a:ext cx="7103029" cy="4194628"/>
          </a:xfrm>
          <a:prstGeom prst="rect">
            <a:avLst/>
          </a:prstGeom>
        </p:spPr>
        <p:txBody>
          <a:bodyPr spcFirstLastPara="1" wrap="square" lIns="91425" tIns="91425" rIns="91425" bIns="91425" anchor="t" anchorCtr="0">
            <a:noAutofit/>
          </a:bodyPr>
          <a:lstStyle/>
          <a:p>
            <a:pPr marL="63500" lvl="0" indent="0">
              <a:spcBef>
                <a:spcPts val="1200"/>
              </a:spcBef>
              <a:spcAft>
                <a:spcPts val="600"/>
              </a:spcAft>
              <a:buNone/>
            </a:pPr>
            <a:r>
              <a:rPr lang="en-GB" sz="1600" b="1" dirty="0">
                <a:latin typeface="+mn-lt"/>
              </a:rPr>
              <a:t>2. </a:t>
            </a:r>
            <a:r>
              <a:rPr lang="en-GB" sz="1600" b="1" u="sng" dirty="0">
                <a:latin typeface="+mj-lt"/>
              </a:rPr>
              <a:t>TRANSPORT</a:t>
            </a:r>
            <a:r>
              <a:rPr lang="en-GB" sz="1600" u="sng" dirty="0">
                <a:latin typeface="+mj-lt"/>
              </a:rPr>
              <a:t> </a:t>
            </a:r>
            <a:r>
              <a:rPr lang="en-GB" sz="1600" b="1" u="sng" dirty="0">
                <a:latin typeface="+mj-lt"/>
              </a:rPr>
              <a:t>COST</a:t>
            </a:r>
            <a:r>
              <a:rPr lang="en-GB" sz="1800" dirty="0"/>
              <a:t>:</a:t>
            </a:r>
          </a:p>
          <a:p>
            <a:pPr marL="63500" indent="0" algn="just">
              <a:spcBef>
                <a:spcPts val="1200"/>
              </a:spcBef>
              <a:spcAft>
                <a:spcPts val="600"/>
              </a:spcAft>
              <a:buNone/>
            </a:pPr>
            <a:r>
              <a:rPr lang="en-GB" sz="1800" dirty="0"/>
              <a:t>    </a:t>
            </a:r>
            <a:r>
              <a:rPr lang="en-GB" sz="1400" dirty="0">
                <a:latin typeface="+mn-lt"/>
              </a:rPr>
              <a:t>It includes the cost of getting inputs in to the business and also the cost of getting products delivered to customers.</a:t>
            </a:r>
          </a:p>
          <a:p>
            <a:pPr marL="63500" lvl="0" indent="0">
              <a:spcBef>
                <a:spcPts val="1200"/>
              </a:spcBef>
              <a:spcAft>
                <a:spcPts val="600"/>
              </a:spcAft>
              <a:buNone/>
            </a:pPr>
            <a:r>
              <a:rPr lang="en-GB" sz="1800" b="1" dirty="0"/>
              <a:t>3. </a:t>
            </a:r>
            <a:r>
              <a:rPr lang="en-GB" sz="1600" b="1" u="sng" dirty="0">
                <a:latin typeface="+mj-lt"/>
              </a:rPr>
              <a:t>LOCATION OF COMPETITORS</a:t>
            </a:r>
            <a:r>
              <a:rPr lang="en-GB" sz="1800" dirty="0"/>
              <a:t>:</a:t>
            </a:r>
          </a:p>
          <a:p>
            <a:pPr marL="63500" indent="0" algn="just">
              <a:spcBef>
                <a:spcPts val="1200"/>
              </a:spcBef>
              <a:spcAft>
                <a:spcPts val="600"/>
              </a:spcAft>
              <a:buNone/>
            </a:pPr>
            <a:r>
              <a:rPr lang="en-GB" sz="1600" dirty="0">
                <a:latin typeface="+mn-lt"/>
              </a:rPr>
              <a:t>    </a:t>
            </a:r>
            <a:r>
              <a:rPr lang="en-GB" sz="1400" dirty="0">
                <a:latin typeface="+mn-lt"/>
              </a:rPr>
              <a:t>A business location near the competitors is often advantageous because buyers already attracted to the area but it is also disadvantage because customers are attracted by the best quality and cheap price of product.</a:t>
            </a:r>
          </a:p>
          <a:p>
            <a:pPr marL="63500" indent="0">
              <a:spcBef>
                <a:spcPts val="1200"/>
              </a:spcBef>
              <a:spcAft>
                <a:spcPts val="600"/>
              </a:spcAft>
              <a:buNone/>
            </a:pPr>
            <a:r>
              <a:rPr lang="en-GB" sz="1600" b="1" dirty="0">
                <a:latin typeface="+mn-lt"/>
              </a:rPr>
              <a:t>4. </a:t>
            </a:r>
            <a:r>
              <a:rPr lang="en-GB" sz="1600" b="1" u="sng" dirty="0">
                <a:latin typeface="+mj-lt"/>
              </a:rPr>
              <a:t>MARKET:</a:t>
            </a:r>
          </a:p>
          <a:p>
            <a:pPr marL="63500" indent="0" algn="just">
              <a:spcBef>
                <a:spcPts val="1200"/>
              </a:spcBef>
              <a:spcAft>
                <a:spcPts val="600"/>
              </a:spcAft>
              <a:buNone/>
            </a:pPr>
            <a:r>
              <a:rPr lang="en-GB" sz="1400" dirty="0">
                <a:latin typeface="+mn-lt"/>
              </a:rPr>
              <a:t>    For the rapid collection of raw material it is necessary the market should be near the business location.</a:t>
            </a:r>
          </a:p>
          <a:p>
            <a:endParaRPr lang="en-GB" dirty="0"/>
          </a:p>
        </p:txBody>
      </p:sp>
      <p:sp>
        <p:nvSpPr>
          <p:cNvPr id="156" name="Google Shape;156;p20"/>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pic>
        <p:nvPicPr>
          <p:cNvPr id="33" name="Picture 32">
            <a:extLst>
              <a:ext uri="{FF2B5EF4-FFF2-40B4-BE49-F238E27FC236}">
                <a16:creationId xmlns:a16="http://schemas.microsoft.com/office/drawing/2014/main" id="{07FD6FDF-73CC-432A-A487-6F27734B6F2D}"/>
              </a:ext>
            </a:extLst>
          </p:cNvPr>
          <p:cNvPicPr>
            <a:picLocks noChangeAspect="1"/>
          </p:cNvPicPr>
          <p:nvPr/>
        </p:nvPicPr>
        <p:blipFill>
          <a:blip r:embed="rId4"/>
          <a:stretch>
            <a:fillRect/>
          </a:stretch>
        </p:blipFill>
        <p:spPr>
          <a:xfrm>
            <a:off x="7496630" y="182871"/>
            <a:ext cx="1029217" cy="102921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4FA8E27-37DB-47E0-8C17-8AC335F8388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sp>
        <p:nvSpPr>
          <p:cNvPr id="3" name="Google Shape;142;p20">
            <a:extLst>
              <a:ext uri="{FF2B5EF4-FFF2-40B4-BE49-F238E27FC236}">
                <a16:creationId xmlns:a16="http://schemas.microsoft.com/office/drawing/2014/main" id="{08DE4F8B-CE2A-431E-98AC-5A3BE13390F1}"/>
              </a:ext>
            </a:extLst>
          </p:cNvPr>
          <p:cNvSpPr txBox="1">
            <a:spLocks/>
          </p:cNvSpPr>
          <p:nvPr/>
        </p:nvSpPr>
        <p:spPr>
          <a:xfrm>
            <a:off x="1647370" y="645885"/>
            <a:ext cx="7103029" cy="40349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rgbClr val="D9D9D9"/>
              </a:buClr>
              <a:buSzPts val="2600"/>
              <a:buFont typeface="Barlow"/>
              <a:buChar char="▪"/>
              <a:defRPr sz="2600" b="0" i="0" u="none" strike="noStrike" cap="none">
                <a:solidFill>
                  <a:srgbClr val="434343"/>
                </a:solidFill>
                <a:latin typeface="Barlow"/>
                <a:ea typeface="Barlow"/>
                <a:cs typeface="Barlow"/>
                <a:sym typeface="Barlow"/>
              </a:defRPr>
            </a:lvl1pPr>
            <a:lvl2pPr marL="914400" marR="0" lvl="1" indent="-393700" algn="l" rtl="0">
              <a:lnSpc>
                <a:spcPct val="100000"/>
              </a:lnSpc>
              <a:spcBef>
                <a:spcPts val="0"/>
              </a:spcBef>
              <a:spcAft>
                <a:spcPts val="0"/>
              </a:spcAft>
              <a:buClr>
                <a:srgbClr val="D9D9D9"/>
              </a:buClr>
              <a:buSzPts val="2600"/>
              <a:buFont typeface="Barlow"/>
              <a:buChar char="▫"/>
              <a:defRPr sz="2600" b="0" i="0" u="none" strike="noStrike" cap="none">
                <a:solidFill>
                  <a:srgbClr val="434343"/>
                </a:solidFill>
                <a:latin typeface="Barlow"/>
                <a:ea typeface="Barlow"/>
                <a:cs typeface="Barlow"/>
                <a:sym typeface="Barlow"/>
              </a:defRPr>
            </a:lvl2pPr>
            <a:lvl3pPr marL="1371600" marR="0" lvl="2" indent="-393700" algn="l" rtl="0">
              <a:lnSpc>
                <a:spcPct val="100000"/>
              </a:lnSpc>
              <a:spcBef>
                <a:spcPts val="0"/>
              </a:spcBef>
              <a:spcAft>
                <a:spcPts val="0"/>
              </a:spcAft>
              <a:buClr>
                <a:srgbClr val="D9D9D9"/>
              </a:buClr>
              <a:buSzPts val="2600"/>
              <a:buFont typeface="Barlow"/>
              <a:buChar char="▫"/>
              <a:defRPr sz="2600" b="0" i="0" u="none" strike="noStrike" cap="none">
                <a:solidFill>
                  <a:srgbClr val="434343"/>
                </a:solidFill>
                <a:latin typeface="Barlow"/>
                <a:ea typeface="Barlow"/>
                <a:cs typeface="Barlow"/>
                <a:sym typeface="Barlow"/>
              </a:defRPr>
            </a:lvl3pPr>
            <a:lvl4pPr marL="1828800" marR="0" lvl="3" indent="-393700" algn="l" rtl="0">
              <a:lnSpc>
                <a:spcPct val="100000"/>
              </a:lnSpc>
              <a:spcBef>
                <a:spcPts val="0"/>
              </a:spcBef>
              <a:spcAft>
                <a:spcPts val="0"/>
              </a:spcAft>
              <a:buClr>
                <a:srgbClr val="D9D9D9"/>
              </a:buClr>
              <a:buSzPts val="2600"/>
              <a:buFont typeface="Barlow"/>
              <a:buChar char="▫"/>
              <a:defRPr sz="2600" b="0" i="0" u="none" strike="noStrike" cap="none">
                <a:solidFill>
                  <a:srgbClr val="434343"/>
                </a:solidFill>
                <a:latin typeface="Barlow"/>
                <a:ea typeface="Barlow"/>
                <a:cs typeface="Barlow"/>
                <a:sym typeface="Barlow"/>
              </a:defRPr>
            </a:lvl4pPr>
            <a:lvl5pPr marL="2286000" marR="0" lvl="4" indent="-393700" algn="l" rtl="0">
              <a:lnSpc>
                <a:spcPct val="100000"/>
              </a:lnSpc>
              <a:spcBef>
                <a:spcPts val="0"/>
              </a:spcBef>
              <a:spcAft>
                <a:spcPts val="0"/>
              </a:spcAft>
              <a:buClr>
                <a:srgbClr val="D9D9D9"/>
              </a:buClr>
              <a:buSzPts val="2600"/>
              <a:buFont typeface="Barlow"/>
              <a:buChar char="○"/>
              <a:defRPr sz="2600" b="0" i="0" u="none" strike="noStrike" cap="none">
                <a:solidFill>
                  <a:srgbClr val="434343"/>
                </a:solidFill>
                <a:latin typeface="Barlow"/>
                <a:ea typeface="Barlow"/>
                <a:cs typeface="Barlow"/>
                <a:sym typeface="Barlow"/>
              </a:defRPr>
            </a:lvl5pPr>
            <a:lvl6pPr marL="2743200" marR="0" lvl="5" indent="-393700" algn="l" rtl="0">
              <a:lnSpc>
                <a:spcPct val="100000"/>
              </a:lnSpc>
              <a:spcBef>
                <a:spcPts val="0"/>
              </a:spcBef>
              <a:spcAft>
                <a:spcPts val="0"/>
              </a:spcAft>
              <a:buClr>
                <a:srgbClr val="D9D9D9"/>
              </a:buClr>
              <a:buSzPts val="2600"/>
              <a:buFont typeface="Barlow"/>
              <a:buChar char="■"/>
              <a:defRPr sz="2600" b="0" i="0" u="none" strike="noStrike" cap="none">
                <a:solidFill>
                  <a:srgbClr val="434343"/>
                </a:solidFill>
                <a:latin typeface="Barlow"/>
                <a:ea typeface="Barlow"/>
                <a:cs typeface="Barlow"/>
                <a:sym typeface="Barlow"/>
              </a:defRPr>
            </a:lvl6pPr>
            <a:lvl7pPr marL="3200400" marR="0" lvl="6" indent="-393700" algn="l" rtl="0">
              <a:lnSpc>
                <a:spcPct val="100000"/>
              </a:lnSpc>
              <a:spcBef>
                <a:spcPts val="0"/>
              </a:spcBef>
              <a:spcAft>
                <a:spcPts val="0"/>
              </a:spcAft>
              <a:buClr>
                <a:srgbClr val="D9D9D9"/>
              </a:buClr>
              <a:buSzPts val="2600"/>
              <a:buFont typeface="Barlow"/>
              <a:buChar char="●"/>
              <a:defRPr sz="2600" b="0" i="0" u="none" strike="noStrike" cap="none">
                <a:solidFill>
                  <a:srgbClr val="434343"/>
                </a:solidFill>
                <a:latin typeface="Barlow"/>
                <a:ea typeface="Barlow"/>
                <a:cs typeface="Barlow"/>
                <a:sym typeface="Barlow"/>
              </a:defRPr>
            </a:lvl7pPr>
            <a:lvl8pPr marL="3657600" marR="0" lvl="7" indent="-393700" algn="l" rtl="0">
              <a:lnSpc>
                <a:spcPct val="100000"/>
              </a:lnSpc>
              <a:spcBef>
                <a:spcPts val="0"/>
              </a:spcBef>
              <a:spcAft>
                <a:spcPts val="0"/>
              </a:spcAft>
              <a:buClr>
                <a:srgbClr val="D9D9D9"/>
              </a:buClr>
              <a:buSzPts val="2600"/>
              <a:buFont typeface="Barlow"/>
              <a:buChar char="○"/>
              <a:defRPr sz="2600" b="0" i="0" u="none" strike="noStrike" cap="none">
                <a:solidFill>
                  <a:srgbClr val="434343"/>
                </a:solidFill>
                <a:latin typeface="Barlow"/>
                <a:ea typeface="Barlow"/>
                <a:cs typeface="Barlow"/>
                <a:sym typeface="Barlow"/>
              </a:defRPr>
            </a:lvl8pPr>
            <a:lvl9pPr marL="4114800" marR="0" lvl="8" indent="-393700" algn="l" rtl="0">
              <a:lnSpc>
                <a:spcPct val="100000"/>
              </a:lnSpc>
              <a:spcBef>
                <a:spcPts val="0"/>
              </a:spcBef>
              <a:spcAft>
                <a:spcPts val="0"/>
              </a:spcAft>
              <a:buClr>
                <a:srgbClr val="D9D9D9"/>
              </a:buClr>
              <a:buSzPts val="2600"/>
              <a:buFont typeface="Barlow"/>
              <a:buChar char="■"/>
              <a:defRPr sz="2600" b="0" i="0" u="none" strike="noStrike" cap="none">
                <a:solidFill>
                  <a:srgbClr val="434343"/>
                </a:solidFill>
                <a:latin typeface="Barlow"/>
                <a:ea typeface="Barlow"/>
                <a:cs typeface="Barlow"/>
                <a:sym typeface="Barlow"/>
              </a:defRPr>
            </a:lvl9pPr>
          </a:lstStyle>
          <a:p>
            <a:pPr marL="63500" lvl="0" indent="0">
              <a:spcBef>
                <a:spcPts val="1200"/>
              </a:spcBef>
              <a:spcAft>
                <a:spcPts val="600"/>
              </a:spcAft>
              <a:buNone/>
            </a:pPr>
            <a:r>
              <a:rPr lang="en-GB" sz="1600" b="1" dirty="0">
                <a:latin typeface="+mn-lt"/>
              </a:rPr>
              <a:t>5</a:t>
            </a:r>
            <a:r>
              <a:rPr lang="en-GB" sz="1600" b="1" dirty="0">
                <a:latin typeface="+mj-lt"/>
              </a:rPr>
              <a:t>. </a:t>
            </a:r>
            <a:r>
              <a:rPr lang="en-GB" sz="1600" b="1" u="sng" dirty="0">
                <a:latin typeface="+mj-lt"/>
              </a:rPr>
              <a:t>POPULATION AND STYLE</a:t>
            </a:r>
            <a:r>
              <a:rPr lang="en-GB" sz="1800" dirty="0"/>
              <a:t>: </a:t>
            </a:r>
          </a:p>
          <a:p>
            <a:pPr marL="63500" indent="0" algn="just">
              <a:spcBef>
                <a:spcPts val="1200"/>
              </a:spcBef>
              <a:spcAft>
                <a:spcPts val="600"/>
              </a:spcAft>
              <a:buNone/>
            </a:pPr>
            <a:r>
              <a:rPr lang="en-GB" sz="1400" dirty="0">
                <a:latin typeface="+mn-lt"/>
              </a:rPr>
              <a:t>    The nature and type of persons living in an area to whom goods are to be supplied, will influence the location of an industry.</a:t>
            </a:r>
          </a:p>
          <a:p>
            <a:pPr marL="63500" lvl="0" indent="0">
              <a:spcBef>
                <a:spcPts val="1200"/>
              </a:spcBef>
              <a:spcAft>
                <a:spcPts val="600"/>
              </a:spcAft>
              <a:buNone/>
            </a:pPr>
            <a:r>
              <a:rPr lang="en-GB" sz="1600" b="1" dirty="0">
                <a:latin typeface="+mn-lt"/>
              </a:rPr>
              <a:t>6</a:t>
            </a:r>
            <a:r>
              <a:rPr lang="en-GB" sz="1600" b="1" dirty="0">
                <a:latin typeface="+mj-lt"/>
              </a:rPr>
              <a:t>. </a:t>
            </a:r>
            <a:r>
              <a:rPr lang="en-GB" sz="1600" b="1" u="sng" dirty="0">
                <a:latin typeface="+mj-lt"/>
              </a:rPr>
              <a:t>LABOUR COST</a:t>
            </a:r>
            <a:r>
              <a:rPr lang="en-GB" sz="1600" dirty="0">
                <a:latin typeface="+mj-lt"/>
              </a:rPr>
              <a:t>:</a:t>
            </a:r>
          </a:p>
          <a:p>
            <a:pPr marL="63500" indent="0" algn="just">
              <a:spcBef>
                <a:spcPts val="1200"/>
              </a:spcBef>
              <a:spcAft>
                <a:spcPts val="600"/>
              </a:spcAft>
              <a:buNone/>
            </a:pPr>
            <a:r>
              <a:rPr lang="en-GB" sz="1600" dirty="0">
                <a:latin typeface="+mn-lt"/>
              </a:rPr>
              <a:t>     </a:t>
            </a:r>
            <a:r>
              <a:rPr lang="en-GB" sz="1400" dirty="0">
                <a:latin typeface="+mn-lt"/>
              </a:rPr>
              <a:t>In an agricultural country the location must be selected in the area where skilled labour can easily be had. The cost of labour is another important factor in selecting a business location.</a:t>
            </a:r>
          </a:p>
          <a:p>
            <a:pPr marL="63500" indent="0">
              <a:buNone/>
            </a:pPr>
            <a:endParaRPr lang="en-GB" sz="1400" dirty="0">
              <a:latin typeface="+mn-lt"/>
            </a:endParaRPr>
          </a:p>
          <a:p>
            <a:pPr marL="0" indent="0">
              <a:buFont typeface="Barlow"/>
              <a:buNone/>
            </a:pPr>
            <a:endParaRPr lang="en-GB" sz="2200" dirty="0"/>
          </a:p>
        </p:txBody>
      </p:sp>
      <p:pic>
        <p:nvPicPr>
          <p:cNvPr id="5" name="Picture 4">
            <a:extLst>
              <a:ext uri="{FF2B5EF4-FFF2-40B4-BE49-F238E27FC236}">
                <a16:creationId xmlns:a16="http://schemas.microsoft.com/office/drawing/2014/main" id="{C7FE36AB-A046-4A15-A389-19CB694B1902}"/>
              </a:ext>
            </a:extLst>
          </p:cNvPr>
          <p:cNvPicPr>
            <a:picLocks noChangeAspect="1"/>
          </p:cNvPicPr>
          <p:nvPr/>
        </p:nvPicPr>
        <p:blipFill>
          <a:blip r:embed="rId3"/>
          <a:stretch>
            <a:fillRect/>
          </a:stretch>
        </p:blipFill>
        <p:spPr>
          <a:xfrm>
            <a:off x="6532862" y="3501043"/>
            <a:ext cx="1330862" cy="1330862"/>
          </a:xfrm>
          <a:prstGeom prst="rect">
            <a:avLst/>
          </a:prstGeom>
        </p:spPr>
      </p:pic>
    </p:spTree>
    <p:extLst>
      <p:ext uri="{BB962C8B-B14F-4D97-AF65-F5344CB8AC3E}">
        <p14:creationId xmlns:p14="http://schemas.microsoft.com/office/powerpoint/2010/main" val="2611576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565150" ty="0" sx="100000" sy="100000" flip="none" algn="tl"/>
        </a:blipFill>
        <a:effectLst/>
      </p:bgPr>
    </p:bg>
    <p:spTree>
      <p:nvGrpSpPr>
        <p:cNvPr id="1" name="Shape 160"/>
        <p:cNvGrpSpPr/>
        <p:nvPr/>
      </p:nvGrpSpPr>
      <p:grpSpPr>
        <a:xfrm>
          <a:off x="0" y="0"/>
          <a:ext cx="0" cy="0"/>
          <a:chOff x="0" y="0"/>
          <a:chExt cx="0" cy="0"/>
        </a:xfrm>
      </p:grpSpPr>
      <p:sp>
        <p:nvSpPr>
          <p:cNvPr id="161" name="Google Shape;161;p21"/>
          <p:cNvSpPr txBox="1">
            <a:spLocks noGrp="1"/>
          </p:cNvSpPr>
          <p:nvPr>
            <p:ph type="body" idx="1"/>
          </p:nvPr>
        </p:nvSpPr>
        <p:spPr>
          <a:xfrm>
            <a:off x="1576274" y="1367175"/>
            <a:ext cx="7096012" cy="3382500"/>
          </a:xfrm>
          <a:prstGeom prst="rect">
            <a:avLst/>
          </a:prstGeom>
        </p:spPr>
        <p:txBody>
          <a:bodyPr spcFirstLastPara="1" wrap="square" lIns="91425" tIns="91425" rIns="91425" bIns="91425" anchor="t" anchorCtr="0">
            <a:noAutofit/>
          </a:bodyPr>
          <a:lstStyle/>
          <a:p>
            <a:pPr marL="88900" indent="0" algn="just">
              <a:spcBef>
                <a:spcPts val="1200"/>
              </a:spcBef>
              <a:buNone/>
            </a:pPr>
            <a:r>
              <a:rPr lang="en-GB" sz="2000" b="1" u="sng" dirty="0">
                <a:latin typeface="+mj-lt"/>
              </a:rPr>
              <a:t>FACTORS INFLUENCING BUSINESS LOCATION</a:t>
            </a:r>
          </a:p>
          <a:p>
            <a:pPr algn="just">
              <a:spcBef>
                <a:spcPts val="1800"/>
              </a:spcBef>
              <a:spcAft>
                <a:spcPts val="1200"/>
              </a:spcAft>
              <a:buClrTx/>
              <a:buFont typeface="Wingdings" panose="05000000000000000000" pitchFamily="2" charset="2"/>
              <a:buChar char="Ø"/>
            </a:pPr>
            <a:r>
              <a:rPr lang="en-GB" sz="1400" dirty="0">
                <a:latin typeface="+mn-lt"/>
              </a:rPr>
              <a:t>Location decisions, once made, are difficult and costly to undo.</a:t>
            </a:r>
          </a:p>
          <a:p>
            <a:pPr algn="just">
              <a:spcBef>
                <a:spcPts val="1800"/>
              </a:spcBef>
              <a:spcAft>
                <a:spcPts val="1200"/>
              </a:spcAft>
              <a:buClrTx/>
              <a:buFont typeface="Wingdings" panose="05000000000000000000" pitchFamily="2" charset="2"/>
              <a:buChar char="Ø"/>
            </a:pPr>
            <a:r>
              <a:rPr lang="en-GB" sz="1400" dirty="0">
                <a:latin typeface="+mn-lt"/>
              </a:rPr>
              <a:t>The costs of moving an operation are often significant and run the risk of inconveniencing customers and staff. </a:t>
            </a:r>
          </a:p>
          <a:p>
            <a:pPr algn="just">
              <a:spcBef>
                <a:spcPts val="1800"/>
              </a:spcBef>
              <a:spcAft>
                <a:spcPts val="1200"/>
              </a:spcAft>
              <a:buClrTx/>
              <a:buFont typeface="Wingdings" panose="05000000000000000000" pitchFamily="2" charset="2"/>
              <a:buChar char="Ø"/>
            </a:pPr>
            <a:r>
              <a:rPr lang="en-GB" sz="1400" dirty="0">
                <a:latin typeface="+mn-lt"/>
              </a:rPr>
              <a:t>It is always best to get the location decision right first time.</a:t>
            </a:r>
          </a:p>
          <a:p>
            <a:pPr marL="88900" indent="0">
              <a:buNone/>
            </a:pPr>
            <a:r>
              <a:rPr lang="en-GB" dirty="0"/>
              <a:t> </a:t>
            </a:r>
          </a:p>
          <a:p>
            <a:pPr marL="342900" indent="-342900"/>
            <a:endParaRPr dirty="0"/>
          </a:p>
        </p:txBody>
      </p:sp>
      <p:sp>
        <p:nvSpPr>
          <p:cNvPr id="162" name="Google Shape;162;p21"/>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lvl="0"/>
            <a:r>
              <a:rPr lang="en-US" sz="2800" dirty="0">
                <a:latin typeface="+mj-lt"/>
              </a:rPr>
              <a:t>PHYSICAL</a:t>
            </a:r>
            <a:r>
              <a:rPr lang="en-US" dirty="0"/>
              <a:t> </a:t>
            </a:r>
            <a:r>
              <a:rPr lang="en-US" sz="2800" dirty="0">
                <a:latin typeface="+mj-lt"/>
              </a:rPr>
              <a:t>FACTORS</a:t>
            </a:r>
            <a:endParaRPr sz="2800" dirty="0">
              <a:latin typeface="+mj-lt"/>
            </a:endParaRPr>
          </a:p>
        </p:txBody>
      </p:sp>
      <p:sp>
        <p:nvSpPr>
          <p:cNvPr id="164" name="Google Shape;164;p21"/>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grpSp>
        <p:nvGrpSpPr>
          <p:cNvPr id="165" name="Google Shape;165;p21"/>
          <p:cNvGrpSpPr/>
          <p:nvPr/>
        </p:nvGrpSpPr>
        <p:grpSpPr>
          <a:xfrm>
            <a:off x="8247163" y="629034"/>
            <a:ext cx="205851" cy="335576"/>
            <a:chOff x="6730350" y="2315900"/>
            <a:chExt cx="257700" cy="420100"/>
          </a:xfrm>
        </p:grpSpPr>
        <p:sp>
          <p:nvSpPr>
            <p:cNvPr id="166" name="Google Shape;166;p21"/>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1"/>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1"/>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1"/>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1"/>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0990D774-845A-4852-83A1-6502EA8EABD3}"/>
              </a:ext>
            </a:extLst>
          </p:cNvPr>
          <p:cNvPicPr>
            <a:picLocks noChangeAspect="1"/>
          </p:cNvPicPr>
          <p:nvPr/>
        </p:nvPicPr>
        <p:blipFill>
          <a:blip r:embed="rId4"/>
          <a:stretch>
            <a:fillRect/>
          </a:stretch>
        </p:blipFill>
        <p:spPr>
          <a:xfrm>
            <a:off x="6591939" y="3942419"/>
            <a:ext cx="1655224" cy="827612"/>
          </a:xfrm>
          <a:prstGeom prst="rect">
            <a:avLst/>
          </a:prstGeom>
          <a:ln>
            <a:noFill/>
          </a:ln>
          <a:effectLst>
            <a:softEdge rad="112500"/>
          </a:effectLst>
        </p:spPr>
      </p:pic>
    </p:spTree>
  </p:cSld>
  <p:clrMapOvr>
    <a:masterClrMapping/>
  </p:clrMapOvr>
</p:sld>
</file>

<file path=ppt/theme/theme1.xml><?xml version="1.0" encoding="utf-8"?>
<a:theme xmlns:a="http://schemas.openxmlformats.org/drawingml/2006/main" name="Basset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522</TotalTime>
  <Words>924</Words>
  <Application>Microsoft Office PowerPoint</Application>
  <PresentationFormat>On-screen Show (16:9)</PresentationFormat>
  <Paragraphs>200</Paragraphs>
  <Slides>24</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Barlow</vt:lpstr>
      <vt:lpstr>Calibri</vt:lpstr>
      <vt:lpstr>Comic Sans MS</vt:lpstr>
      <vt:lpstr>Eras Medium ITC</vt:lpstr>
      <vt:lpstr>Symbol</vt:lpstr>
      <vt:lpstr>Times New Roman</vt:lpstr>
      <vt:lpstr>Wingdings</vt:lpstr>
      <vt:lpstr>Basset template</vt:lpstr>
      <vt:lpstr>PHYSICAL FACTORS OF BUSINESS ON LOCATION “Winners are not people who never fail but people who never quite.”</vt:lpstr>
      <vt:lpstr>PHYSICAL FACTORS</vt:lpstr>
      <vt:lpstr>PowerPoint Presentation</vt:lpstr>
      <vt:lpstr>PowerPoint Presentation</vt:lpstr>
      <vt:lpstr>PowerPoint Presentation</vt:lpstr>
      <vt:lpstr>PHYSICAL FACTORS</vt:lpstr>
      <vt:lpstr>PowerPoint Presentation</vt:lpstr>
      <vt:lpstr>PowerPoint Presentation</vt:lpstr>
      <vt:lpstr>PHYSICAL FACTORS</vt:lpstr>
      <vt:lpstr>PowerPoint Presentation</vt:lpstr>
      <vt:lpstr>PowerPoint Presentation</vt:lpstr>
      <vt:lpstr>PHYSICAL FACTORS</vt:lpstr>
      <vt:lpstr>PowerPoint Presentation</vt:lpstr>
      <vt:lpstr>PowerPoint Presentation</vt:lpstr>
      <vt:lpstr>PowerPoint Presentation</vt:lpstr>
      <vt:lpstr>PHYSICAL FACTORS</vt:lpstr>
      <vt:lpstr>PowerPoint Presentation</vt:lpstr>
      <vt:lpstr>PowerPoint Presentation</vt:lpstr>
      <vt:lpstr>PowerPoint Presentation</vt:lpstr>
      <vt:lpstr>PHYSICAL FACTORS</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Wajiha M.Ismail</dc:creator>
  <cp:lastModifiedBy>Wajiha M.Ismail</cp:lastModifiedBy>
  <cp:revision>192</cp:revision>
  <dcterms:modified xsi:type="dcterms:W3CDTF">2019-03-25T17:45:09Z</dcterms:modified>
</cp:coreProperties>
</file>