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1" r:id="rId3"/>
    <p:sldId id="281" r:id="rId4"/>
    <p:sldId id="282" r:id="rId5"/>
    <p:sldId id="283" r:id="rId6"/>
    <p:sldId id="284" r:id="rId7"/>
    <p:sldId id="262" r:id="rId8"/>
    <p:sldId id="287" r:id="rId9"/>
    <p:sldId id="295" r:id="rId10"/>
    <p:sldId id="291" r:id="rId11"/>
    <p:sldId id="292" r:id="rId12"/>
    <p:sldId id="293" r:id="rId13"/>
    <p:sldId id="294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79CC93D-E52E-4D84-901B-11D7331DD495}">
          <p14:sldIdLst>
            <p14:sldId id="259"/>
            <p14:sldId id="261"/>
            <p14:sldId id="281"/>
            <p14:sldId id="282"/>
            <p14:sldId id="283"/>
            <p14:sldId id="284"/>
            <p14:sldId id="262"/>
            <p14:sldId id="287"/>
            <p14:sldId id="295"/>
            <p14:sldId id="291"/>
            <p14:sldId id="292"/>
            <p14:sldId id="293"/>
            <p14:sldId id="294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971" autoAdjust="0"/>
    <p:restoredTop sz="49065" autoAdjust="0"/>
  </p:normalViewPr>
  <p:slideViewPr>
    <p:cSldViewPr>
      <p:cViewPr varScale="1">
        <p:scale>
          <a:sx n="91" d="100"/>
          <a:sy n="91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3112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665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FUTURE  TENSE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3048000"/>
            <a:ext cx="4772528" cy="457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BY : WAJIHA M.ISMAIL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8600"/>
            <a:ext cx="8153400" cy="647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/>
              <a:t>FUTURE PERFECT TENSE</a:t>
            </a:r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 algn="ctr">
              <a:buNone/>
            </a:pPr>
            <a:r>
              <a:rPr lang="en-US" sz="2400" u="sng" dirty="0" smtClean="0"/>
              <a:t>Positive</a:t>
            </a:r>
            <a:r>
              <a:rPr lang="en-US" sz="2400" u="sng" dirty="0"/>
              <a:t> </a:t>
            </a:r>
            <a:r>
              <a:rPr lang="en-US" sz="2400" u="sng" dirty="0" smtClean="0"/>
              <a:t>Sentence Structure</a:t>
            </a:r>
          </a:p>
          <a:p>
            <a:pPr marL="0" indent="0" algn="ctr">
              <a:buNone/>
            </a:pPr>
            <a:r>
              <a:rPr lang="en-US" sz="2400" dirty="0"/>
              <a:t>Subject + </a:t>
            </a:r>
            <a:r>
              <a:rPr lang="en-US" sz="2400" dirty="0" smtClean="0"/>
              <a:t>will/shall+ have + </a:t>
            </a: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 form of verb + Object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u="sng" dirty="0" smtClean="0"/>
              <a:t>Example:</a:t>
            </a:r>
          </a:p>
          <a:p>
            <a:pPr marL="0" indent="0" algn="ctr">
              <a:buNone/>
            </a:pPr>
            <a:r>
              <a:rPr lang="en-US" sz="2400" dirty="0" smtClean="0"/>
              <a:t>1. I</a:t>
            </a:r>
            <a:r>
              <a:rPr lang="en-US" sz="2400" dirty="0"/>
              <a:t> will have finished my task by Sunday</a:t>
            </a:r>
            <a:r>
              <a:rPr lang="en-US" sz="2400" dirty="0" smtClean="0"/>
              <a:t>.</a:t>
            </a:r>
          </a:p>
          <a:p>
            <a:pPr marL="0" indent="0" algn="ctr">
              <a:buNone/>
            </a:pPr>
            <a:r>
              <a:rPr lang="en-US" sz="2400" dirty="0" smtClean="0"/>
              <a:t>2. </a:t>
            </a:r>
            <a:r>
              <a:rPr lang="en-US" sz="2400" dirty="0"/>
              <a:t>She will have finished the assignment tomorrow.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u="sng" dirty="0" smtClean="0"/>
              <a:t>Negative Sentence Structure</a:t>
            </a:r>
          </a:p>
          <a:p>
            <a:pPr marL="0" indent="0" algn="ctr">
              <a:buNone/>
            </a:pPr>
            <a:r>
              <a:rPr lang="en-US" sz="2400" dirty="0"/>
              <a:t>Subject+ </a:t>
            </a:r>
            <a:r>
              <a:rPr lang="en-US" sz="2400" dirty="0" smtClean="0"/>
              <a:t>will/shall </a:t>
            </a:r>
            <a:r>
              <a:rPr lang="en-US" sz="2400" dirty="0"/>
              <a:t>+ not +have + 3</a:t>
            </a:r>
            <a:r>
              <a:rPr lang="en-US" sz="2400" baseline="30000" dirty="0"/>
              <a:t>rd</a:t>
            </a:r>
            <a:r>
              <a:rPr lang="en-US" sz="2400" dirty="0"/>
              <a:t> form of verb +</a:t>
            </a:r>
            <a:r>
              <a:rPr lang="en-US" sz="2400" dirty="0" smtClean="0"/>
              <a:t>Object</a:t>
            </a:r>
          </a:p>
          <a:p>
            <a:pPr marL="0" indent="0" algn="ctr">
              <a:buNone/>
            </a:pPr>
            <a:r>
              <a:rPr lang="en-US" sz="2400" u="sng" dirty="0" smtClean="0"/>
              <a:t>Example:</a:t>
            </a:r>
          </a:p>
          <a:p>
            <a:pPr marL="0" indent="0" algn="ctr">
              <a:buNone/>
            </a:pPr>
            <a:r>
              <a:rPr lang="en-US" sz="2400" dirty="0" smtClean="0"/>
              <a:t>1. I</a:t>
            </a:r>
            <a:r>
              <a:rPr lang="en-US" sz="2400" dirty="0"/>
              <a:t> will not have seen her before summer </a:t>
            </a:r>
            <a:r>
              <a:rPr lang="en-US" sz="2400" dirty="0" smtClean="0"/>
              <a:t>vacation</a:t>
            </a:r>
          </a:p>
          <a:p>
            <a:pPr marL="0" indent="0" algn="ctr">
              <a:buNone/>
            </a:pPr>
            <a:r>
              <a:rPr lang="en-US" sz="2400" dirty="0" smtClean="0"/>
              <a:t>2. The </a:t>
            </a:r>
            <a:r>
              <a:rPr lang="en-US" sz="2400" dirty="0"/>
              <a:t>match will not have started by this time tomorrow</a:t>
            </a:r>
          </a:p>
        </p:txBody>
      </p:sp>
    </p:spTree>
    <p:extLst>
      <p:ext uri="{BB962C8B-B14F-4D97-AF65-F5344CB8AC3E}">
        <p14:creationId xmlns:p14="http://schemas.microsoft.com/office/powerpoint/2010/main" xmlns="" val="18699217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762000" y="228600"/>
            <a:ext cx="8077200" cy="46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8600"/>
            <a:ext cx="8153400" cy="6324600"/>
          </a:xfrm>
        </p:spPr>
        <p:txBody>
          <a:bodyPr/>
          <a:lstStyle/>
          <a:p>
            <a:pPr marL="0" indent="0" algn="ctr">
              <a:buNone/>
            </a:pPr>
            <a:endParaRPr lang="en-US" sz="2400" u="sng" dirty="0" smtClean="0"/>
          </a:p>
          <a:p>
            <a:pPr marL="0" indent="0" algn="ctr">
              <a:buNone/>
            </a:pPr>
            <a:r>
              <a:rPr lang="en-US" sz="2400" u="sng" dirty="0" smtClean="0"/>
              <a:t>Interrogative </a:t>
            </a:r>
            <a:r>
              <a:rPr lang="en-US" sz="2400" u="sng" dirty="0"/>
              <a:t>Sentence Structure</a:t>
            </a:r>
          </a:p>
          <a:p>
            <a:pPr marL="0" indent="0" algn="ctr">
              <a:buNone/>
            </a:pPr>
            <a:r>
              <a:rPr lang="en-US" sz="2400" dirty="0" smtClean="0"/>
              <a:t>Will/shall </a:t>
            </a:r>
            <a:r>
              <a:rPr lang="en-US" sz="2400" dirty="0"/>
              <a:t>+ Subject + have + 3</a:t>
            </a:r>
            <a:r>
              <a:rPr lang="en-US" sz="2400" baseline="30000" dirty="0"/>
              <a:t>rd</a:t>
            </a:r>
            <a:r>
              <a:rPr lang="en-US" sz="2400" dirty="0"/>
              <a:t> form of verb +</a:t>
            </a:r>
            <a:r>
              <a:rPr lang="en-US" sz="2400" dirty="0" smtClean="0"/>
              <a:t>Object?</a:t>
            </a:r>
          </a:p>
          <a:p>
            <a:pPr marL="0" indent="0" algn="ctr">
              <a:buNone/>
            </a:pPr>
            <a:r>
              <a:rPr lang="en-US" sz="2400" u="sng" dirty="0" smtClean="0"/>
              <a:t>Example</a:t>
            </a:r>
            <a:r>
              <a:rPr lang="en-US" sz="2400" dirty="0" smtClean="0"/>
              <a:t>:</a:t>
            </a:r>
          </a:p>
          <a:p>
            <a:pPr marL="0" indent="0" algn="ctr">
              <a:buNone/>
            </a:pPr>
            <a:r>
              <a:rPr lang="en-US" sz="2400" dirty="0" smtClean="0"/>
              <a:t>1. Will</a:t>
            </a:r>
            <a:r>
              <a:rPr lang="en-US" sz="2400" dirty="0"/>
              <a:t> she have made design before she gives her presentation</a:t>
            </a:r>
            <a:r>
              <a:rPr lang="en-US" sz="2400" dirty="0" smtClean="0"/>
              <a:t>?</a:t>
            </a:r>
          </a:p>
          <a:p>
            <a:pPr marL="0" indent="0" algn="ctr">
              <a:buNone/>
            </a:pPr>
            <a:r>
              <a:rPr lang="en-US" sz="2400" dirty="0" smtClean="0"/>
              <a:t>2. Will</a:t>
            </a:r>
            <a:r>
              <a:rPr lang="en-US" sz="2400" dirty="0"/>
              <a:t> I have bought a new computer by this time next week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u="sng" dirty="0" err="1" smtClean="0"/>
              <a:t>Interro</a:t>
            </a:r>
            <a:r>
              <a:rPr lang="en-US" sz="2400" u="sng" dirty="0" smtClean="0"/>
              <a:t>-Negative Sentence Structure</a:t>
            </a:r>
            <a:endParaRPr lang="en-US" sz="2400" dirty="0"/>
          </a:p>
          <a:p>
            <a:pPr marL="0" indent="0" algn="ctr" fontAlgn="base">
              <a:buNone/>
            </a:pPr>
            <a:r>
              <a:rPr lang="en-US" sz="2400" b="1" dirty="0"/>
              <a:t> </a:t>
            </a:r>
            <a:r>
              <a:rPr lang="en-US" sz="2400" dirty="0"/>
              <a:t>Shall/will + sub + not + have + </a:t>
            </a:r>
            <a:r>
              <a:rPr lang="en-US" sz="2400" dirty="0" smtClean="0"/>
              <a:t>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form of verb+ </a:t>
            </a:r>
            <a:r>
              <a:rPr lang="en-US" sz="2400" dirty="0" err="1"/>
              <a:t>obj</a:t>
            </a:r>
            <a:r>
              <a:rPr lang="en-US" sz="2400" dirty="0"/>
              <a:t>? </a:t>
            </a:r>
          </a:p>
          <a:p>
            <a:pPr marL="0" indent="0" algn="ctr" fontAlgn="base">
              <a:buNone/>
            </a:pPr>
            <a:r>
              <a:rPr lang="en-US" sz="2400" u="sng" dirty="0" smtClean="0"/>
              <a:t>Example</a:t>
            </a:r>
            <a:r>
              <a:rPr lang="en-US" sz="2400" dirty="0"/>
              <a:t>:</a:t>
            </a:r>
          </a:p>
          <a:p>
            <a:pPr marL="0" indent="0" algn="ctr" fontAlgn="base">
              <a:buNone/>
            </a:pPr>
            <a:r>
              <a:rPr lang="en-US" sz="2400" dirty="0" smtClean="0"/>
              <a:t>1. Will </a:t>
            </a:r>
            <a:r>
              <a:rPr lang="en-US" sz="2400" dirty="0"/>
              <a:t>my father not have cooked dinner?</a:t>
            </a:r>
          </a:p>
          <a:p>
            <a:pPr marL="0" indent="0" algn="ctr" fontAlgn="base">
              <a:buNone/>
            </a:pPr>
            <a:r>
              <a:rPr lang="en-US" sz="2400" dirty="0" smtClean="0"/>
              <a:t>2. Will </a:t>
            </a:r>
            <a:r>
              <a:rPr lang="en-US" sz="2400" dirty="0"/>
              <a:t>she not have finished the assignment tomorrow?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547954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2400"/>
            <a:ext cx="8305800" cy="63246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600" b="1" u="sng" dirty="0" smtClean="0"/>
              <a:t>FUTURE PERFECT CONTINUOUS TENSE</a:t>
            </a:r>
          </a:p>
          <a:p>
            <a:pPr marL="0" indent="0">
              <a:buNone/>
            </a:pPr>
            <a:endParaRPr lang="en-US" sz="2600" b="1" u="sng" dirty="0" smtClean="0"/>
          </a:p>
          <a:p>
            <a:pPr marL="0" indent="0" algn="ctr">
              <a:buNone/>
            </a:pPr>
            <a:r>
              <a:rPr lang="en-US" sz="2400" u="sng" dirty="0"/>
              <a:t>Positive Sentence Structure</a:t>
            </a:r>
          </a:p>
          <a:p>
            <a:pPr marL="0" indent="0" algn="ctr">
              <a:buNone/>
            </a:pPr>
            <a:r>
              <a:rPr lang="en-US" sz="2600" dirty="0" smtClean="0"/>
              <a:t>Subject </a:t>
            </a:r>
            <a:r>
              <a:rPr lang="en-US" sz="2600" dirty="0"/>
              <a:t>+</a:t>
            </a:r>
            <a:r>
              <a:rPr lang="en-US" sz="2600" dirty="0" smtClean="0"/>
              <a:t>will/shall + </a:t>
            </a:r>
            <a:r>
              <a:rPr lang="en-US" sz="2600" dirty="0"/>
              <a:t>have </a:t>
            </a:r>
            <a:r>
              <a:rPr lang="en-US" sz="2600" dirty="0" smtClean="0"/>
              <a:t>been </a:t>
            </a:r>
            <a:r>
              <a:rPr lang="en-US" sz="2600" dirty="0"/>
              <a:t>+ 1</a:t>
            </a:r>
            <a:r>
              <a:rPr lang="en-US" sz="2600" baseline="30000" dirty="0"/>
              <a:t>st</a:t>
            </a:r>
            <a:r>
              <a:rPr lang="en-US" sz="2600" dirty="0"/>
              <a:t> </a:t>
            </a:r>
            <a:r>
              <a:rPr lang="en-US" sz="2600" dirty="0" err="1"/>
              <a:t>Verb+ing</a:t>
            </a:r>
            <a:r>
              <a:rPr lang="en-US" sz="2600" dirty="0"/>
              <a:t>+ </a:t>
            </a:r>
            <a:r>
              <a:rPr lang="en-US" sz="2600" dirty="0" err="1" smtClean="0"/>
              <a:t>Object+since</a:t>
            </a:r>
            <a:r>
              <a:rPr lang="en-US" sz="2600" dirty="0" smtClean="0"/>
              <a:t>/for.</a:t>
            </a:r>
            <a:endParaRPr lang="en-US" sz="2600" dirty="0" smtClean="0"/>
          </a:p>
          <a:p>
            <a:pPr marL="0" indent="0" algn="ctr">
              <a:buNone/>
            </a:pPr>
            <a:endParaRPr lang="en-US" sz="2600" dirty="0" smtClean="0"/>
          </a:p>
          <a:p>
            <a:pPr marL="0" indent="0" algn="ctr">
              <a:buNone/>
            </a:pPr>
            <a:r>
              <a:rPr lang="en-US" sz="2600" u="sng" dirty="0" smtClean="0"/>
              <a:t>Example</a:t>
            </a:r>
            <a:r>
              <a:rPr lang="en-US" sz="2600" dirty="0" smtClean="0"/>
              <a:t>:</a:t>
            </a:r>
          </a:p>
          <a:p>
            <a:pPr marL="0" indent="0" algn="ctr">
              <a:buNone/>
            </a:pPr>
            <a:r>
              <a:rPr lang="en-US" sz="2600" dirty="0" smtClean="0"/>
              <a:t>1. </a:t>
            </a:r>
            <a:r>
              <a:rPr lang="en-US" sz="2400" dirty="0"/>
              <a:t>He will have been waiting for his mother.</a:t>
            </a:r>
          </a:p>
          <a:p>
            <a:pPr marL="0" indent="0" algn="ctr">
              <a:buNone/>
            </a:pPr>
            <a:r>
              <a:rPr lang="en-US" sz="2600" dirty="0" smtClean="0"/>
              <a:t>2. I</a:t>
            </a:r>
            <a:r>
              <a:rPr lang="en-US" sz="2600" dirty="0"/>
              <a:t> will have been playing for three </a:t>
            </a:r>
            <a:r>
              <a:rPr lang="en-US" sz="2600" dirty="0" smtClean="0"/>
              <a:t>hours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 algn="ctr">
              <a:buNone/>
            </a:pPr>
            <a:r>
              <a:rPr lang="en-US" sz="2400" u="sng" dirty="0"/>
              <a:t>Negative Sentence </a:t>
            </a:r>
            <a:r>
              <a:rPr lang="en-US" sz="2400" u="sng" dirty="0" smtClean="0"/>
              <a:t>Structure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 smtClean="0"/>
              <a:t>Subject </a:t>
            </a:r>
            <a:r>
              <a:rPr lang="en-US" sz="2600" dirty="0"/>
              <a:t>+ </a:t>
            </a:r>
            <a:r>
              <a:rPr lang="en-US" sz="2600" dirty="0" smtClean="0"/>
              <a:t>will/shall + </a:t>
            </a:r>
            <a:r>
              <a:rPr lang="en-US" sz="2600" dirty="0"/>
              <a:t>not + have been </a:t>
            </a:r>
            <a:r>
              <a:rPr lang="en-US" sz="2600" dirty="0" smtClean="0"/>
              <a:t>+ </a:t>
            </a:r>
            <a:r>
              <a:rPr lang="en-US" sz="2600" dirty="0"/>
              <a:t>1</a:t>
            </a:r>
            <a:r>
              <a:rPr lang="en-US" sz="2600" baseline="30000" dirty="0"/>
              <a:t>st</a:t>
            </a:r>
            <a:r>
              <a:rPr lang="en-US" sz="2600" dirty="0"/>
              <a:t>Verb+ing+ </a:t>
            </a:r>
            <a:r>
              <a:rPr lang="en-US" sz="2600" dirty="0" err="1" smtClean="0"/>
              <a:t>Object+since</a:t>
            </a:r>
            <a:r>
              <a:rPr lang="en-US" sz="2600" dirty="0" smtClean="0"/>
              <a:t>/for.</a:t>
            </a:r>
            <a:endParaRPr lang="en-US" sz="2600" dirty="0" smtClean="0"/>
          </a:p>
          <a:p>
            <a:pPr marL="0" indent="0" algn="ctr">
              <a:buNone/>
            </a:pPr>
            <a:endParaRPr lang="en-US" sz="2600" dirty="0" smtClean="0"/>
          </a:p>
          <a:p>
            <a:pPr marL="0" indent="0" algn="ctr">
              <a:buNone/>
            </a:pPr>
            <a:r>
              <a:rPr lang="en-US" sz="2600" u="sng" dirty="0" smtClean="0"/>
              <a:t>Example:</a:t>
            </a:r>
          </a:p>
          <a:p>
            <a:pPr marL="0" indent="0" algn="ctr">
              <a:buNone/>
            </a:pPr>
            <a:r>
              <a:rPr lang="en-US" sz="2600" dirty="0" smtClean="0"/>
              <a:t>1. he</a:t>
            </a:r>
            <a:r>
              <a:rPr lang="en-US" sz="2600" dirty="0"/>
              <a:t> will not have been feeling </a:t>
            </a:r>
            <a:r>
              <a:rPr lang="en-US" sz="2600" dirty="0" smtClean="0"/>
              <a:t>bored </a:t>
            </a:r>
            <a:r>
              <a:rPr lang="en-US" sz="2600" dirty="0"/>
              <a:t>when they leave him</a:t>
            </a:r>
            <a:r>
              <a:rPr lang="en-US" sz="2600" dirty="0" smtClean="0"/>
              <a:t>.</a:t>
            </a:r>
          </a:p>
          <a:p>
            <a:pPr marL="0" indent="0" algn="ctr">
              <a:buNone/>
            </a:pPr>
            <a:r>
              <a:rPr lang="en-US" sz="2600" dirty="0" smtClean="0"/>
              <a:t>2. he</a:t>
            </a:r>
            <a:r>
              <a:rPr lang="en-US" sz="2600" dirty="0"/>
              <a:t> will not have been attending his class for sure.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877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82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28600"/>
            <a:ext cx="8229600" cy="6172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2400" u="sng" dirty="0" smtClean="0"/>
          </a:p>
          <a:p>
            <a:pPr marL="0" indent="0" algn="ctr">
              <a:buNone/>
            </a:pPr>
            <a:r>
              <a:rPr lang="en-US" sz="2400" u="sng" dirty="0" smtClean="0"/>
              <a:t>Interrogative </a:t>
            </a:r>
            <a:r>
              <a:rPr lang="en-US" sz="2400" u="sng" dirty="0"/>
              <a:t>Sentence Structure</a:t>
            </a:r>
          </a:p>
          <a:p>
            <a:pPr marL="0" indent="0" algn="ctr">
              <a:buNone/>
            </a:pPr>
            <a:r>
              <a:rPr lang="en-US" sz="2400" dirty="0" smtClean="0"/>
              <a:t>Will </a:t>
            </a:r>
            <a:r>
              <a:rPr lang="en-US" sz="2400" dirty="0"/>
              <a:t>+ Subject + have been + 1st Verb+ </a:t>
            </a:r>
            <a:r>
              <a:rPr lang="en-US" sz="2400" dirty="0" err="1"/>
              <a:t>ing</a:t>
            </a:r>
            <a:r>
              <a:rPr lang="en-US" sz="2400" dirty="0"/>
              <a:t>+ </a:t>
            </a:r>
            <a:r>
              <a:rPr lang="en-US" sz="2400" dirty="0" err="1" smtClean="0"/>
              <a:t>Object+since</a:t>
            </a:r>
            <a:r>
              <a:rPr lang="en-US" sz="2400" dirty="0" smtClean="0"/>
              <a:t>/for?</a:t>
            </a:r>
            <a:endParaRPr lang="en-US" sz="2400" dirty="0" smtClean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u="sng" dirty="0" smtClean="0"/>
              <a:t>Example:</a:t>
            </a:r>
          </a:p>
          <a:p>
            <a:pPr marL="0" indent="0" algn="ctr">
              <a:buNone/>
            </a:pPr>
            <a:r>
              <a:rPr lang="en-US" sz="2400" dirty="0" smtClean="0"/>
              <a:t>1. Will</a:t>
            </a:r>
            <a:r>
              <a:rPr lang="en-US" sz="2400" dirty="0"/>
              <a:t> you have been solving all the questions?</a:t>
            </a:r>
          </a:p>
          <a:p>
            <a:pPr marL="0" indent="0" algn="ctr">
              <a:buNone/>
            </a:pPr>
            <a:r>
              <a:rPr lang="en-US" sz="2400" dirty="0" smtClean="0"/>
              <a:t>2. Will</a:t>
            </a:r>
            <a:r>
              <a:rPr lang="en-US" sz="2400" dirty="0"/>
              <a:t> </a:t>
            </a:r>
            <a:r>
              <a:rPr lang="en-US" sz="2400" dirty="0" smtClean="0"/>
              <a:t>he</a:t>
            </a:r>
            <a:r>
              <a:rPr lang="en-US" sz="2400" dirty="0"/>
              <a:t> have been reading that book for 3 hours?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u="sng" dirty="0" err="1"/>
              <a:t>Interro</a:t>
            </a:r>
            <a:r>
              <a:rPr lang="en-US" sz="2400" u="sng" dirty="0"/>
              <a:t>-Negative Sentence Structure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Shall/will </a:t>
            </a:r>
            <a:r>
              <a:rPr lang="en-US" sz="2400" dirty="0"/>
              <a:t>+ sub + not + have been </a:t>
            </a:r>
            <a:r>
              <a:rPr lang="en-US" sz="2400" dirty="0" smtClean="0"/>
              <a:t>+1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form of </a:t>
            </a:r>
            <a:r>
              <a:rPr lang="en-US" sz="2400" dirty="0" err="1" smtClean="0"/>
              <a:t>verb+ing</a:t>
            </a:r>
            <a:r>
              <a:rPr lang="en-US" sz="2400" dirty="0"/>
              <a:t> + </a:t>
            </a:r>
            <a:r>
              <a:rPr lang="en-US" sz="2400" dirty="0" err="1" smtClean="0"/>
              <a:t>obj+since</a:t>
            </a:r>
            <a:r>
              <a:rPr lang="en-US" sz="2400" dirty="0" smtClean="0"/>
              <a:t>/for?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b="1" dirty="0"/>
              <a:t> </a:t>
            </a:r>
          </a:p>
          <a:p>
            <a:pPr marL="0" indent="0" algn="ctr">
              <a:buNone/>
            </a:pPr>
            <a:r>
              <a:rPr lang="en-US" sz="2400" u="sng" dirty="0" smtClean="0"/>
              <a:t>Example:</a:t>
            </a:r>
          </a:p>
          <a:p>
            <a:pPr marL="0" indent="0" algn="ctr">
              <a:buNone/>
            </a:pPr>
            <a:r>
              <a:rPr lang="en-US" sz="2400" dirty="0" smtClean="0"/>
              <a:t>1. </a:t>
            </a:r>
            <a:r>
              <a:rPr lang="en-US" sz="2400" dirty="0"/>
              <a:t>Will you </a:t>
            </a:r>
            <a:r>
              <a:rPr lang="en-US" sz="2400" dirty="0" smtClean="0"/>
              <a:t>not have </a:t>
            </a:r>
            <a:r>
              <a:rPr lang="en-US" sz="2400" dirty="0"/>
              <a:t>been solving all the questions?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012633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124200"/>
            <a:ext cx="4343400" cy="533399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76200"/>
            <a:ext cx="7772400" cy="91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radley Hand ITC" pitchFamily="66" charset="0"/>
              </a:rPr>
              <a:t>	             </a:t>
            </a:r>
            <a:r>
              <a:rPr lang="en-US" u="sng" dirty="0" smtClean="0"/>
              <a:t>TENSE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914400"/>
            <a:ext cx="81534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Tense</a:t>
            </a:r>
            <a:r>
              <a:rPr lang="en-US" sz="2400" dirty="0"/>
              <a:t> is the form a verb takes to show the time it happened.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There are three main tenses: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u="sng" dirty="0" smtClean="0"/>
              <a:t>Present tense </a:t>
            </a:r>
            <a:r>
              <a:rPr lang="en-US" sz="2400" dirty="0" smtClean="0"/>
              <a:t>: things that are true when the words are spoken or written.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u="sng" dirty="0" smtClean="0"/>
              <a:t>Past tense </a:t>
            </a:r>
            <a:r>
              <a:rPr lang="en-US" sz="2400" dirty="0" smtClean="0"/>
              <a:t>: things that were true before the words were spoken or written.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u="sng" dirty="0" smtClean="0"/>
              <a:t>Future tense </a:t>
            </a:r>
            <a:r>
              <a:rPr lang="en-US" sz="2400" dirty="0" smtClean="0"/>
              <a:t>: things that will be true after the words are spoken or written. 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5800" y="381000"/>
            <a:ext cx="7696200" cy="6248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4400" b="1" u="sng" dirty="0" smtClean="0">
              <a:latin typeface="Forte" pitchFamily="66" charset="0"/>
            </a:endParaRPr>
          </a:p>
          <a:p>
            <a:endParaRPr lang="en-US" sz="4400" b="1" u="sng" dirty="0">
              <a:latin typeface="Forte" pitchFamily="66" charset="0"/>
            </a:endParaRPr>
          </a:p>
          <a:p>
            <a:endParaRPr lang="en-US" sz="4400" b="1" u="sng" dirty="0">
              <a:latin typeface="Forte" pitchFamily="66" charset="0"/>
            </a:endParaRPr>
          </a:p>
          <a:p>
            <a:r>
              <a:rPr lang="en-US" sz="4400" u="sng" dirty="0" smtClean="0">
                <a:latin typeface="+mj-lt"/>
              </a:rPr>
              <a:t>ASPECTS</a:t>
            </a:r>
            <a:endParaRPr lang="en-US" sz="4400" dirty="0" smtClean="0">
              <a:latin typeface="+mj-lt"/>
            </a:endParaRPr>
          </a:p>
          <a:p>
            <a:r>
              <a:rPr lang="en-US" sz="2400" dirty="0" smtClean="0">
                <a:ea typeface="Batang" pitchFamily="18" charset="-127"/>
              </a:rPr>
              <a:t>There are four aspects :</a:t>
            </a:r>
          </a:p>
          <a:p>
            <a:endParaRPr lang="en-US" sz="2400" dirty="0" smtClean="0">
              <a:ea typeface="Batang" pitchFamily="18" charset="-127"/>
            </a:endParaRPr>
          </a:p>
          <a:p>
            <a:r>
              <a:rPr lang="en-US" sz="2400" dirty="0" smtClean="0">
                <a:ea typeface="Batang" pitchFamily="18" charset="-127"/>
              </a:rPr>
              <a:t>1.Indefinite or simple</a:t>
            </a:r>
          </a:p>
          <a:p>
            <a:r>
              <a:rPr lang="en-US" sz="2400" dirty="0" smtClean="0">
                <a:ea typeface="Batang" pitchFamily="18" charset="-127"/>
              </a:rPr>
              <a:t>2.Continuous or progressive</a:t>
            </a:r>
          </a:p>
          <a:p>
            <a:r>
              <a:rPr lang="en-US" sz="2400" dirty="0" smtClean="0">
                <a:ea typeface="Batang" pitchFamily="18" charset="-127"/>
              </a:rPr>
              <a:t>3.Perfect or complete</a:t>
            </a:r>
          </a:p>
          <a:p>
            <a:r>
              <a:rPr lang="en-US" sz="2400" dirty="0" smtClean="0">
                <a:ea typeface="Batang" pitchFamily="18" charset="-127"/>
              </a:rPr>
              <a:t>4. Perfect continuous</a:t>
            </a:r>
            <a:endParaRPr lang="en-US" sz="2400" dirty="0">
              <a:ea typeface="Batang" pitchFamily="18" charset="-127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828800" y="-914401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24200" y="228600"/>
            <a:ext cx="5715000" cy="6400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400" dirty="0" smtClean="0">
                <a:latin typeface="Forte" pitchFamily="66" charset="0"/>
              </a:rPr>
              <a:t>      </a:t>
            </a:r>
            <a:r>
              <a:rPr lang="en-US" sz="4400" u="sng" dirty="0" smtClean="0">
                <a:latin typeface="+mj-lt"/>
              </a:rPr>
              <a:t>FUTURE TENSE</a:t>
            </a:r>
          </a:p>
          <a:p>
            <a:endParaRPr lang="en-US" sz="4000" u="sng" dirty="0" smtClean="0">
              <a:latin typeface="Forte" pitchFamily="66" charset="0"/>
            </a:endParaRPr>
          </a:p>
          <a:p>
            <a:endParaRPr lang="en-US" sz="4000" u="sng" dirty="0">
              <a:latin typeface="Forte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953000" y="-76200"/>
            <a:ext cx="7765662" cy="1647612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495800" y="1219200"/>
            <a:ext cx="27432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FUTURE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638800" y="1905000"/>
            <a:ext cx="457200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14800" y="2362200"/>
            <a:ext cx="3505200" cy="609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FUTURE SIMPLE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638800" y="2971800"/>
            <a:ext cx="457200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05200" y="3429000"/>
            <a:ext cx="4724400" cy="609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FUTURE CONTINUOUS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715000" y="4038600"/>
            <a:ext cx="457200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114800" y="4495800"/>
            <a:ext cx="3733800" cy="609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FUTURE PERFECT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715000" y="5105400"/>
            <a:ext cx="457200" cy="4572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57500" y="5562600"/>
            <a:ext cx="6172200" cy="609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FUTURE PERFECT CONTINUOUS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3200" y="1538177"/>
            <a:ext cx="6324600" cy="3505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400" b="1" u="sng" dirty="0" smtClean="0">
                <a:latin typeface="+mj-lt"/>
              </a:rPr>
              <a:t>HELPING VERBS</a:t>
            </a:r>
          </a:p>
          <a:p>
            <a:pPr algn="ctr"/>
            <a:endParaRPr lang="en-US" sz="2400" dirty="0" smtClean="0">
              <a:latin typeface="Forte" pitchFamily="66" charset="0"/>
            </a:endParaRPr>
          </a:p>
          <a:p>
            <a:pPr algn="ctr"/>
            <a:r>
              <a:rPr lang="en-US" sz="2400" dirty="0" smtClean="0">
                <a:latin typeface="Forte" pitchFamily="66" charset="0"/>
              </a:rPr>
              <a:t> </a:t>
            </a:r>
          </a:p>
          <a:p>
            <a:pPr algn="ctr"/>
            <a:endParaRPr lang="en-US" sz="2400" dirty="0" smtClean="0">
              <a:latin typeface="Comic Sans MS" pitchFamily="66" charset="0"/>
            </a:endParaRPr>
          </a:p>
          <a:p>
            <a:pPr algn="ctr"/>
            <a:endParaRPr lang="en-US" sz="2400" dirty="0">
              <a:latin typeface="Comic Sans MS" pitchFamily="66" charset="0"/>
            </a:endParaRPr>
          </a:p>
          <a:p>
            <a:pPr algn="ctr"/>
            <a:endParaRPr lang="en-US" sz="2400" dirty="0" smtClean="0">
              <a:latin typeface="Forte" pitchFamily="66" charset="0"/>
            </a:endParaRPr>
          </a:p>
          <a:p>
            <a:pPr algn="ctr"/>
            <a:endParaRPr lang="en-US" sz="2400" dirty="0">
              <a:latin typeface="Comic Sans MS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495800" y="-6508898"/>
            <a:ext cx="7765662" cy="1647612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0292413"/>
              </p:ext>
            </p:extLst>
          </p:nvPr>
        </p:nvGraphicFramePr>
        <p:xfrm>
          <a:off x="2901802" y="2362200"/>
          <a:ext cx="600739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395"/>
              </a:tblGrid>
              <a:tr h="5647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Will: It is use for making instant decisions.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8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Shall: In these day use of shall is very rarer (especially in US), so it is better to use will every time.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71800" y="288335"/>
            <a:ext cx="5943599" cy="634106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115000"/>
              </a:lnSpc>
            </a:pPr>
            <a:r>
              <a:rPr lang="en-US" sz="2400" b="1" u="sng" dirty="0" smtClean="0">
                <a:latin typeface="+mj-lt"/>
              </a:rPr>
              <a:t>SIMPLE FUTURE STRUCTURES</a:t>
            </a:r>
          </a:p>
          <a:p>
            <a:pPr algn="ctr">
              <a:lnSpc>
                <a:spcPct val="115000"/>
              </a:lnSpc>
            </a:pPr>
            <a:endParaRPr lang="en-US" sz="2400" b="1" u="sng" dirty="0" smtClean="0">
              <a:latin typeface="+mj-lt"/>
            </a:endParaRPr>
          </a:p>
          <a:p>
            <a:pPr algn="ctr">
              <a:lnSpc>
                <a:spcPct val="115000"/>
              </a:lnSpc>
            </a:pPr>
            <a:r>
              <a:rPr lang="en-US" sz="2400" u="sng" dirty="0" smtClean="0"/>
              <a:t>Positive Sentence</a:t>
            </a:r>
            <a:r>
              <a:rPr lang="en-US" sz="1400" u="sng" dirty="0"/>
              <a:t> </a:t>
            </a:r>
            <a:r>
              <a:rPr lang="en-US" sz="2400" u="sng" dirty="0"/>
              <a:t>S</a:t>
            </a:r>
            <a:r>
              <a:rPr lang="en-US" sz="2400" u="sng" dirty="0" smtClean="0"/>
              <a:t>tructure</a:t>
            </a:r>
            <a:endParaRPr lang="en-US" sz="1400" u="sng" dirty="0"/>
          </a:p>
          <a:p>
            <a:pPr algn="ctr">
              <a:lnSpc>
                <a:spcPct val="115000"/>
              </a:lnSpc>
            </a:pPr>
            <a:r>
              <a:rPr lang="en-US" sz="2400" dirty="0"/>
              <a:t>Subject + will/Shall +1</a:t>
            </a:r>
            <a:r>
              <a:rPr lang="en-US" sz="2400" baseline="30000" dirty="0"/>
              <a:t>st</a:t>
            </a:r>
            <a:r>
              <a:rPr lang="en-US" sz="2400" dirty="0"/>
              <a:t> form of verb+ Object</a:t>
            </a:r>
            <a:r>
              <a:rPr lang="en-US" sz="2400" dirty="0" smtClean="0"/>
              <a:t>.</a:t>
            </a:r>
          </a:p>
          <a:p>
            <a:pPr algn="ctr">
              <a:lnSpc>
                <a:spcPct val="115000"/>
              </a:lnSpc>
            </a:pPr>
            <a:endParaRPr lang="en-US" sz="1400" dirty="0"/>
          </a:p>
          <a:p>
            <a:pPr algn="ctr">
              <a:lnSpc>
                <a:spcPct val="115000"/>
              </a:lnSpc>
            </a:pPr>
            <a:r>
              <a:rPr lang="en-US" sz="2400" u="sng" dirty="0"/>
              <a:t>Example:</a:t>
            </a:r>
            <a:endParaRPr lang="en-US" sz="1400" u="sng" dirty="0"/>
          </a:p>
          <a:p>
            <a:pPr marL="3429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/>
              <a:t>1. He</a:t>
            </a:r>
            <a:r>
              <a:rPr lang="en-US" sz="2400" dirty="0"/>
              <a:t> will check my website tomorrow.</a:t>
            </a:r>
            <a:endParaRPr lang="en-US" sz="1400" dirty="0"/>
          </a:p>
          <a:p>
            <a:pPr marL="3429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/>
              <a:t>2. You</a:t>
            </a:r>
            <a:r>
              <a:rPr lang="en-US" sz="2400" dirty="0"/>
              <a:t> will teach me this lesson.</a:t>
            </a:r>
            <a:endParaRPr lang="en-US" sz="1400" dirty="0"/>
          </a:p>
          <a:p>
            <a:pPr algn="ctr"/>
            <a:endParaRPr lang="en-US" sz="2400" dirty="0" smtClean="0"/>
          </a:p>
          <a:p>
            <a:pPr algn="ctr">
              <a:lnSpc>
                <a:spcPct val="115000"/>
              </a:lnSpc>
            </a:pPr>
            <a:endParaRPr lang="en-US" sz="2400" dirty="0"/>
          </a:p>
          <a:p>
            <a:pPr algn="ctr">
              <a:lnSpc>
                <a:spcPct val="115000"/>
              </a:lnSpc>
            </a:pPr>
            <a:r>
              <a:rPr lang="en-US" sz="2400" u="sng" dirty="0" smtClean="0"/>
              <a:t>Negative Sentence</a:t>
            </a:r>
            <a:r>
              <a:rPr lang="en-US" sz="1400" u="sng" dirty="0"/>
              <a:t> </a:t>
            </a:r>
            <a:r>
              <a:rPr lang="en-US" sz="2400" u="sng" dirty="0" smtClean="0"/>
              <a:t>Structure</a:t>
            </a:r>
            <a:endParaRPr lang="en-US" sz="1400" u="sng" dirty="0"/>
          </a:p>
          <a:p>
            <a:pPr algn="ctr">
              <a:lnSpc>
                <a:spcPct val="115000"/>
              </a:lnSpc>
            </a:pPr>
            <a:r>
              <a:rPr lang="en-US" sz="2400" dirty="0"/>
              <a:t>Subject+ will/shall+ not + 1</a:t>
            </a:r>
            <a:r>
              <a:rPr lang="en-US" sz="2400" baseline="30000" dirty="0"/>
              <a:t>st</a:t>
            </a:r>
            <a:r>
              <a:rPr lang="en-US" sz="2400" dirty="0"/>
              <a:t> form of Verb +</a:t>
            </a:r>
            <a:r>
              <a:rPr lang="en-US" sz="2400" dirty="0" smtClean="0"/>
              <a:t>Object</a:t>
            </a:r>
          </a:p>
          <a:p>
            <a:pPr algn="ctr">
              <a:lnSpc>
                <a:spcPct val="115000"/>
              </a:lnSpc>
            </a:pPr>
            <a:endParaRPr lang="en-US" sz="1400" dirty="0"/>
          </a:p>
          <a:p>
            <a:pPr algn="ctr">
              <a:lnSpc>
                <a:spcPct val="115000"/>
              </a:lnSpc>
            </a:pPr>
            <a:r>
              <a:rPr lang="en-US" sz="2400" u="sng" dirty="0"/>
              <a:t>Example:</a:t>
            </a:r>
            <a:endParaRPr lang="en-US" sz="1400" u="sng" dirty="0"/>
          </a:p>
          <a:p>
            <a:pPr algn="ctr">
              <a:lnSpc>
                <a:spcPct val="115000"/>
              </a:lnSpc>
            </a:pPr>
            <a:r>
              <a:rPr lang="en-US" sz="2400" dirty="0"/>
              <a:t>1. I shall not attend his class tomorrow.</a:t>
            </a:r>
            <a:endParaRPr lang="en-US" sz="1400" dirty="0"/>
          </a:p>
          <a:p>
            <a:pPr algn="ctr">
              <a:lnSpc>
                <a:spcPct val="115000"/>
              </a:lnSpc>
            </a:pPr>
            <a:r>
              <a:rPr lang="en-US" sz="2400" dirty="0"/>
              <a:t>2. They will not go with us.</a:t>
            </a:r>
            <a:endParaRPr lang="en-US" sz="1400" dirty="0">
              <a:ea typeface="Calibri"/>
              <a:cs typeface="Times New Roman"/>
            </a:endParaRPr>
          </a:p>
          <a:p>
            <a:pPr algn="ctr"/>
            <a:endParaRPr lang="en-US" sz="2400" dirty="0"/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>
              <a:latin typeface="Comic Sans MS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20753331" flipH="1">
            <a:off x="108261" y="-3142206"/>
            <a:ext cx="2895600" cy="68610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1534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457200"/>
            <a:ext cx="8077200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u="sng" dirty="0" smtClean="0"/>
              <a:t>Interrogative Sentence Structure</a:t>
            </a:r>
          </a:p>
          <a:p>
            <a:pPr algn="ctr">
              <a:lnSpc>
                <a:spcPct val="115000"/>
              </a:lnSpc>
            </a:pPr>
            <a:r>
              <a:rPr lang="en-US" sz="2400" dirty="0" smtClean="0"/>
              <a:t>Will/Shall </a:t>
            </a:r>
            <a:r>
              <a:rPr lang="en-US" sz="2400" dirty="0"/>
              <a:t>+ Subject + 1</a:t>
            </a:r>
            <a:r>
              <a:rPr lang="en-US" sz="2400" baseline="30000" dirty="0"/>
              <a:t>st</a:t>
            </a:r>
            <a:r>
              <a:rPr lang="en-US" sz="2400" dirty="0"/>
              <a:t> form of Verb +Object</a:t>
            </a:r>
            <a:r>
              <a:rPr lang="en-US" sz="2400" dirty="0" smtClean="0"/>
              <a:t>?</a:t>
            </a:r>
          </a:p>
          <a:p>
            <a:pPr algn="ctr">
              <a:lnSpc>
                <a:spcPct val="115000"/>
              </a:lnSpc>
            </a:pPr>
            <a:endParaRPr lang="en-US" sz="2400" dirty="0" smtClean="0"/>
          </a:p>
          <a:p>
            <a:pPr algn="ctr">
              <a:lnSpc>
                <a:spcPct val="115000"/>
              </a:lnSpc>
            </a:pPr>
            <a:r>
              <a:rPr lang="en-US" sz="2400" u="sng" dirty="0" smtClean="0"/>
              <a:t>Example:</a:t>
            </a:r>
          </a:p>
          <a:p>
            <a:pPr algn="ctr">
              <a:lnSpc>
                <a:spcPct val="115000"/>
              </a:lnSpc>
            </a:pPr>
            <a:r>
              <a:rPr lang="en-US" sz="2400" dirty="0" smtClean="0"/>
              <a:t>1. Will</a:t>
            </a:r>
            <a:r>
              <a:rPr lang="en-US" sz="2400" dirty="0"/>
              <a:t> you complete the task?</a:t>
            </a:r>
          </a:p>
          <a:p>
            <a:pPr algn="ctr">
              <a:lnSpc>
                <a:spcPct val="115000"/>
              </a:lnSpc>
            </a:pPr>
            <a:r>
              <a:rPr lang="en-US" sz="2400" dirty="0" smtClean="0"/>
              <a:t>2. Will</a:t>
            </a:r>
            <a:r>
              <a:rPr lang="en-US" sz="2400" dirty="0"/>
              <a:t> he go to the market?</a:t>
            </a:r>
          </a:p>
          <a:p>
            <a:pPr algn="ctr">
              <a:lnSpc>
                <a:spcPct val="115000"/>
              </a:lnSpc>
            </a:pPr>
            <a:endParaRPr lang="en-US" sz="2400" dirty="0"/>
          </a:p>
          <a:p>
            <a:pPr algn="ctr">
              <a:lnSpc>
                <a:spcPct val="115000"/>
              </a:lnSpc>
            </a:pPr>
            <a:endParaRPr lang="en-US" sz="2400" dirty="0"/>
          </a:p>
          <a:p>
            <a:pPr algn="ctr">
              <a:lnSpc>
                <a:spcPct val="115000"/>
              </a:lnSpc>
            </a:pPr>
            <a:r>
              <a:rPr lang="en-US" sz="2400" u="sng" dirty="0" err="1" smtClean="0"/>
              <a:t>Interro</a:t>
            </a:r>
            <a:r>
              <a:rPr lang="en-US" sz="2400" u="sng" dirty="0" smtClean="0"/>
              <a:t>-Negative Sentence Structure</a:t>
            </a:r>
          </a:p>
          <a:p>
            <a:pPr algn="ctr">
              <a:lnSpc>
                <a:spcPct val="115000"/>
              </a:lnSpc>
            </a:pPr>
            <a:r>
              <a:rPr lang="en-US" sz="2400" dirty="0" smtClean="0"/>
              <a:t>will/shall+subject+not+1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form of </a:t>
            </a:r>
            <a:r>
              <a:rPr lang="en-US" sz="2400" dirty="0" err="1" smtClean="0"/>
              <a:t>verb+object</a:t>
            </a:r>
            <a:r>
              <a:rPr lang="en-US" sz="2400" dirty="0" smtClean="0"/>
              <a:t>+?</a:t>
            </a:r>
          </a:p>
          <a:p>
            <a:pPr algn="ctr">
              <a:lnSpc>
                <a:spcPct val="115000"/>
              </a:lnSpc>
            </a:pPr>
            <a:endParaRPr lang="en-US" sz="2400" dirty="0" smtClean="0"/>
          </a:p>
          <a:p>
            <a:pPr algn="ctr">
              <a:lnSpc>
                <a:spcPct val="115000"/>
              </a:lnSpc>
            </a:pPr>
            <a:r>
              <a:rPr lang="en-US" sz="2400" u="sng" dirty="0" smtClean="0"/>
              <a:t>Example:</a:t>
            </a:r>
          </a:p>
          <a:p>
            <a:pPr algn="ctr">
              <a:lnSpc>
                <a:spcPct val="115000"/>
              </a:lnSpc>
            </a:pPr>
            <a:r>
              <a:rPr lang="en-US" sz="2400" dirty="0" smtClean="0"/>
              <a:t>1. will you not come today?</a:t>
            </a:r>
          </a:p>
          <a:p>
            <a:pPr algn="ctr">
              <a:lnSpc>
                <a:spcPct val="115000"/>
              </a:lnSpc>
            </a:pPr>
            <a:r>
              <a:rPr lang="en-US" sz="2400" dirty="0" smtClean="0"/>
              <a:t>2. will they not arrive there?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 flipV="1">
            <a:off x="762000" y="228600"/>
            <a:ext cx="81534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"/>
            <a:ext cx="8153400" cy="647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/>
              <a:t>FUTURE CONTINUOUS TENSE</a:t>
            </a:r>
          </a:p>
          <a:p>
            <a:pPr marL="0" indent="0">
              <a:buNone/>
            </a:pPr>
            <a:endParaRPr lang="en-US" sz="2400" b="1" u="sng" dirty="0" smtClean="0"/>
          </a:p>
          <a:p>
            <a:pPr marL="0" indent="0" algn="ctr">
              <a:buNone/>
            </a:pPr>
            <a:r>
              <a:rPr lang="en-US" sz="2400" u="sng" dirty="0" smtClean="0"/>
              <a:t>Positive Sentence Structure</a:t>
            </a:r>
          </a:p>
          <a:p>
            <a:pPr marL="0" indent="0" algn="ctr">
              <a:buNone/>
            </a:pPr>
            <a:r>
              <a:rPr lang="en-US" sz="2400" dirty="0" smtClean="0"/>
              <a:t>Subject </a:t>
            </a:r>
            <a:r>
              <a:rPr lang="en-US" sz="2400" dirty="0"/>
              <a:t>+ </a:t>
            </a:r>
            <a:r>
              <a:rPr lang="en-US" sz="2400" dirty="0" smtClean="0"/>
              <a:t>will </a:t>
            </a:r>
            <a:r>
              <a:rPr lang="en-US" sz="2400" dirty="0"/>
              <a:t>+ </a:t>
            </a:r>
            <a:r>
              <a:rPr lang="en-US" sz="2400" dirty="0" smtClean="0"/>
              <a:t>be +1</a:t>
            </a:r>
            <a:r>
              <a:rPr lang="en-US" sz="2400" baseline="30000" dirty="0" smtClean="0"/>
              <a:t>ST</a:t>
            </a:r>
            <a:r>
              <a:rPr lang="en-US" sz="2400" dirty="0"/>
              <a:t> Verb+ </a:t>
            </a:r>
            <a:r>
              <a:rPr lang="en-US" sz="2400" dirty="0" err="1"/>
              <a:t>i</a:t>
            </a:r>
            <a:r>
              <a:rPr lang="en-US" sz="2400" dirty="0" err="1" smtClean="0"/>
              <a:t>ng</a:t>
            </a:r>
            <a:r>
              <a:rPr lang="en-US" sz="2400" dirty="0"/>
              <a:t>+ </a:t>
            </a:r>
            <a:r>
              <a:rPr lang="en-US" sz="2400" dirty="0" smtClean="0"/>
              <a:t>Object.</a:t>
            </a:r>
          </a:p>
          <a:p>
            <a:pPr marL="0" indent="0" algn="ctr">
              <a:buNone/>
            </a:pPr>
            <a:r>
              <a:rPr lang="en-US" sz="2400" u="sng" dirty="0" smtClean="0"/>
              <a:t>Example:</a:t>
            </a:r>
          </a:p>
          <a:p>
            <a:pPr marL="0" indent="0" algn="ctr">
              <a:buNone/>
            </a:pPr>
            <a:r>
              <a:rPr lang="en-US" sz="2400" dirty="0" smtClean="0"/>
              <a:t>1. I</a:t>
            </a:r>
            <a:r>
              <a:rPr lang="en-US" sz="2400" dirty="0"/>
              <a:t> will be doing his complete project.</a:t>
            </a:r>
          </a:p>
          <a:p>
            <a:pPr marL="0" indent="0" algn="ctr">
              <a:buNone/>
            </a:pPr>
            <a:r>
              <a:rPr lang="en-US" sz="2400" dirty="0" smtClean="0"/>
              <a:t>2. He </a:t>
            </a:r>
            <a:r>
              <a:rPr lang="en-US" sz="2400" dirty="0"/>
              <a:t>will be improving his </a:t>
            </a:r>
            <a:r>
              <a:rPr lang="en-US" sz="2400" dirty="0" smtClean="0"/>
              <a:t>performance.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u="sng" dirty="0" smtClean="0"/>
              <a:t>Negative </a:t>
            </a:r>
            <a:r>
              <a:rPr lang="en-US" sz="2400" u="sng" dirty="0"/>
              <a:t>Sentence </a:t>
            </a:r>
            <a:r>
              <a:rPr lang="en-US" sz="2400" u="sng" dirty="0" smtClean="0"/>
              <a:t>Structure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Subject</a:t>
            </a:r>
            <a:r>
              <a:rPr lang="en-US" sz="2400" dirty="0"/>
              <a:t>+ will </a:t>
            </a:r>
            <a:r>
              <a:rPr lang="en-US" sz="2400" dirty="0" smtClean="0"/>
              <a:t>+ </a:t>
            </a:r>
            <a:r>
              <a:rPr lang="en-US" sz="2400" dirty="0"/>
              <a:t>not + </a:t>
            </a:r>
            <a:r>
              <a:rPr lang="en-US" sz="2400" dirty="0" smtClean="0"/>
              <a:t>be </a:t>
            </a:r>
            <a:r>
              <a:rPr lang="en-US" sz="2400" dirty="0"/>
              <a:t>+ 1</a:t>
            </a:r>
            <a:r>
              <a:rPr lang="en-US" sz="2400" baseline="30000" dirty="0"/>
              <a:t>st</a:t>
            </a:r>
            <a:r>
              <a:rPr lang="en-US" sz="2400" dirty="0"/>
              <a:t> Verb+ </a:t>
            </a:r>
            <a:r>
              <a:rPr lang="en-US" sz="2400" dirty="0" err="1"/>
              <a:t>ing</a:t>
            </a:r>
            <a:r>
              <a:rPr lang="en-US" sz="2400" dirty="0"/>
              <a:t> +</a:t>
            </a:r>
            <a:r>
              <a:rPr lang="en-US" sz="2400" dirty="0" smtClean="0"/>
              <a:t>Object</a:t>
            </a:r>
          </a:p>
          <a:p>
            <a:pPr marL="0" indent="0" algn="ctr">
              <a:buNone/>
            </a:pPr>
            <a:r>
              <a:rPr lang="en-US" sz="2400" u="sng" dirty="0" smtClean="0"/>
              <a:t>Example: </a:t>
            </a:r>
            <a:endParaRPr lang="en-US" sz="2400" u="sng" dirty="0"/>
          </a:p>
          <a:p>
            <a:pPr marL="0" indent="0" algn="ctr">
              <a:buNone/>
            </a:pPr>
            <a:r>
              <a:rPr lang="en-US" sz="2400" dirty="0" smtClean="0"/>
              <a:t>1. He</a:t>
            </a:r>
            <a:r>
              <a:rPr lang="en-US" sz="2400" dirty="0"/>
              <a:t> will not be playing basketball.</a:t>
            </a:r>
          </a:p>
          <a:p>
            <a:pPr marL="0" indent="0" algn="ctr">
              <a:buNone/>
            </a:pPr>
            <a:r>
              <a:rPr lang="en-US" sz="2400" dirty="0" smtClean="0"/>
              <a:t>2. They</a:t>
            </a:r>
            <a:r>
              <a:rPr lang="en-US" sz="2400" dirty="0"/>
              <a:t> will not be telling lie to me.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"/>
            <a:ext cx="8229600" cy="5973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u="sng" dirty="0" smtClean="0"/>
          </a:p>
          <a:p>
            <a:pPr marL="0" indent="0" algn="ctr">
              <a:buNone/>
            </a:pPr>
            <a:r>
              <a:rPr lang="en-US" sz="2400" u="sng" dirty="0" smtClean="0"/>
              <a:t>Interrogative Sentence Structure</a:t>
            </a:r>
            <a:endParaRPr lang="en-US" sz="2400" u="sng" dirty="0"/>
          </a:p>
          <a:p>
            <a:pPr marL="0" indent="0" algn="ctr">
              <a:buNone/>
            </a:pPr>
            <a:r>
              <a:rPr lang="en-US" sz="2400" dirty="0"/>
              <a:t>Will + Subject + be+ 1</a:t>
            </a:r>
            <a:r>
              <a:rPr lang="en-US" sz="2400" baseline="30000" dirty="0"/>
              <a:t>st</a:t>
            </a:r>
            <a:r>
              <a:rPr lang="en-US" sz="2400" dirty="0"/>
              <a:t> Verb + </a:t>
            </a:r>
            <a:r>
              <a:rPr lang="en-US" sz="2400" dirty="0" err="1"/>
              <a:t>ing</a:t>
            </a:r>
            <a:r>
              <a:rPr lang="en-US" sz="2400" dirty="0"/>
              <a:t> +Object ?</a:t>
            </a:r>
          </a:p>
          <a:p>
            <a:pPr marL="0" indent="0" algn="ctr">
              <a:buNone/>
            </a:pPr>
            <a:r>
              <a:rPr lang="en-US" sz="2400" u="sng" dirty="0" smtClean="0"/>
              <a:t>Example:</a:t>
            </a:r>
            <a:endParaRPr lang="en-US" sz="2400" u="sng" dirty="0"/>
          </a:p>
          <a:p>
            <a:pPr marL="0" indent="0" algn="ctr">
              <a:buNone/>
            </a:pPr>
            <a:r>
              <a:rPr lang="en-US" sz="2400" dirty="0" smtClean="0"/>
              <a:t>1. Will</a:t>
            </a:r>
            <a:r>
              <a:rPr lang="en-US" sz="2400" dirty="0"/>
              <a:t> he be waiting for us in the hall?</a:t>
            </a:r>
          </a:p>
          <a:p>
            <a:pPr marL="0" indent="0" algn="ctr">
              <a:buNone/>
            </a:pPr>
            <a:r>
              <a:rPr lang="en-US" sz="2400" dirty="0" smtClean="0"/>
              <a:t>2. Will</a:t>
            </a:r>
            <a:r>
              <a:rPr lang="en-US" sz="2400" dirty="0"/>
              <a:t> you be making lunch for me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u="sng" dirty="0" err="1"/>
              <a:t>Interro</a:t>
            </a:r>
            <a:r>
              <a:rPr lang="en-US" sz="2400" u="sng" dirty="0"/>
              <a:t>-Negative Sentence </a:t>
            </a:r>
            <a:r>
              <a:rPr lang="en-US" sz="2400" u="sng" dirty="0" smtClean="0"/>
              <a:t>Structure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will + subject + not + be+ 1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 verb + </a:t>
            </a:r>
            <a:r>
              <a:rPr lang="en-US" sz="2400" dirty="0" err="1" smtClean="0"/>
              <a:t>ing</a:t>
            </a:r>
            <a:r>
              <a:rPr lang="en-US" sz="2400" dirty="0" smtClean="0"/>
              <a:t> +object ?</a:t>
            </a:r>
          </a:p>
          <a:p>
            <a:pPr marL="0" indent="0" algn="ctr">
              <a:buNone/>
            </a:pPr>
            <a:r>
              <a:rPr lang="en-US" sz="2400" u="sng" dirty="0"/>
              <a:t>E</a:t>
            </a:r>
            <a:r>
              <a:rPr lang="en-US" sz="2400" u="sng" dirty="0" smtClean="0"/>
              <a:t>xample:</a:t>
            </a:r>
          </a:p>
          <a:p>
            <a:pPr marL="0" indent="0" algn="ctr">
              <a:buNone/>
            </a:pPr>
            <a:r>
              <a:rPr lang="en-US" sz="2400" dirty="0" smtClean="0"/>
              <a:t>1. will you not be doing anything for this project?</a:t>
            </a:r>
          </a:p>
          <a:p>
            <a:pPr marL="0" indent="0" algn="ctr">
              <a:buNone/>
            </a:pPr>
            <a:r>
              <a:rPr lang="en-US" sz="2400" dirty="0" smtClean="0"/>
              <a:t>2. will i not be joining your group?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35558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336</Words>
  <Application>Microsoft Office PowerPoint</Application>
  <PresentationFormat>On-screen Show (4:3)</PresentationFormat>
  <Paragraphs>180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Training</vt:lpstr>
      <vt:lpstr>FUTURE  TENSE</vt:lpstr>
      <vt:lpstr>              TENSE</vt:lpstr>
      <vt:lpstr>Slide 3</vt:lpstr>
      <vt:lpstr>Slide 4</vt:lpstr>
      <vt:lpstr>Slide 5</vt:lpstr>
      <vt:lpstr>Slide 6</vt:lpstr>
      <vt:lpstr>         </vt:lpstr>
      <vt:lpstr> </vt:lpstr>
      <vt:lpstr> </vt:lpstr>
      <vt:lpstr> </vt:lpstr>
      <vt:lpstr> </vt:lpstr>
      <vt:lpstr> </vt:lpstr>
      <vt:lpstr>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2017-12-01T13:14:16Z</dcterms:created>
  <dcterms:modified xsi:type="dcterms:W3CDTF">2018-01-02T10:15:42Z</dcterms:modified>
</cp:coreProperties>
</file>