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587DE-B774-455A-91AB-CC8947C45247}" type="doc">
      <dgm:prSet loTypeId="urn:microsoft.com/office/officeart/2005/8/layout/radial3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8BE3220-2241-4566-8024-1AACEA358BAC}">
      <dgm:prSet phldrT="[Text]"/>
      <dgm:spPr>
        <a:ln>
          <a:noFill/>
        </a:ln>
        <a:effectLst>
          <a:outerShdw blurRad="107950" dist="12700" dir="5400000" algn="ctr">
            <a:srgbClr val="000000"/>
          </a:outerShdw>
          <a:softEdge rad="6350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GB" dirty="0"/>
            <a:t>TYPES OF FREEDOM</a:t>
          </a:r>
        </a:p>
      </dgm:t>
    </dgm:pt>
    <dgm:pt modelId="{ACD5E989-2B77-4FBD-A96E-42B1B029FF71}" type="parTrans" cxnId="{0A7D0CF1-E6B1-4CA4-B010-A78CE2879201}">
      <dgm:prSet/>
      <dgm:spPr/>
      <dgm:t>
        <a:bodyPr/>
        <a:lstStyle/>
        <a:p>
          <a:endParaRPr lang="en-GB"/>
        </a:p>
      </dgm:t>
    </dgm:pt>
    <dgm:pt modelId="{1843BE10-3BCC-431B-91B3-0C45BD47ED32}" type="sibTrans" cxnId="{0A7D0CF1-E6B1-4CA4-B010-A78CE2879201}">
      <dgm:prSet/>
      <dgm:spPr/>
      <dgm:t>
        <a:bodyPr/>
        <a:lstStyle/>
        <a:p>
          <a:endParaRPr lang="en-GB"/>
        </a:p>
      </dgm:t>
    </dgm:pt>
    <dgm:pt modelId="{3908512A-1F29-48D9-A544-05B3D7575025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dirty="0"/>
            <a:t>Self Freedom</a:t>
          </a:r>
        </a:p>
      </dgm:t>
    </dgm:pt>
    <dgm:pt modelId="{1307B952-D45B-4D52-82E4-2292C0062525}" type="parTrans" cxnId="{B6464442-E468-4A55-AAE3-C1092DBB54A2}">
      <dgm:prSet/>
      <dgm:spPr/>
      <dgm:t>
        <a:bodyPr/>
        <a:lstStyle/>
        <a:p>
          <a:endParaRPr lang="en-GB"/>
        </a:p>
      </dgm:t>
    </dgm:pt>
    <dgm:pt modelId="{83096CD0-AA93-4CAF-9638-92CF0EC1CBB7}" type="sibTrans" cxnId="{B6464442-E468-4A55-AAE3-C1092DBB54A2}">
      <dgm:prSet/>
      <dgm:spPr/>
      <dgm:t>
        <a:bodyPr/>
        <a:lstStyle/>
        <a:p>
          <a:endParaRPr lang="en-GB"/>
        </a:p>
      </dgm:t>
    </dgm:pt>
    <dgm:pt modelId="{B3C2F567-8158-4C1F-B005-AAE58DBC4760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dirty="0"/>
            <a:t>Collective Freedom</a:t>
          </a:r>
        </a:p>
      </dgm:t>
    </dgm:pt>
    <dgm:pt modelId="{0AF721F3-F959-459D-AE21-202B13669926}" type="parTrans" cxnId="{F81315BF-E7EA-4954-A211-FEEBE6DC0D34}">
      <dgm:prSet/>
      <dgm:spPr/>
      <dgm:t>
        <a:bodyPr/>
        <a:lstStyle/>
        <a:p>
          <a:endParaRPr lang="en-GB"/>
        </a:p>
      </dgm:t>
    </dgm:pt>
    <dgm:pt modelId="{E99D6D81-D16E-4B80-9E7B-D7259EAFA71F}" type="sibTrans" cxnId="{F81315BF-E7EA-4954-A211-FEEBE6DC0D34}">
      <dgm:prSet/>
      <dgm:spPr/>
      <dgm:t>
        <a:bodyPr/>
        <a:lstStyle/>
        <a:p>
          <a:endParaRPr lang="en-GB"/>
        </a:p>
      </dgm:t>
    </dgm:pt>
    <dgm:pt modelId="{F0491592-81A5-4C4F-83B8-96FD3379DC31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dirty="0"/>
            <a:t>Internal Freedom</a:t>
          </a:r>
        </a:p>
      </dgm:t>
    </dgm:pt>
    <dgm:pt modelId="{9D9FDD9E-4B04-425F-9495-8C88FD2051EB}" type="parTrans" cxnId="{33EAEEE9-8B50-4C19-8233-C1F3B1704F11}">
      <dgm:prSet/>
      <dgm:spPr/>
      <dgm:t>
        <a:bodyPr/>
        <a:lstStyle/>
        <a:p>
          <a:endParaRPr lang="en-GB"/>
        </a:p>
      </dgm:t>
    </dgm:pt>
    <dgm:pt modelId="{4FA0F141-2723-4317-8151-DF7727D3DE33}" type="sibTrans" cxnId="{33EAEEE9-8B50-4C19-8233-C1F3B1704F11}">
      <dgm:prSet/>
      <dgm:spPr/>
      <dgm:t>
        <a:bodyPr/>
        <a:lstStyle/>
        <a:p>
          <a:endParaRPr lang="en-GB"/>
        </a:p>
      </dgm:t>
    </dgm:pt>
    <dgm:pt modelId="{B5CA4C15-7689-48F2-97D3-7142FC5FC866}">
      <dgm:prSet phldrT="[Text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dirty="0"/>
            <a:t>External Freedom</a:t>
          </a:r>
        </a:p>
      </dgm:t>
    </dgm:pt>
    <dgm:pt modelId="{A87A458C-3386-4433-A320-C110D01AC84D}" type="sibTrans" cxnId="{8869FD39-EA75-4461-AE31-FE1A0EAEB8CE}">
      <dgm:prSet/>
      <dgm:spPr/>
      <dgm:t>
        <a:bodyPr/>
        <a:lstStyle/>
        <a:p>
          <a:endParaRPr lang="en-GB"/>
        </a:p>
      </dgm:t>
    </dgm:pt>
    <dgm:pt modelId="{2ECCA6AB-5BE1-47DB-886C-F440BD337C60}" type="parTrans" cxnId="{8869FD39-EA75-4461-AE31-FE1A0EAEB8CE}">
      <dgm:prSet/>
      <dgm:spPr/>
      <dgm:t>
        <a:bodyPr/>
        <a:lstStyle/>
        <a:p>
          <a:endParaRPr lang="en-GB"/>
        </a:p>
      </dgm:t>
    </dgm:pt>
    <dgm:pt modelId="{0FFA3328-A43B-4094-A3E9-27E48A626424}">
      <dgm:prSet phldrT="[Text]" custScaleX="173892" custRadScaleRad="119045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B0D5CE6-45C8-46F0-9B0B-B7D3D172A26C}" type="parTrans" cxnId="{12A7BFD4-EFE9-465E-B3F9-B8D582A403BB}">
      <dgm:prSet/>
      <dgm:spPr/>
      <dgm:t>
        <a:bodyPr/>
        <a:lstStyle/>
        <a:p>
          <a:endParaRPr lang="en-GB"/>
        </a:p>
      </dgm:t>
    </dgm:pt>
    <dgm:pt modelId="{F8946F17-3187-4BD1-BCE9-A16083AB38BE}" type="sibTrans" cxnId="{12A7BFD4-EFE9-465E-B3F9-B8D582A403BB}">
      <dgm:prSet/>
      <dgm:spPr/>
      <dgm:t>
        <a:bodyPr/>
        <a:lstStyle/>
        <a:p>
          <a:endParaRPr lang="en-GB"/>
        </a:p>
      </dgm:t>
    </dgm:pt>
    <dgm:pt modelId="{7CDE2C7C-DC4A-4F55-8A76-9BB7A078A2CC}" type="pres">
      <dgm:prSet presAssocID="{455587DE-B774-455A-91AB-CC8947C45247}" presName="composite" presStyleCnt="0">
        <dgm:presLayoutVars>
          <dgm:chMax val="1"/>
          <dgm:dir/>
          <dgm:resizeHandles val="exact"/>
        </dgm:presLayoutVars>
      </dgm:prSet>
      <dgm:spPr/>
    </dgm:pt>
    <dgm:pt modelId="{7D37E414-33AA-4A87-95D7-0DBDFF719981}" type="pres">
      <dgm:prSet presAssocID="{455587DE-B774-455A-91AB-CC8947C45247}" presName="radial" presStyleCnt="0">
        <dgm:presLayoutVars>
          <dgm:animLvl val="ctr"/>
        </dgm:presLayoutVars>
      </dgm:prSet>
      <dgm:spPr/>
    </dgm:pt>
    <dgm:pt modelId="{2153A55A-1E36-4FD6-8899-9BFAEB78DB05}" type="pres">
      <dgm:prSet presAssocID="{B8BE3220-2241-4566-8024-1AACEA358BAC}" presName="centerShape" presStyleLbl="vennNode1" presStyleIdx="0" presStyleCnt="5"/>
      <dgm:spPr/>
    </dgm:pt>
    <dgm:pt modelId="{072862F4-4C64-41E4-8421-505E4C018EF4}" type="pres">
      <dgm:prSet presAssocID="{3908512A-1F29-48D9-A544-05B3D7575025}" presName="node" presStyleLbl="vennNode1" presStyleIdx="1" presStyleCnt="5">
        <dgm:presLayoutVars>
          <dgm:bulletEnabled val="1"/>
        </dgm:presLayoutVars>
      </dgm:prSet>
      <dgm:spPr/>
    </dgm:pt>
    <dgm:pt modelId="{44F28A46-E062-4A36-843D-AFEE255AFF9D}" type="pres">
      <dgm:prSet presAssocID="{B3C2F567-8158-4C1F-B005-AAE58DBC4760}" presName="node" presStyleLbl="vennNode1" presStyleIdx="2" presStyleCnt="5" custScaleX="152112" custRadScaleRad="114715">
        <dgm:presLayoutVars>
          <dgm:bulletEnabled val="1"/>
        </dgm:presLayoutVars>
      </dgm:prSet>
      <dgm:spPr/>
    </dgm:pt>
    <dgm:pt modelId="{AC67F348-2E4B-4DEE-99C9-2806BE1F92BD}" type="pres">
      <dgm:prSet presAssocID="{F0491592-81A5-4C4F-83B8-96FD3379DC31}" presName="node" presStyleLbl="vennNode1" presStyleIdx="3" presStyleCnt="5">
        <dgm:presLayoutVars>
          <dgm:bulletEnabled val="1"/>
        </dgm:presLayoutVars>
      </dgm:prSet>
      <dgm:spPr/>
    </dgm:pt>
    <dgm:pt modelId="{D15A4152-CDA3-4AB0-98F3-50630E9C4F24}" type="pres">
      <dgm:prSet presAssocID="{B5CA4C15-7689-48F2-97D3-7142FC5FC866}" presName="node" presStyleLbl="vennNode1" presStyleIdx="4" presStyleCnt="5" custScaleX="159453" custScaleY="93521" custRadScaleRad="115696">
        <dgm:presLayoutVars>
          <dgm:bulletEnabled val="1"/>
        </dgm:presLayoutVars>
      </dgm:prSet>
      <dgm:spPr/>
    </dgm:pt>
  </dgm:ptLst>
  <dgm:cxnLst>
    <dgm:cxn modelId="{DED68B13-BBCF-43F5-BEE8-0827D5022440}" type="presOf" srcId="{3908512A-1F29-48D9-A544-05B3D7575025}" destId="{072862F4-4C64-41E4-8421-505E4C018EF4}" srcOrd="0" destOrd="0" presId="urn:microsoft.com/office/officeart/2005/8/layout/radial3"/>
    <dgm:cxn modelId="{8869FD39-EA75-4461-AE31-FE1A0EAEB8CE}" srcId="{B8BE3220-2241-4566-8024-1AACEA358BAC}" destId="{B5CA4C15-7689-48F2-97D3-7142FC5FC866}" srcOrd="3" destOrd="0" parTransId="{2ECCA6AB-5BE1-47DB-886C-F440BD337C60}" sibTransId="{A87A458C-3386-4433-A320-C110D01AC84D}"/>
    <dgm:cxn modelId="{B6464442-E468-4A55-AAE3-C1092DBB54A2}" srcId="{B8BE3220-2241-4566-8024-1AACEA358BAC}" destId="{3908512A-1F29-48D9-A544-05B3D7575025}" srcOrd="0" destOrd="0" parTransId="{1307B952-D45B-4D52-82E4-2292C0062525}" sibTransId="{83096CD0-AA93-4CAF-9638-92CF0EC1CBB7}"/>
    <dgm:cxn modelId="{55920470-CAC6-435F-A259-CD810045B226}" type="presOf" srcId="{455587DE-B774-455A-91AB-CC8947C45247}" destId="{7CDE2C7C-DC4A-4F55-8A76-9BB7A078A2CC}" srcOrd="0" destOrd="0" presId="urn:microsoft.com/office/officeart/2005/8/layout/radial3"/>
    <dgm:cxn modelId="{3FAE5C97-5F53-4C96-AE0F-4E160461DEF2}" type="presOf" srcId="{B5CA4C15-7689-48F2-97D3-7142FC5FC866}" destId="{D15A4152-CDA3-4AB0-98F3-50630E9C4F24}" srcOrd="0" destOrd="0" presId="urn:microsoft.com/office/officeart/2005/8/layout/radial3"/>
    <dgm:cxn modelId="{AC7D08BA-2582-4D0D-A16D-11597E2966F4}" type="presOf" srcId="{B8BE3220-2241-4566-8024-1AACEA358BAC}" destId="{2153A55A-1E36-4FD6-8899-9BFAEB78DB05}" srcOrd="0" destOrd="0" presId="urn:microsoft.com/office/officeart/2005/8/layout/radial3"/>
    <dgm:cxn modelId="{F81315BF-E7EA-4954-A211-FEEBE6DC0D34}" srcId="{B8BE3220-2241-4566-8024-1AACEA358BAC}" destId="{B3C2F567-8158-4C1F-B005-AAE58DBC4760}" srcOrd="1" destOrd="0" parTransId="{0AF721F3-F959-459D-AE21-202B13669926}" sibTransId="{E99D6D81-D16E-4B80-9E7B-D7259EAFA71F}"/>
    <dgm:cxn modelId="{12A7BFD4-EFE9-465E-B3F9-B8D582A403BB}" srcId="{455587DE-B774-455A-91AB-CC8947C45247}" destId="{0FFA3328-A43B-4094-A3E9-27E48A626424}" srcOrd="1" destOrd="0" parTransId="{BB0D5CE6-45C8-46F0-9B0B-B7D3D172A26C}" sibTransId="{F8946F17-3187-4BD1-BCE9-A16083AB38BE}"/>
    <dgm:cxn modelId="{33EAEEE9-8B50-4C19-8233-C1F3B1704F11}" srcId="{B8BE3220-2241-4566-8024-1AACEA358BAC}" destId="{F0491592-81A5-4C4F-83B8-96FD3379DC31}" srcOrd="2" destOrd="0" parTransId="{9D9FDD9E-4B04-425F-9495-8C88FD2051EB}" sibTransId="{4FA0F141-2723-4317-8151-DF7727D3DE33}"/>
    <dgm:cxn modelId="{0A7D0CF1-E6B1-4CA4-B010-A78CE2879201}" srcId="{455587DE-B774-455A-91AB-CC8947C45247}" destId="{B8BE3220-2241-4566-8024-1AACEA358BAC}" srcOrd="0" destOrd="0" parTransId="{ACD5E989-2B77-4FBD-A96E-42B1B029FF71}" sibTransId="{1843BE10-3BCC-431B-91B3-0C45BD47ED32}"/>
    <dgm:cxn modelId="{DE3D3EF8-A793-44E4-8890-37A2F9404F2B}" type="presOf" srcId="{F0491592-81A5-4C4F-83B8-96FD3379DC31}" destId="{AC67F348-2E4B-4DEE-99C9-2806BE1F92BD}" srcOrd="0" destOrd="0" presId="urn:microsoft.com/office/officeart/2005/8/layout/radial3"/>
    <dgm:cxn modelId="{CBB74CF9-C434-49A3-825B-93A6D64C606D}" type="presOf" srcId="{B3C2F567-8158-4C1F-B005-AAE58DBC4760}" destId="{44F28A46-E062-4A36-843D-AFEE255AFF9D}" srcOrd="0" destOrd="0" presId="urn:microsoft.com/office/officeart/2005/8/layout/radial3"/>
    <dgm:cxn modelId="{F872CF78-D3CA-41C4-B480-56529D35E3AF}" type="presParOf" srcId="{7CDE2C7C-DC4A-4F55-8A76-9BB7A078A2CC}" destId="{7D37E414-33AA-4A87-95D7-0DBDFF719981}" srcOrd="0" destOrd="0" presId="urn:microsoft.com/office/officeart/2005/8/layout/radial3"/>
    <dgm:cxn modelId="{76D7E282-DD62-449A-9B54-B2E7B13B7C38}" type="presParOf" srcId="{7D37E414-33AA-4A87-95D7-0DBDFF719981}" destId="{2153A55A-1E36-4FD6-8899-9BFAEB78DB05}" srcOrd="0" destOrd="0" presId="urn:microsoft.com/office/officeart/2005/8/layout/radial3"/>
    <dgm:cxn modelId="{3C6521DD-22CD-49DD-B2E0-D56FD38EE4FD}" type="presParOf" srcId="{7D37E414-33AA-4A87-95D7-0DBDFF719981}" destId="{072862F4-4C64-41E4-8421-505E4C018EF4}" srcOrd="1" destOrd="0" presId="urn:microsoft.com/office/officeart/2005/8/layout/radial3"/>
    <dgm:cxn modelId="{20C51EA1-4D11-4C42-9C87-045FF69323A6}" type="presParOf" srcId="{7D37E414-33AA-4A87-95D7-0DBDFF719981}" destId="{44F28A46-E062-4A36-843D-AFEE255AFF9D}" srcOrd="2" destOrd="0" presId="urn:microsoft.com/office/officeart/2005/8/layout/radial3"/>
    <dgm:cxn modelId="{A7498240-3B3A-4D76-8CCE-7DB74AA617B1}" type="presParOf" srcId="{7D37E414-33AA-4A87-95D7-0DBDFF719981}" destId="{AC67F348-2E4B-4DEE-99C9-2806BE1F92BD}" srcOrd="3" destOrd="0" presId="urn:microsoft.com/office/officeart/2005/8/layout/radial3"/>
    <dgm:cxn modelId="{8E9E7EF1-5392-48B0-833D-970FDB9A7B4F}" type="presParOf" srcId="{7D37E414-33AA-4A87-95D7-0DBDFF719981}" destId="{D15A4152-CDA3-4AB0-98F3-50630E9C4F2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3A55A-1E36-4FD6-8899-9BFAEB78DB05}">
      <dsp:nvSpPr>
        <dsp:cNvPr id="0" name=""/>
        <dsp:cNvSpPr/>
      </dsp:nvSpPr>
      <dsp:spPr>
        <a:xfrm>
          <a:off x="3567470" y="1316181"/>
          <a:ext cx="3278909" cy="327890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  <a:softEdge rad="63500"/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TYPES OF FREEDOM</a:t>
          </a:r>
        </a:p>
      </dsp:txBody>
      <dsp:txXfrm>
        <a:off x="4047655" y="1796366"/>
        <a:ext cx="2318539" cy="2318539"/>
      </dsp:txXfrm>
    </dsp:sp>
    <dsp:sp modelId="{072862F4-4C64-41E4-8421-505E4C018EF4}">
      <dsp:nvSpPr>
        <dsp:cNvPr id="0" name=""/>
        <dsp:cNvSpPr/>
      </dsp:nvSpPr>
      <dsp:spPr>
        <a:xfrm>
          <a:off x="4387198" y="585"/>
          <a:ext cx="1639454" cy="163945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Self Freedom</a:t>
          </a:r>
        </a:p>
      </dsp:txBody>
      <dsp:txXfrm>
        <a:off x="4627290" y="240677"/>
        <a:ext cx="1159270" cy="1159270"/>
      </dsp:txXfrm>
    </dsp:sp>
    <dsp:sp modelId="{44F28A46-E062-4A36-843D-AFEE255AFF9D}">
      <dsp:nvSpPr>
        <dsp:cNvPr id="0" name=""/>
        <dsp:cNvSpPr/>
      </dsp:nvSpPr>
      <dsp:spPr>
        <a:xfrm>
          <a:off x="6409558" y="2135909"/>
          <a:ext cx="2493807" cy="163945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Collective Freedom</a:t>
          </a:r>
        </a:p>
      </dsp:txBody>
      <dsp:txXfrm>
        <a:off x="6774768" y="2376001"/>
        <a:ext cx="1763387" cy="1159270"/>
      </dsp:txXfrm>
    </dsp:sp>
    <dsp:sp modelId="{AC67F348-2E4B-4DEE-99C9-2806BE1F92BD}">
      <dsp:nvSpPr>
        <dsp:cNvPr id="0" name=""/>
        <dsp:cNvSpPr/>
      </dsp:nvSpPr>
      <dsp:spPr>
        <a:xfrm>
          <a:off x="4387198" y="4271233"/>
          <a:ext cx="1639454" cy="163945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Internal Freedom</a:t>
          </a:r>
        </a:p>
      </dsp:txBody>
      <dsp:txXfrm>
        <a:off x="4627290" y="4511325"/>
        <a:ext cx="1159270" cy="1159270"/>
      </dsp:txXfrm>
    </dsp:sp>
    <dsp:sp modelId="{D15A4152-CDA3-4AB0-98F3-50630E9C4F24}">
      <dsp:nvSpPr>
        <dsp:cNvPr id="0" name=""/>
        <dsp:cNvSpPr/>
      </dsp:nvSpPr>
      <dsp:spPr>
        <a:xfrm>
          <a:off x="1429361" y="2189019"/>
          <a:ext cx="2614159" cy="1533234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External Freedom</a:t>
          </a:r>
        </a:p>
      </dsp:txBody>
      <dsp:txXfrm>
        <a:off x="1812196" y="2413556"/>
        <a:ext cx="1848489" cy="108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freedom">
            <a:extLst>
              <a:ext uri="{FF2B5EF4-FFF2-40B4-BE49-F238E27FC236}">
                <a16:creationId xmlns:a16="http://schemas.microsoft.com/office/drawing/2014/main" id="{61460F64-709D-4773-9A16-3584B414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A9A25-D755-4D60-810E-A5CD6897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018"/>
            <a:ext cx="9314436" cy="1797250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25B83-1B3B-4CA2-87B9-FBA56146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491" y="4069393"/>
            <a:ext cx="6659418" cy="24884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Wajiha M. Ismail</a:t>
            </a:r>
          </a:p>
          <a:p>
            <a:r>
              <a:rPr lang="en-GB" dirty="0" err="1">
                <a:solidFill>
                  <a:schemeClr val="bg1"/>
                </a:solidFill>
              </a:rPr>
              <a:t>Muneeba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Sohail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Tooba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Azher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4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4C1-35C6-4D8A-9378-803D1037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WOMEN AND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98E6-302B-404D-9FEF-4D646ABD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Like men, women have been created free and desire to live.</a:t>
            </a:r>
            <a:endParaRPr lang="en-GB" dirty="0">
              <a:effectLst/>
            </a:endParaRPr>
          </a:p>
          <a:p>
            <a:pPr lvl="0"/>
            <a:r>
              <a:rPr lang="en-US" dirty="0">
                <a:effectLst/>
              </a:rPr>
              <a:t>Humans have need of their fellow creatures</a:t>
            </a:r>
            <a:endParaRPr lang="en-GB" dirty="0">
              <a:effectLst/>
            </a:endParaRPr>
          </a:p>
          <a:p>
            <a:pPr lvl="0"/>
            <a:r>
              <a:rPr lang="en-US" dirty="0">
                <a:effectLst/>
              </a:rPr>
              <a:t>The freedom of women is also such. Islam respects the freedom of women.</a:t>
            </a:r>
            <a:endParaRPr lang="en-GB" dirty="0">
              <a:effectLst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12DFE-B24F-4AC4-8901-F314963B37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71" y="3666133"/>
            <a:ext cx="4709458" cy="28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3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FA59-10CE-4DE6-9751-FF9A50A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FREEDOM IN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9FBD-76FA-4779-9B3A-FFBD95B6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Islam regards women as one of the two pillars of the society.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Islam regards work as an obligation and a superior form of worship and warns its supporters to avoid idleness, vanity, and retirement from work.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036A7-0671-44C7-85BF-56AB6530B0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953" y="3401611"/>
            <a:ext cx="3808095" cy="26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4802-8408-4CBD-8D9A-4C1CEFE2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FREEDOM IN MARRIAGE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FD54-B2F4-4444-8D55-5804D2BA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Like men, women are completely free in marriage and choosing their spouse.</a:t>
            </a:r>
            <a:endParaRPr lang="en-GB" dirty="0">
              <a:effectLst/>
            </a:endParaRPr>
          </a:p>
          <a:p>
            <a:pPr lvl="0"/>
            <a:r>
              <a:rPr lang="en-US" dirty="0">
                <a:effectLst/>
              </a:rPr>
              <a:t>No one has the right to force a woman to marry or to choose a specific husband for her, even one’s father, mother, sibling, or grandparents. </a:t>
            </a:r>
            <a:endParaRPr lang="en-GB" dirty="0">
              <a:effectLst/>
            </a:endParaRP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68C88-4900-43C8-B69C-456EB9EEF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65" y="3254477"/>
            <a:ext cx="4532671" cy="26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0A90-B94C-41E7-98C2-0262C645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2619"/>
            <a:ext cx="10353762" cy="1299829"/>
          </a:xfrm>
        </p:spPr>
        <p:txBody>
          <a:bodyPr/>
          <a:lstStyle/>
          <a:p>
            <a:r>
              <a:rPr lang="en-GB" u="sng" dirty="0"/>
              <a:t>FREEDOM IN SEEKING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DDF5-A558-4B01-9E15-CDBF0B6A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Unmarried women may freely endeavor to acquire knowledge.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a married woman must observe the rights of her spouse and children and must confer with her husband on this issue in order to reach a consensus.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D85DA-8D5D-4403-8F49-6E004C01D8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55" y="3424000"/>
            <a:ext cx="4968691" cy="28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3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Image result for freedom">
            <a:extLst>
              <a:ext uri="{FF2B5EF4-FFF2-40B4-BE49-F238E27FC236}">
                <a16:creationId xmlns:a16="http://schemas.microsoft.com/office/drawing/2014/main" id="{C90B1C14-1F2E-46CF-9CD3-B2EA79F7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" y="0"/>
            <a:ext cx="12183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thank you">
            <a:extLst>
              <a:ext uri="{FF2B5EF4-FFF2-40B4-BE49-F238E27FC236}">
                <a16:creationId xmlns:a16="http://schemas.microsoft.com/office/drawing/2014/main" id="{8B109345-E70E-46D0-AE21-8BB4B7C17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07" y="2663245"/>
            <a:ext cx="6069841" cy="341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2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C7A2-559F-4AD9-AA9A-05C591EC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5D90-3FDA-4F60-B56D-72F0014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power or right to act, speak, or think as one wants without hindrance or restraint.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The condition or right of being able or allowed to do, say, think etc. whatever you want to, without being controlled or limited or restricted.</a:t>
            </a:r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0ACF3-CFF7-4CB1-BEA3-D823D9F4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46" y="3550818"/>
            <a:ext cx="3569109" cy="26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7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A2C3DC-DE6E-4631-ABDD-082078E66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67929"/>
              </p:ext>
            </p:extLst>
          </p:nvPr>
        </p:nvGraphicFramePr>
        <p:xfrm>
          <a:off x="914400" y="489527"/>
          <a:ext cx="10353675" cy="591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6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794F-C510-405B-9307-00DA7303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SELF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8A55-451D-4CD8-913F-35356D23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 freedom refers to your ability to do something on your own or for yourself.</a:t>
            </a:r>
          </a:p>
          <a:p>
            <a:r>
              <a:rPr lang="en-GB" dirty="0"/>
              <a:t>Example: write a story, buy a cake, run your business etc.</a:t>
            </a:r>
          </a:p>
          <a:p>
            <a:r>
              <a:rPr lang="en-GB" dirty="0"/>
              <a:t>In the sense of learning how to escape the ever-present danger of enslavement by our own passion and ignorance.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8194" name="Picture 2" descr="Image result for self freedom">
            <a:extLst>
              <a:ext uri="{FF2B5EF4-FFF2-40B4-BE49-F238E27FC236}">
                <a16:creationId xmlns:a16="http://schemas.microsoft.com/office/drawing/2014/main" id="{27E4D482-20C9-4411-800B-364FEE2B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78" y="3876674"/>
            <a:ext cx="5854844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3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EDA8-4F20-45A9-9AB3-CDF1100E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COLLECTIVE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510B-2F3C-4A61-81BC-43E49A5D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Collective freedom is refers to the group of people.</a:t>
            </a:r>
          </a:p>
          <a:p>
            <a:r>
              <a:rPr lang="en-GB" dirty="0"/>
              <a:t>Example: Association, peaceful meeting, and collective labours.</a:t>
            </a:r>
          </a:p>
          <a:p>
            <a:pPr marL="3690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7170" name="Picture 2" descr="Image result for collective freedom">
            <a:extLst>
              <a:ext uri="{FF2B5EF4-FFF2-40B4-BE49-F238E27FC236}">
                <a16:creationId xmlns:a16="http://schemas.microsoft.com/office/drawing/2014/main" id="{BA813184-A2C8-4A8B-BA9C-C6C8D1F0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723" y="3614373"/>
            <a:ext cx="6884554" cy="25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30EB-E48F-4C37-B1D2-4C5521CB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INTERNAL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0768-6508-4E26-B445-5375F5FA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 most basic type of freedom. </a:t>
            </a:r>
          </a:p>
          <a:p>
            <a:r>
              <a:rPr lang="en-GB" dirty="0"/>
              <a:t>It is the greatest personal informality and secretiveness.</a:t>
            </a:r>
          </a:p>
          <a:p>
            <a:r>
              <a:rPr lang="en-GB" dirty="0"/>
              <a:t>It is the hidden core of our being and unknowable by others.</a:t>
            </a:r>
          </a:p>
        </p:txBody>
      </p:sp>
      <p:pic>
        <p:nvPicPr>
          <p:cNvPr id="6146" name="Picture 2" descr="Image result for internal freedom">
            <a:extLst>
              <a:ext uri="{FF2B5EF4-FFF2-40B4-BE49-F238E27FC236}">
                <a16:creationId xmlns:a16="http://schemas.microsoft.com/office/drawing/2014/main" id="{7980CBE8-559A-4C7F-B5AC-C782C21B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7" y="1983966"/>
            <a:ext cx="2743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ternal freedom">
            <a:extLst>
              <a:ext uri="{FF2B5EF4-FFF2-40B4-BE49-F238E27FC236}">
                <a16:creationId xmlns:a16="http://schemas.microsoft.com/office/drawing/2014/main" id="{B0C6160E-FD59-4FC5-8ADA-F201BE2A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36" y="4032829"/>
            <a:ext cx="3856695" cy="21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3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FE9B-C7EC-4993-AEE9-18C588F2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EXTERNAL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047C-40E2-402C-99BF-56D8DE6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refers to the normal and common freedoms expected in daily life, in the most countries, throughout history.</a:t>
            </a:r>
          </a:p>
          <a:p>
            <a:r>
              <a:rPr lang="en-GB" dirty="0"/>
              <a:t>It implies immunity from undue interference by authority, especially by government.</a:t>
            </a:r>
          </a:p>
        </p:txBody>
      </p:sp>
      <p:pic>
        <p:nvPicPr>
          <p:cNvPr id="9218" name="Picture 2" descr="Image result for external freedom">
            <a:extLst>
              <a:ext uri="{FF2B5EF4-FFF2-40B4-BE49-F238E27FC236}">
                <a16:creationId xmlns:a16="http://schemas.microsoft.com/office/drawing/2014/main" id="{C7DBCC6C-0EAA-45C9-A9C3-DD0AE8F3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39" y="3736160"/>
            <a:ext cx="4120522" cy="27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D687-2C18-4F97-AD01-C3C34A3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effectLst/>
              </a:rPr>
              <a:t>RELIGIOUS FREEDOM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C806-82E9-41C3-98A7-2A8A432B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effectLst/>
              </a:rPr>
              <a:t>Religious freedom is very important.</a:t>
            </a:r>
          </a:p>
          <a:p>
            <a:pPr lvl="0"/>
            <a:r>
              <a:rPr lang="en-GB" dirty="0">
                <a:effectLst/>
              </a:rPr>
              <a:t> Many countries don’t allow religious freedom.</a:t>
            </a:r>
          </a:p>
          <a:p>
            <a:pPr lvl="0"/>
            <a:r>
              <a:rPr lang="en-GB" dirty="0">
                <a:effectLst/>
              </a:rPr>
              <a:t> We have to be thankful to Almighty Allah that we have religious freedom.</a:t>
            </a:r>
          </a:p>
          <a:p>
            <a:pPr marL="36900" indent="0">
              <a:buNone/>
            </a:pPr>
            <a:endParaRPr lang="en-GB" dirty="0"/>
          </a:p>
        </p:txBody>
      </p:sp>
      <p:pic>
        <p:nvPicPr>
          <p:cNvPr id="5122" name="Picture 2" descr="Image result for religious freedom">
            <a:extLst>
              <a:ext uri="{FF2B5EF4-FFF2-40B4-BE49-F238E27FC236}">
                <a16:creationId xmlns:a16="http://schemas.microsoft.com/office/drawing/2014/main" id="{94C95986-AFA8-4359-90FA-74BF2BD0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20" y="3510116"/>
            <a:ext cx="4897760" cy="29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6D38-5844-4E3F-A7D2-E8D82B13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effectLst/>
              </a:rPr>
              <a:t>CHILDREN FREEDOM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BF32-2AC0-483F-8A69-ECA241E5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lvl="0"/>
            <a:r>
              <a:rPr lang="en-GB" dirty="0">
                <a:effectLst/>
              </a:rPr>
              <a:t>Children should be given freedom to make their own decision in life.</a:t>
            </a:r>
          </a:p>
          <a:p>
            <a:pPr lvl="0"/>
            <a:r>
              <a:rPr lang="en-GB" dirty="0">
                <a:effectLst/>
              </a:rPr>
              <a:t> Parent should support their children in all decisions of their lives. </a:t>
            </a:r>
          </a:p>
          <a:p>
            <a:pPr marL="36900" indent="0">
              <a:buNone/>
            </a:pPr>
            <a:endParaRPr lang="en-GB" dirty="0">
              <a:effectLst/>
            </a:endParaRPr>
          </a:p>
          <a:p>
            <a:pPr marL="36900" indent="0">
              <a:buNone/>
            </a:pPr>
            <a:endParaRPr lang="en-GB" dirty="0">
              <a:effectLst/>
            </a:endParaRPr>
          </a:p>
        </p:txBody>
      </p:sp>
      <p:pic>
        <p:nvPicPr>
          <p:cNvPr id="4098" name="Picture 2" descr="Image result for children freedom">
            <a:extLst>
              <a:ext uri="{FF2B5EF4-FFF2-40B4-BE49-F238E27FC236}">
                <a16:creationId xmlns:a16="http://schemas.microsoft.com/office/drawing/2014/main" id="{0F20FCFA-7F5C-4DF8-8683-3CF90620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89" y="3016948"/>
            <a:ext cx="4954022" cy="27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2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203</TotalTime>
  <Words>445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Slate</vt:lpstr>
      <vt:lpstr> </vt:lpstr>
      <vt:lpstr>FREEDOM</vt:lpstr>
      <vt:lpstr>PowerPoint Presentation</vt:lpstr>
      <vt:lpstr>SELF FREEDOM</vt:lpstr>
      <vt:lpstr>COLLECTIVE FREEDOM</vt:lpstr>
      <vt:lpstr>INTERNAL FREEDOM</vt:lpstr>
      <vt:lpstr>EXTERNAL FREEDOM</vt:lpstr>
      <vt:lpstr>RELIGIOUS FREEDOM</vt:lpstr>
      <vt:lpstr>CHILDREN FREEDOM</vt:lpstr>
      <vt:lpstr>WOMEN AND FREEDOM</vt:lpstr>
      <vt:lpstr>FREEDOM IN WORK</vt:lpstr>
      <vt:lpstr>FREEDOM IN MARRIAGE</vt:lpstr>
      <vt:lpstr>FREEDOM IN SEEKING KNOWLEDGE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Wajiha M.Ismail</dc:creator>
  <cp:lastModifiedBy>Wajiha M.Ismail</cp:lastModifiedBy>
  <cp:revision>51</cp:revision>
  <dcterms:created xsi:type="dcterms:W3CDTF">2019-04-25T18:50:35Z</dcterms:created>
  <dcterms:modified xsi:type="dcterms:W3CDTF">2019-04-25T22:34:39Z</dcterms:modified>
</cp:coreProperties>
</file>