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8" r:id="rId7"/>
    <p:sldId id="269" r:id="rId8"/>
    <p:sldId id="260" r:id="rId9"/>
    <p:sldId id="268" r:id="rId10"/>
    <p:sldId id="261" r:id="rId11"/>
    <p:sldId id="262" r:id="rId12"/>
    <p:sldId id="277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9C3E-F077-4B4F-9486-2BA2F303D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013915"/>
          </a:xfrm>
        </p:spPr>
        <p:txBody>
          <a:bodyPr/>
          <a:lstStyle/>
          <a:p>
            <a:r>
              <a:rPr lang="en-GB" dirty="0"/>
              <a:t>PARTS OF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76A31-45F1-42EA-A2D3-9586458F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314700"/>
            <a:ext cx="8689976" cy="1943099"/>
          </a:xfrm>
        </p:spPr>
        <p:txBody>
          <a:bodyPr/>
          <a:lstStyle/>
          <a:p>
            <a:r>
              <a:rPr lang="en-GB" dirty="0"/>
              <a:t>Wajiha m. </a:t>
            </a:r>
            <a:r>
              <a:rPr lang="en-GB" dirty="0" err="1"/>
              <a:t>ismail</a:t>
            </a:r>
            <a:endParaRPr lang="en-GB" dirty="0"/>
          </a:p>
          <a:p>
            <a:r>
              <a:rPr lang="en-GB" dirty="0"/>
              <a:t>Csc-18f-073</a:t>
            </a:r>
          </a:p>
        </p:txBody>
      </p:sp>
    </p:spTree>
    <p:extLst>
      <p:ext uri="{BB962C8B-B14F-4D97-AF65-F5344CB8AC3E}">
        <p14:creationId xmlns:p14="http://schemas.microsoft.com/office/powerpoint/2010/main" val="17280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E843-47C6-4957-B835-84FF039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221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pc="300" dirty="0"/>
              <a:t>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0EB7-A9AF-4F6D-ABEF-280E5F20E4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27638"/>
            <a:ext cx="10363826" cy="4463561"/>
          </a:xfrm>
        </p:spPr>
        <p:txBody>
          <a:bodyPr/>
          <a:lstStyle/>
          <a:p>
            <a:r>
              <a:rPr lang="en-GB" cap="none" dirty="0"/>
              <a:t>Verb are the words which shown an action.</a:t>
            </a:r>
          </a:p>
          <a:p>
            <a:r>
              <a:rPr lang="en-GB" b="1" u="sng" cap="none" dirty="0"/>
              <a:t>EXAMPLE</a:t>
            </a:r>
            <a:r>
              <a:rPr lang="en-GB" cap="none" dirty="0"/>
              <a:t>:</a:t>
            </a:r>
          </a:p>
          <a:p>
            <a:pPr lvl="1"/>
            <a:r>
              <a:rPr lang="en-GB" cap="none" dirty="0"/>
              <a:t>He </a:t>
            </a:r>
            <a:r>
              <a:rPr lang="en-GB" b="1" u="sng" cap="none" dirty="0"/>
              <a:t>drives</a:t>
            </a:r>
            <a:r>
              <a:rPr lang="en-GB" cap="none" dirty="0"/>
              <a:t> a bus.</a:t>
            </a:r>
          </a:p>
          <a:p>
            <a:pPr lvl="1"/>
            <a:r>
              <a:rPr lang="en-GB" cap="none" dirty="0"/>
              <a:t>She is </a:t>
            </a:r>
            <a:r>
              <a:rPr lang="en-GB" b="1" u="sng" cap="none" dirty="0"/>
              <a:t>drinking</a:t>
            </a:r>
            <a:r>
              <a:rPr lang="en-GB" cap="none" dirty="0"/>
              <a:t> a coffee.</a:t>
            </a:r>
          </a:p>
          <a:p>
            <a:pPr lvl="1"/>
            <a:r>
              <a:rPr lang="en-GB" cap="none" dirty="0"/>
              <a:t>We </a:t>
            </a:r>
            <a:r>
              <a:rPr lang="en-GB" b="1" u="sng" cap="none" dirty="0"/>
              <a:t>enjoyed</a:t>
            </a:r>
            <a:r>
              <a:rPr lang="en-GB" cap="none" dirty="0"/>
              <a:t> that event.</a:t>
            </a:r>
          </a:p>
          <a:p>
            <a:r>
              <a:rPr lang="en-GB" cap="none" dirty="0"/>
              <a:t>There are also another verb namely auxiliary or helping verb.</a:t>
            </a:r>
          </a:p>
          <a:p>
            <a:r>
              <a:rPr lang="en-GB" cap="none" dirty="0"/>
              <a:t>Verb also have tenses which indicates time of past, present and future.</a:t>
            </a:r>
          </a:p>
          <a:p>
            <a:pPr lvl="1"/>
            <a:endParaRPr lang="en-GB" cap="none" dirty="0"/>
          </a:p>
          <a:p>
            <a:pPr lvl="1"/>
            <a:endParaRPr lang="en-GB" cap="none" dirty="0"/>
          </a:p>
          <a:p>
            <a:pPr lvl="1"/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18269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F8A5-74AA-4674-B345-9BBACE7C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93531"/>
            <a:ext cx="10364451" cy="72976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pc="300" dirty="0"/>
              <a:t>Adverb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FE69-3143-41A5-B505-C838926435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6192"/>
            <a:ext cx="10363826" cy="3725007"/>
          </a:xfrm>
        </p:spPr>
        <p:txBody>
          <a:bodyPr>
            <a:normAutofit/>
          </a:bodyPr>
          <a:lstStyle/>
          <a:p>
            <a:r>
              <a:rPr lang="en-GB" cap="none" dirty="0">
                <a:effectLst/>
              </a:rPr>
              <a:t>An adverb is a word that’s used to give information about a verb, adjective, or other adverb:</a:t>
            </a:r>
          </a:p>
          <a:p>
            <a:pPr lvl="1"/>
            <a:r>
              <a:rPr lang="en-GB" cap="none" dirty="0">
                <a:effectLst/>
              </a:rPr>
              <a:t>They sang</a:t>
            </a:r>
            <a:r>
              <a:rPr lang="en-GB" b="1" cap="none" dirty="0">
                <a:effectLst/>
              </a:rPr>
              <a:t> </a:t>
            </a:r>
            <a:r>
              <a:rPr lang="en-GB" b="1" u="sng" cap="none" dirty="0">
                <a:effectLst/>
              </a:rPr>
              <a:t>loudly.</a:t>
            </a:r>
            <a:endParaRPr lang="en-GB" u="sng" cap="none" dirty="0">
              <a:effectLst/>
            </a:endParaRPr>
          </a:p>
          <a:p>
            <a:pPr lvl="1"/>
            <a:r>
              <a:rPr lang="en-GB" cap="none" dirty="0">
                <a:effectLst/>
              </a:rPr>
              <a:t>She’s </a:t>
            </a:r>
            <a:r>
              <a:rPr lang="en-GB" b="1" cap="none" dirty="0">
                <a:effectLst/>
              </a:rPr>
              <a:t>very</a:t>
            </a:r>
            <a:r>
              <a:rPr lang="en-GB" cap="none" dirty="0">
                <a:effectLst/>
              </a:rPr>
              <a:t> </a:t>
            </a:r>
            <a:r>
              <a:rPr lang="en-GB" u="sng" cap="none" dirty="0">
                <a:effectLst/>
              </a:rPr>
              <a:t>pretty.</a:t>
            </a:r>
          </a:p>
          <a:p>
            <a:pPr lvl="1"/>
            <a:r>
              <a:rPr lang="en-GB" cap="none" dirty="0">
                <a:effectLst/>
              </a:rPr>
              <a:t>She was </a:t>
            </a:r>
            <a:r>
              <a:rPr lang="en-GB" b="1" u="sng" cap="none" dirty="0">
                <a:effectLst/>
              </a:rPr>
              <a:t>just</a:t>
            </a:r>
            <a:r>
              <a:rPr lang="en-GB" cap="none" dirty="0">
                <a:effectLst/>
              </a:rPr>
              <a:t> leaving.</a:t>
            </a:r>
          </a:p>
          <a:p>
            <a:pPr lvl="1"/>
            <a:r>
              <a:rPr lang="en-GB" cap="none" dirty="0">
                <a:effectLst/>
              </a:rPr>
              <a:t>You are walking </a:t>
            </a:r>
            <a:r>
              <a:rPr lang="en-GB" b="1" u="sng" cap="none" dirty="0">
                <a:effectLst/>
              </a:rPr>
              <a:t>too </a:t>
            </a:r>
            <a:r>
              <a:rPr lang="en-GB" cap="none" dirty="0">
                <a:effectLst/>
              </a:rPr>
              <a:t>slowly.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8830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B182-13B6-44A7-BABB-45D9B5AC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79230"/>
            <a:ext cx="10364451" cy="66821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pc="300" dirty="0"/>
              <a:t>KINDS OF ADVERB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D46AF9-C61E-4E21-AEE6-8D610DC13B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3207408"/>
              </p:ext>
            </p:extLst>
          </p:nvPr>
        </p:nvGraphicFramePr>
        <p:xfrm>
          <a:off x="914400" y="2039815"/>
          <a:ext cx="10363200" cy="35326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4792">
                  <a:extLst>
                    <a:ext uri="{9D8B030D-6E8A-4147-A177-3AD203B41FA5}">
                      <a16:colId xmlns:a16="http://schemas.microsoft.com/office/drawing/2014/main" val="2950174565"/>
                    </a:ext>
                  </a:extLst>
                </a:gridCol>
                <a:gridCol w="3982916">
                  <a:extLst>
                    <a:ext uri="{9D8B030D-6E8A-4147-A177-3AD203B41FA5}">
                      <a16:colId xmlns:a16="http://schemas.microsoft.com/office/drawing/2014/main" val="2217422202"/>
                    </a:ext>
                  </a:extLst>
                </a:gridCol>
                <a:gridCol w="4085492">
                  <a:extLst>
                    <a:ext uri="{9D8B030D-6E8A-4147-A177-3AD203B41FA5}">
                      <a16:colId xmlns:a16="http://schemas.microsoft.com/office/drawing/2014/main" val="2236183180"/>
                    </a:ext>
                  </a:extLst>
                </a:gridCol>
              </a:tblGrid>
              <a:tr h="408688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86316"/>
                  </a:ext>
                </a:extLst>
              </a:tr>
              <a:tr h="705406">
                <a:tc>
                  <a:txBody>
                    <a:bodyPr/>
                    <a:lstStyle/>
                    <a:p>
                      <a:pPr algn="ctr"/>
                      <a:r>
                        <a:rPr lang="en-GB" cap="none" dirty="0"/>
                        <a:t>Adverb of manner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cap="none" dirty="0"/>
                        <a:t>It shows how somethings happen or how action is done.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cap="none" dirty="0"/>
                        <a:t>He is running </a:t>
                      </a:r>
                      <a:r>
                        <a:rPr lang="en-GB" b="1" u="sng" cap="none" dirty="0"/>
                        <a:t>quickly</a:t>
                      </a:r>
                      <a:r>
                        <a:rPr lang="en-GB" cap="none" dirty="0"/>
                        <a:t>.	</a:t>
                      </a:r>
                    </a:p>
                    <a:p>
                      <a:pPr algn="ctr"/>
                      <a:r>
                        <a:rPr lang="en-GB" cap="none" dirty="0"/>
                        <a:t>(the word quickly tells how he is running)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4667"/>
                  </a:ext>
                </a:extLst>
              </a:tr>
              <a:tr h="705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none" dirty="0"/>
                        <a:t>Adverb of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cap="none" dirty="0"/>
                        <a:t>It shows when somethings happen or when it is done.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none" dirty="0"/>
                        <a:t>She came </a:t>
                      </a:r>
                      <a:r>
                        <a:rPr lang="en-GB" b="1" u="sng" cap="none" dirty="0"/>
                        <a:t>yesterday</a:t>
                      </a:r>
                      <a:r>
                        <a:rPr lang="en-GB" cap="none" dirty="0"/>
                        <a:t>.	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none" dirty="0"/>
                        <a:t>(the word yesterday tells when she came)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38373"/>
                  </a:ext>
                </a:extLst>
              </a:tr>
              <a:tr h="705406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Adverb of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none" dirty="0"/>
                        <a:t>Its shows where somethings happen or where something is done.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cap="none" dirty="0"/>
                        <a:t>We will go their </a:t>
                      </a:r>
                      <a:r>
                        <a:rPr lang="en-GB" b="1" u="sng" cap="none" dirty="0"/>
                        <a:t>tomorrow</a:t>
                      </a:r>
                      <a:r>
                        <a:rPr lang="en-GB" cap="none" dirty="0"/>
                        <a:t>.	</a:t>
                      </a:r>
                    </a:p>
                    <a:p>
                      <a:pPr algn="ctr"/>
                      <a:r>
                        <a:rPr lang="en-GB" cap="none" dirty="0"/>
                        <a:t>(the word tomorrow tells when we will go)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99285"/>
                  </a:ext>
                </a:extLst>
              </a:tr>
              <a:tr h="1007723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Adverb of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none" dirty="0"/>
                        <a:t>It shows the degree to which a specific thing happen or done.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none" dirty="0"/>
                        <a:t>The child is very talented.	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none" dirty="0"/>
                        <a:t>(the word very tells the degree that how much that child is talented)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2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7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B075-83CE-4415-B27C-BBAFAAF0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96814"/>
            <a:ext cx="10364451" cy="69410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pc="300" dirty="0"/>
              <a:t>Conjunction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08E0-7D46-49EE-87F9-C5C741AA8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90346"/>
            <a:ext cx="10363826" cy="3900853"/>
          </a:xfrm>
        </p:spPr>
        <p:txBody>
          <a:bodyPr/>
          <a:lstStyle/>
          <a:p>
            <a:r>
              <a:rPr lang="en-GB" cap="none" dirty="0"/>
              <a:t>Conjunctions are use to connects word, phrases and clauses together.</a:t>
            </a:r>
          </a:p>
          <a:p>
            <a:r>
              <a:rPr lang="en-US" b="1" u="sng" dirty="0"/>
              <a:t>Examples</a:t>
            </a:r>
            <a:r>
              <a:rPr lang="en-US" b="1" dirty="0"/>
              <a:t>:</a:t>
            </a:r>
            <a:r>
              <a:rPr lang="en-US" dirty="0"/>
              <a:t>  </a:t>
            </a:r>
          </a:p>
          <a:p>
            <a:pPr lvl="1"/>
            <a:r>
              <a:rPr lang="en-GB" cap="none" dirty="0">
                <a:effectLst/>
              </a:rPr>
              <a:t>and, because, but, for, if, or, and when</a:t>
            </a:r>
            <a:r>
              <a:rPr lang="en-US" cap="none" dirty="0"/>
              <a:t>.</a:t>
            </a:r>
          </a:p>
          <a:p>
            <a:r>
              <a:rPr lang="en-US" cap="none" dirty="0"/>
              <a:t>There are two main kinds of conjunctions.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GB" cap="non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A3302C-6E0B-442E-BB53-AC12D81B1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19436"/>
              </p:ext>
            </p:extLst>
          </p:nvPr>
        </p:nvGraphicFramePr>
        <p:xfrm>
          <a:off x="1311030" y="3840772"/>
          <a:ext cx="9230946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5473">
                  <a:extLst>
                    <a:ext uri="{9D8B030D-6E8A-4147-A177-3AD203B41FA5}">
                      <a16:colId xmlns:a16="http://schemas.microsoft.com/office/drawing/2014/main" val="3671083943"/>
                    </a:ext>
                  </a:extLst>
                </a:gridCol>
                <a:gridCol w="4615473">
                  <a:extLst>
                    <a:ext uri="{9D8B030D-6E8A-4147-A177-3AD203B41FA5}">
                      <a16:colId xmlns:a16="http://schemas.microsoft.com/office/drawing/2014/main" val="145210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cap="none" dirty="0">
                          <a:effectLst/>
                        </a:rPr>
                        <a:t>Coordinating Conjunctions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cap="none" dirty="0">
                          <a:effectLst/>
                        </a:rPr>
                        <a:t>Subordinating Conjunctions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4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u="none" cap="none" dirty="0">
                          <a:effectLst/>
                        </a:rPr>
                        <a:t>Coordinating</a:t>
                      </a:r>
                      <a:r>
                        <a:rPr lang="en-GB" u="sng" cap="none" dirty="0">
                          <a:effectLst/>
                        </a:rPr>
                        <a:t> </a:t>
                      </a:r>
                      <a:r>
                        <a:rPr lang="en-GB" cap="none" dirty="0">
                          <a:effectLst/>
                        </a:rPr>
                        <a:t>conjunctions join items that are of </a:t>
                      </a:r>
                      <a:r>
                        <a:rPr lang="en-GB" u="none" cap="none" dirty="0">
                          <a:effectLst/>
                        </a:rPr>
                        <a:t>equal</a:t>
                      </a:r>
                      <a:r>
                        <a:rPr lang="en-GB" cap="none" dirty="0">
                          <a:effectLst/>
                        </a:rPr>
                        <a:t> importance in a sentence.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Subordinating conjunctions connect subordinate clauses to the main clause of a sentence.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cap="none" dirty="0">
                          <a:effectLst/>
                        </a:rPr>
                        <a:t>He plays football </a:t>
                      </a:r>
                      <a:r>
                        <a:rPr lang="en-GB" b="1" u="sng" cap="none" dirty="0">
                          <a:effectLst/>
                        </a:rPr>
                        <a:t>and</a:t>
                      </a:r>
                      <a:r>
                        <a:rPr lang="en-GB" cap="none" dirty="0">
                          <a:effectLst/>
                        </a:rPr>
                        <a:t> </a:t>
                      </a:r>
                      <a:r>
                        <a:rPr lang="en-GB" u="none" cap="none" dirty="0">
                          <a:effectLst/>
                        </a:rPr>
                        <a:t>cricket</a:t>
                      </a:r>
                      <a:r>
                        <a:rPr lang="en-GB" cap="none" dirty="0">
                          <a:effectLst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cap="none" dirty="0">
                          <a:effectLst/>
                        </a:rPr>
                        <a:t>The weather was cold </a:t>
                      </a:r>
                      <a:r>
                        <a:rPr lang="en-GB" b="1" u="sng" cap="none" dirty="0">
                          <a:effectLst/>
                        </a:rPr>
                        <a:t>but</a:t>
                      </a:r>
                      <a:r>
                        <a:rPr lang="en-GB" cap="none" dirty="0">
                          <a:effectLst/>
                        </a:rPr>
                        <a:t> clear.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cap="none" dirty="0">
                          <a:effectLst/>
                        </a:rPr>
                        <a:t>I waited at home </a:t>
                      </a:r>
                      <a:r>
                        <a:rPr lang="en-GB" b="1" u="sng" cap="none" dirty="0">
                          <a:effectLst/>
                        </a:rPr>
                        <a:t>until</a:t>
                      </a:r>
                      <a:r>
                        <a:rPr lang="en-GB" cap="none" dirty="0">
                          <a:effectLst/>
                        </a:rPr>
                        <a:t> she arrived.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cap="none" dirty="0">
                          <a:effectLst/>
                        </a:rPr>
                        <a:t>He went to bed </a:t>
                      </a:r>
                      <a:r>
                        <a:rPr lang="en-GB" b="1" u="sng" cap="none" dirty="0">
                          <a:effectLst/>
                        </a:rPr>
                        <a:t>because</a:t>
                      </a:r>
                      <a:r>
                        <a:rPr lang="en-GB" cap="none" dirty="0">
                          <a:effectLst/>
                        </a:rPr>
                        <a:t> he was tired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4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9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4AF-461C-4C6E-8BB2-21788753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79231"/>
            <a:ext cx="10364451" cy="59787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pc="300" dirty="0"/>
              <a:t>preposition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2BBB-24C4-4DDE-819F-00126E12EA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688123"/>
            <a:ext cx="10551395" cy="4677507"/>
          </a:xfrm>
        </p:spPr>
        <p:txBody>
          <a:bodyPr>
            <a:normAutofit fontScale="85000" lnSpcReduction="20000"/>
          </a:bodyPr>
          <a:lstStyle/>
          <a:p>
            <a:r>
              <a:rPr lang="en-GB" cap="none" dirty="0"/>
              <a:t>Prepositions connect noun phrases to another part of sentence. Preposition means “place before”. It is usually before the noun phrase.</a:t>
            </a:r>
            <a:r>
              <a:rPr lang="en-US" dirty="0"/>
              <a:t> </a:t>
            </a:r>
            <a:r>
              <a:rPr lang="en-US" cap="none" dirty="0"/>
              <a:t>Or preposition shows the relationship between a noun or pronoun and some other word in the sentence.</a:t>
            </a:r>
          </a:p>
          <a:p>
            <a:r>
              <a:rPr lang="en-US" b="1" u="sng" dirty="0"/>
              <a:t>Example: </a:t>
            </a:r>
          </a:p>
          <a:p>
            <a:pPr lvl="1"/>
            <a:r>
              <a:rPr lang="en-US" cap="none" dirty="0"/>
              <a:t>above, below, throughout, outside, before, near etc</a:t>
            </a:r>
            <a:r>
              <a:rPr lang="en-US" i="1" dirty="0"/>
              <a:t>.</a:t>
            </a:r>
          </a:p>
          <a:p>
            <a:r>
              <a:rPr lang="en-US" b="1" u="sng" dirty="0"/>
              <a:t>Example IN Sentences</a:t>
            </a:r>
            <a:r>
              <a:rPr lang="en-US" dirty="0"/>
              <a:t>:</a:t>
            </a:r>
            <a:endParaRPr lang="en-GB" cap="none" dirty="0"/>
          </a:p>
          <a:p>
            <a:pPr lvl="1"/>
            <a:r>
              <a:rPr lang="en-GB" b="1" cap="none" dirty="0"/>
              <a:t>To describe place</a:t>
            </a:r>
            <a:r>
              <a:rPr lang="en-GB" cap="none" dirty="0"/>
              <a:t>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cap="none" dirty="0"/>
              <a:t>She is </a:t>
            </a:r>
            <a:r>
              <a:rPr lang="en-GB" b="1" u="sng" cap="none" dirty="0"/>
              <a:t>in</a:t>
            </a:r>
            <a:r>
              <a:rPr lang="en-GB" cap="none" dirty="0"/>
              <a:t> the kitchen.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cap="none" dirty="0"/>
              <a:t>The lamp is </a:t>
            </a:r>
            <a:r>
              <a:rPr lang="en-GB" b="1" u="sng" cap="none" dirty="0"/>
              <a:t>on</a:t>
            </a:r>
            <a:r>
              <a:rPr lang="en-GB" cap="none" dirty="0"/>
              <a:t> the table.</a:t>
            </a:r>
          </a:p>
          <a:p>
            <a:pPr lvl="1"/>
            <a:r>
              <a:rPr lang="en-GB" b="1" cap="none" dirty="0"/>
              <a:t>To describe time</a:t>
            </a:r>
            <a:r>
              <a:rPr lang="en-GB" cap="none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cap="none" dirty="0"/>
              <a:t>I am going to London </a:t>
            </a:r>
            <a:r>
              <a:rPr lang="en-GB" b="1" u="sng" cap="none" dirty="0"/>
              <a:t>for a week</a:t>
            </a:r>
            <a:r>
              <a:rPr lang="en-GB" cap="none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cap="none" dirty="0"/>
              <a:t>Please don’t talk </a:t>
            </a:r>
            <a:r>
              <a:rPr lang="en-GB" b="1" u="sng" cap="none" dirty="0"/>
              <a:t>during</a:t>
            </a:r>
            <a:r>
              <a:rPr lang="en-GB" cap="none" dirty="0"/>
              <a:t> the lesson.</a:t>
            </a:r>
          </a:p>
          <a:p>
            <a:pPr lvl="1"/>
            <a:r>
              <a:rPr lang="en-GB" b="1" cap="none" dirty="0"/>
              <a:t>To describe method</a:t>
            </a:r>
            <a:r>
              <a:rPr lang="en-GB" cap="none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cap="none" dirty="0"/>
              <a:t>I will send you the documents </a:t>
            </a:r>
            <a:r>
              <a:rPr lang="en-GB" b="1" u="sng" cap="none" dirty="0"/>
              <a:t>by</a:t>
            </a:r>
            <a:r>
              <a:rPr lang="en-GB" cap="none" dirty="0"/>
              <a:t> email.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cap="none" dirty="0"/>
              <a:t>He gave me an answer </a:t>
            </a:r>
            <a:r>
              <a:rPr lang="en-GB" b="1" u="sng" cap="none" dirty="0"/>
              <a:t>in</a:t>
            </a:r>
            <a:r>
              <a:rPr lang="en-GB" cap="none" dirty="0"/>
              <a:t> writing.</a:t>
            </a:r>
          </a:p>
        </p:txBody>
      </p:sp>
    </p:spTree>
    <p:extLst>
      <p:ext uri="{BB962C8B-B14F-4D97-AF65-F5344CB8AC3E}">
        <p14:creationId xmlns:p14="http://schemas.microsoft.com/office/powerpoint/2010/main" val="41433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7083-3E03-4554-BC65-05921AA2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91308"/>
            <a:ext cx="10364451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pc="300" dirty="0"/>
              <a:t>Interjection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DEEF-514B-479A-B677-6F018860BC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758462"/>
            <a:ext cx="10648111" cy="4308230"/>
          </a:xfrm>
        </p:spPr>
        <p:txBody>
          <a:bodyPr>
            <a:normAutofit/>
          </a:bodyPr>
          <a:lstStyle/>
          <a:p>
            <a:r>
              <a:rPr lang="en-GB" cap="none" dirty="0"/>
              <a:t>Interjection are small words which express emotions.</a:t>
            </a:r>
            <a:r>
              <a:rPr lang="en-US" dirty="0"/>
              <a:t> </a:t>
            </a:r>
            <a:r>
              <a:rPr lang="en-US" cap="none" dirty="0"/>
              <a:t>They are usually followed by an exclamation point.</a:t>
            </a:r>
            <a:endParaRPr lang="en-GB" cap="none" dirty="0"/>
          </a:p>
          <a:p>
            <a:r>
              <a:rPr lang="en-GB" b="1" u="sng" cap="none" dirty="0"/>
              <a:t>EXAMPLE</a:t>
            </a:r>
            <a:r>
              <a:rPr lang="en-GB" cap="none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cap="none" dirty="0"/>
              <a:t>Wow!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cap="none" dirty="0"/>
              <a:t>Oh!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cap="none" dirty="0"/>
              <a:t>Alas!</a:t>
            </a:r>
          </a:p>
          <a:p>
            <a:r>
              <a:rPr lang="en-US" b="1" u="sng" dirty="0"/>
              <a:t>Example IN Sentences:</a:t>
            </a:r>
            <a:endParaRPr lang="en-GB" b="1" u="sng" cap="none" dirty="0"/>
          </a:p>
          <a:p>
            <a:pPr marL="800100" lvl="1" indent="-342900">
              <a:buFont typeface="+mj-lt"/>
              <a:buAutoNum type="arabicPeriod"/>
            </a:pPr>
            <a:r>
              <a:rPr lang="en-GB" cap="none" dirty="0"/>
              <a:t>Damn! I missed the train. (to express disappointment or frustration or anger)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cap="none" dirty="0"/>
              <a:t>Hurray! I won the game. (to express feeling pleased)</a:t>
            </a:r>
          </a:p>
        </p:txBody>
      </p:sp>
    </p:spTree>
    <p:extLst>
      <p:ext uri="{BB962C8B-B14F-4D97-AF65-F5344CB8AC3E}">
        <p14:creationId xmlns:p14="http://schemas.microsoft.com/office/powerpoint/2010/main" val="7477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E337-1FB8-4A42-8AC0-5C032F9B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95754"/>
            <a:ext cx="10364451" cy="4595445"/>
          </a:xfrm>
        </p:spPr>
        <p:txBody>
          <a:bodyPr/>
          <a:lstStyle/>
          <a:p>
            <a:r>
              <a:rPr lang="en-GB" sz="6000" spc="600" dirty="0"/>
              <a:t>THANKYOU</a:t>
            </a:r>
            <a:endParaRPr lang="en-GB" spc="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6A88-1797-4278-95E6-859FBA4659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8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7C59-33AE-4A05-B912-77E32A3E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7946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pc="3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47A0-CF20-4B4E-9AA1-8AB150FF6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397978"/>
            <a:ext cx="10648112" cy="4615959"/>
          </a:xfrm>
        </p:spPr>
        <p:txBody>
          <a:bodyPr>
            <a:noAutofit/>
          </a:bodyPr>
          <a:lstStyle/>
          <a:p>
            <a:r>
              <a:rPr lang="en-GB" sz="1800" cap="none" dirty="0"/>
              <a:t>In English, there are eight different types of words:</a:t>
            </a:r>
          </a:p>
          <a:p>
            <a:pPr lvl="1"/>
            <a:r>
              <a:rPr lang="en-GB" cap="none" dirty="0"/>
              <a:t>Noun</a:t>
            </a:r>
          </a:p>
          <a:p>
            <a:pPr lvl="1"/>
            <a:r>
              <a:rPr lang="en-GB" cap="none" dirty="0"/>
              <a:t>Pronoun</a:t>
            </a:r>
          </a:p>
          <a:p>
            <a:pPr lvl="1"/>
            <a:r>
              <a:rPr lang="en-GB" cap="none" dirty="0"/>
              <a:t>Adjective</a:t>
            </a:r>
          </a:p>
          <a:p>
            <a:pPr lvl="1"/>
            <a:r>
              <a:rPr lang="en-GB" cap="none" dirty="0"/>
              <a:t>Verb</a:t>
            </a:r>
          </a:p>
          <a:p>
            <a:pPr lvl="1"/>
            <a:r>
              <a:rPr lang="en-GB" cap="none" dirty="0"/>
              <a:t>Adverb</a:t>
            </a:r>
          </a:p>
          <a:p>
            <a:pPr lvl="1"/>
            <a:r>
              <a:rPr lang="en-GB" cap="none" dirty="0"/>
              <a:t>Conjunction</a:t>
            </a:r>
          </a:p>
          <a:p>
            <a:pPr lvl="1"/>
            <a:r>
              <a:rPr lang="en-GB" cap="none" dirty="0"/>
              <a:t>Preposition</a:t>
            </a:r>
          </a:p>
          <a:p>
            <a:pPr lvl="1"/>
            <a:r>
              <a:rPr lang="en-GB" cap="none" dirty="0"/>
              <a:t>Interjection</a:t>
            </a:r>
          </a:p>
          <a:p>
            <a:r>
              <a:rPr lang="en-GB" sz="1800" cap="none" dirty="0"/>
              <a:t>The eight types is called “parts of speech”.</a:t>
            </a:r>
          </a:p>
          <a:p>
            <a:r>
              <a:rPr lang="en-GB" sz="1800" cap="none" dirty="0"/>
              <a:t>Each part of speech has a specific use and function. </a:t>
            </a:r>
          </a:p>
        </p:txBody>
      </p:sp>
    </p:spTree>
    <p:extLst>
      <p:ext uri="{BB962C8B-B14F-4D97-AF65-F5344CB8AC3E}">
        <p14:creationId xmlns:p14="http://schemas.microsoft.com/office/powerpoint/2010/main" val="12275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A7E2-8A24-49FA-B06E-9BC07954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82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pc="300" dirty="0"/>
              <a:t>Noun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47B6-9146-4A48-91C9-2E317D01DC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00200"/>
            <a:ext cx="10363826" cy="4190999"/>
          </a:xfrm>
        </p:spPr>
        <p:txBody>
          <a:bodyPr>
            <a:normAutofit/>
          </a:bodyPr>
          <a:lstStyle/>
          <a:p>
            <a:r>
              <a:rPr lang="en-GB" cap="none" dirty="0"/>
              <a:t>Noun is the name of a person, place, animal and thing.</a:t>
            </a:r>
          </a:p>
          <a:p>
            <a:r>
              <a:rPr lang="en-GB" b="1" u="sng" cap="none" dirty="0"/>
              <a:t>EXAMPLE</a:t>
            </a:r>
            <a:r>
              <a:rPr lang="en-GB" cap="none" dirty="0"/>
              <a:t>:</a:t>
            </a:r>
          </a:p>
          <a:p>
            <a:pPr lvl="1"/>
            <a:r>
              <a:rPr lang="en-GB" sz="2000" cap="none" dirty="0"/>
              <a:t>Table	(thing)</a:t>
            </a:r>
          </a:p>
          <a:p>
            <a:pPr lvl="1"/>
            <a:r>
              <a:rPr lang="en-GB" sz="2000" cap="none" dirty="0" err="1"/>
              <a:t>Emaan</a:t>
            </a:r>
            <a:r>
              <a:rPr lang="en-GB" sz="2000" cap="none" dirty="0"/>
              <a:t>	(person)</a:t>
            </a:r>
          </a:p>
          <a:p>
            <a:pPr lvl="1"/>
            <a:r>
              <a:rPr lang="en-GB" sz="2000" cap="none" dirty="0"/>
              <a:t>Cat	(animal)</a:t>
            </a:r>
          </a:p>
          <a:p>
            <a:pPr lvl="1"/>
            <a:r>
              <a:rPr lang="en-GB" sz="2000" cap="none" dirty="0"/>
              <a:t>Karachi	(place)</a:t>
            </a:r>
          </a:p>
        </p:txBody>
      </p:sp>
    </p:spTree>
    <p:extLst>
      <p:ext uri="{BB962C8B-B14F-4D97-AF65-F5344CB8AC3E}">
        <p14:creationId xmlns:p14="http://schemas.microsoft.com/office/powerpoint/2010/main" val="301563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A68E-B424-4B9C-81CD-9B7B8E67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8052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cap="none" spc="300" dirty="0"/>
              <a:t>KINDS OF NOUNS</a:t>
            </a:r>
            <a:endParaRPr lang="en-GB" spc="3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0D68FA-7A50-4287-8871-B812CDC3A63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31349142"/>
              </p:ext>
            </p:extLst>
          </p:nvPr>
        </p:nvGraphicFramePr>
        <p:xfrm>
          <a:off x="1523687" y="1160584"/>
          <a:ext cx="9144626" cy="539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1841">
                  <a:extLst>
                    <a:ext uri="{9D8B030D-6E8A-4147-A177-3AD203B41FA5}">
                      <a16:colId xmlns:a16="http://schemas.microsoft.com/office/drawing/2014/main" val="1718911990"/>
                    </a:ext>
                  </a:extLst>
                </a:gridCol>
                <a:gridCol w="4739054">
                  <a:extLst>
                    <a:ext uri="{9D8B030D-6E8A-4147-A177-3AD203B41FA5}">
                      <a16:colId xmlns:a16="http://schemas.microsoft.com/office/drawing/2014/main" val="67150773"/>
                    </a:ext>
                  </a:extLst>
                </a:gridCol>
                <a:gridCol w="2593731">
                  <a:extLst>
                    <a:ext uri="{9D8B030D-6E8A-4147-A177-3AD203B41FA5}">
                      <a16:colId xmlns:a16="http://schemas.microsoft.com/office/drawing/2014/main" val="3746558169"/>
                    </a:ext>
                  </a:extLst>
                </a:gridCol>
              </a:tblGrid>
              <a:tr h="312351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KINDS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22123"/>
                  </a:ext>
                </a:extLst>
              </a:tr>
              <a:tr h="54661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Common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common noun is a noun that refers to people or things in general.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Car, Country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77191"/>
                  </a:ext>
                </a:extLst>
              </a:tr>
              <a:tr h="54661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Proper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proper noun is a name that identifies a</a:t>
                      </a:r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particular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person, place, or thing.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Monday, New York, 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81395"/>
                  </a:ext>
                </a:extLst>
              </a:tr>
              <a:tr h="7808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Concrete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concrete noun is a noun which refers to people and to things that exist 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physically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can be seen, touched, smelled, heard, or tasted.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Building, Coffee, Tree, Rain, Beach </a:t>
                      </a:r>
                      <a:r>
                        <a:rPr lang="en-GB" i="0" dirty="0"/>
                        <a:t>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014"/>
                  </a:ext>
                </a:extLst>
              </a:tr>
              <a:tr h="780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Abstract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noun is a noun which refers to ideas, qualities, and 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conditions or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things that cannot be seen or touched.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Truth, Danger, Happiness, Time, Friendship, Humour etc</a:t>
                      </a:r>
                      <a:endParaRPr lang="en-GB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67703"/>
                  </a:ext>
                </a:extLst>
              </a:tr>
              <a:tr h="546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Collective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Collective nouns refer to groups of people or things.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Audience, Family, Government, Team etc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44484"/>
                  </a:ext>
                </a:extLst>
              </a:tr>
              <a:tr h="546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Countable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Countable nouns are those that refer to something that can be counted.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Cup, Door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57194"/>
                  </a:ext>
                </a:extLst>
              </a:tr>
              <a:tr h="546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Uncountable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Uncountable nouns are those that refer to something that can not be counted.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Rice, Flour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9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82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147E-FA5C-4ACF-92C4-8008ED67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410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pc="300" dirty="0"/>
              <a:t>PRONOUN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644A-6102-4A35-8AEF-4E2AE32554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27638"/>
            <a:ext cx="10363826" cy="4844562"/>
          </a:xfrm>
        </p:spPr>
        <p:txBody>
          <a:bodyPr/>
          <a:lstStyle/>
          <a:p>
            <a:r>
              <a:rPr lang="en-GB" cap="none" dirty="0">
                <a:effectLst/>
              </a:rPr>
              <a:t>Pronouns are used in place of a noun that has already been mentioned or that is already known, often to avoid repeating the noun</a:t>
            </a:r>
            <a:r>
              <a:rPr lang="en-GB" cap="none" dirty="0"/>
              <a:t>.</a:t>
            </a:r>
          </a:p>
          <a:p>
            <a:r>
              <a:rPr lang="en-GB" b="1" u="sng" cap="none" dirty="0">
                <a:effectLst/>
              </a:rPr>
              <a:t>EXAMPLE</a:t>
            </a:r>
            <a:r>
              <a:rPr lang="en-GB" cap="none" dirty="0">
                <a:effectLst/>
              </a:rPr>
              <a:t>:</a:t>
            </a:r>
          </a:p>
          <a:p>
            <a:pPr lvl="1"/>
            <a:r>
              <a:rPr lang="en-US" cap="none" dirty="0" err="1"/>
              <a:t>i</a:t>
            </a:r>
            <a:r>
              <a:rPr lang="en-US" cap="none" dirty="0"/>
              <a:t>, it, he, she, mine, his, hers, we, they, theirs, and ours etc.</a:t>
            </a:r>
          </a:p>
          <a:p>
            <a:pPr marL="0" indent="0" algn="ctr">
              <a:buNone/>
            </a:pPr>
            <a:r>
              <a:rPr lang="en-US" b="1" u="sng" cap="none" spc="300" dirty="0"/>
              <a:t>KINDS OF PRONOUN</a:t>
            </a:r>
          </a:p>
          <a:p>
            <a:r>
              <a:rPr lang="en-US" b="1" u="sng" cap="none" dirty="0"/>
              <a:t>PERSONAL PRONOUN: </a:t>
            </a:r>
          </a:p>
          <a:p>
            <a:pPr lvl="1"/>
            <a:r>
              <a:rPr lang="en-GB" cap="none" dirty="0">
                <a:effectLst/>
              </a:rPr>
              <a:t>Personal pronouns are used in place of nouns referring to specific people or things.</a:t>
            </a:r>
          </a:p>
          <a:p>
            <a:pPr lvl="1"/>
            <a:r>
              <a:rPr lang="en-GB" cap="none" dirty="0">
                <a:effectLst/>
              </a:rPr>
              <a:t>EXAMPLE: </a:t>
            </a:r>
            <a:r>
              <a:rPr lang="en-GB" cap="none" dirty="0" err="1">
                <a:effectLst/>
              </a:rPr>
              <a:t>i</a:t>
            </a:r>
            <a:r>
              <a:rPr lang="en-GB" cap="none" dirty="0">
                <a:effectLst/>
              </a:rPr>
              <a:t>, me, mine, you, yours, his, her, hers, we, they, or them. </a:t>
            </a:r>
          </a:p>
          <a:p>
            <a:pPr lvl="1"/>
            <a:r>
              <a:rPr lang="en-GB" cap="none" dirty="0">
                <a:effectLst/>
              </a:rPr>
              <a:t>They can be divided into various different categories </a:t>
            </a:r>
            <a:endParaRPr lang="en-US" cap="none" dirty="0"/>
          </a:p>
          <a:p>
            <a:pPr marL="0" indent="0">
              <a:buNone/>
            </a:pP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14767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ACCF-0C04-411A-82D9-956B9226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572799"/>
            <a:ext cx="10364451" cy="45719"/>
          </a:xfrm>
        </p:spPr>
        <p:txBody>
          <a:bodyPr>
            <a:normAutofit fontScale="90000"/>
          </a:bodyPr>
          <a:lstStyle/>
          <a:p>
            <a:r>
              <a:rPr lang="en-GB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089B31-3EC5-4C9E-BDF6-AF4B101167A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65100109"/>
              </p:ext>
            </p:extLst>
          </p:nvPr>
        </p:nvGraphicFramePr>
        <p:xfrm>
          <a:off x="680252" y="1188794"/>
          <a:ext cx="10831496" cy="375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6379">
                  <a:extLst>
                    <a:ext uri="{9D8B030D-6E8A-4147-A177-3AD203B41FA5}">
                      <a16:colId xmlns:a16="http://schemas.microsoft.com/office/drawing/2014/main" val="3564908572"/>
                    </a:ext>
                  </a:extLst>
                </a:gridCol>
                <a:gridCol w="3159369">
                  <a:extLst>
                    <a:ext uri="{9D8B030D-6E8A-4147-A177-3AD203B41FA5}">
                      <a16:colId xmlns:a16="http://schemas.microsoft.com/office/drawing/2014/main" val="3392485804"/>
                    </a:ext>
                  </a:extLst>
                </a:gridCol>
                <a:gridCol w="2707874">
                  <a:extLst>
                    <a:ext uri="{9D8B030D-6E8A-4147-A177-3AD203B41FA5}">
                      <a16:colId xmlns:a16="http://schemas.microsoft.com/office/drawing/2014/main" val="3368464618"/>
                    </a:ext>
                  </a:extLst>
                </a:gridCol>
                <a:gridCol w="2707874">
                  <a:extLst>
                    <a:ext uri="{9D8B030D-6E8A-4147-A177-3AD203B41FA5}">
                      <a16:colId xmlns:a16="http://schemas.microsoft.com/office/drawing/2014/main" val="3282357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SENTENCE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6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Subjective 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act as the subjects of verbs.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 you, we, he, she, it, and </a:t>
                      </a:r>
                    </a:p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waved at her.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9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Objective 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act as the objects of verbs and </a:t>
                      </a:r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prepositions.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me, you, us, him, her, it, and them</a:t>
                      </a:r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 waved at 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8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Possessive 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 </a:t>
                      </a:r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something owned by the speaker or by someone or something previously mentioned.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mine, yours, hers, his, ours, and theirs</a:t>
                      </a:r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book is 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/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2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Reflexive 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are used to refer back to the subject of the </a:t>
                      </a:r>
                      <a:r>
                        <a:rPr lang="en-GB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clause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 which they are used.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myself, himself, herself, </a:t>
                      </a:r>
                    </a:p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itself, ourselves, yourselves, and themselves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prepared 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myself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journey.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2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8C70-9AEB-49C9-A51C-89C98029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130FBB-0D94-4C55-B220-823B69E7D226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719190715"/>
              </p:ext>
            </p:extLst>
          </p:nvPr>
        </p:nvGraphicFramePr>
        <p:xfrm>
          <a:off x="1257299" y="1939534"/>
          <a:ext cx="9823590" cy="17211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64718">
                  <a:extLst>
                    <a:ext uri="{9D8B030D-6E8A-4147-A177-3AD203B41FA5}">
                      <a16:colId xmlns:a16="http://schemas.microsoft.com/office/drawing/2014/main" val="1480077182"/>
                    </a:ext>
                  </a:extLst>
                </a:gridCol>
                <a:gridCol w="1964718">
                  <a:extLst>
                    <a:ext uri="{9D8B030D-6E8A-4147-A177-3AD203B41FA5}">
                      <a16:colId xmlns:a16="http://schemas.microsoft.com/office/drawing/2014/main" val="4272321191"/>
                    </a:ext>
                  </a:extLst>
                </a:gridCol>
                <a:gridCol w="1964718">
                  <a:extLst>
                    <a:ext uri="{9D8B030D-6E8A-4147-A177-3AD203B41FA5}">
                      <a16:colId xmlns:a16="http://schemas.microsoft.com/office/drawing/2014/main" val="2935902301"/>
                    </a:ext>
                  </a:extLst>
                </a:gridCol>
                <a:gridCol w="1964718">
                  <a:extLst>
                    <a:ext uri="{9D8B030D-6E8A-4147-A177-3AD203B41FA5}">
                      <a16:colId xmlns:a16="http://schemas.microsoft.com/office/drawing/2014/main" val="2511979301"/>
                    </a:ext>
                  </a:extLst>
                </a:gridCol>
                <a:gridCol w="1964718">
                  <a:extLst>
                    <a:ext uri="{9D8B030D-6E8A-4147-A177-3AD203B41FA5}">
                      <a16:colId xmlns:a16="http://schemas.microsoft.com/office/drawing/2014/main" val="1171989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SINGULAR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PLURAL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01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Subjective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Objective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Subjective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Objective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extLst>
                  <a:ext uri="{0D108BD9-81ED-4DB2-BD59-A6C34878D82A}">
                    <a16:rowId xmlns:a16="http://schemas.microsoft.com/office/drawing/2014/main" val="1016234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First Person</a:t>
                      </a:r>
                      <a:endParaRPr lang="en-GB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us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extLst>
                  <a:ext uri="{0D108BD9-81ED-4DB2-BD59-A6C34878D82A}">
                    <a16:rowId xmlns:a16="http://schemas.microsoft.com/office/drawing/2014/main" val="2550431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Second Person</a:t>
                      </a:r>
                      <a:endParaRPr lang="en-GB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You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You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you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you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extLst>
                  <a:ext uri="{0D108BD9-81ED-4DB2-BD59-A6C34878D82A}">
                    <a16:rowId xmlns:a16="http://schemas.microsoft.com/office/drawing/2014/main" val="359796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Third Person</a:t>
                      </a:r>
                      <a:endParaRPr lang="en-GB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he/she/it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him/her/it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they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them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928" marR="108928" marT="47625" marB="47625" anchor="ctr"/>
                </a:tc>
                <a:extLst>
                  <a:ext uri="{0D108BD9-81ED-4DB2-BD59-A6C34878D82A}">
                    <a16:rowId xmlns:a16="http://schemas.microsoft.com/office/drawing/2014/main" val="83229936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41121-19AE-4872-A56A-8B14C9390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4202723"/>
            <a:ext cx="10364452" cy="158847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cap="none" dirty="0">
                <a:effectLst/>
              </a:rPr>
              <a:t>Notice that the personal pronouns </a:t>
            </a:r>
            <a:r>
              <a:rPr lang="en-GB" sz="2000" i="1" cap="none" dirty="0">
                <a:effectLst/>
              </a:rPr>
              <a:t>you </a:t>
            </a:r>
            <a:r>
              <a:rPr lang="en-GB" sz="2000" cap="none" dirty="0">
                <a:effectLst/>
              </a:rPr>
              <a:t>and </a:t>
            </a:r>
            <a:r>
              <a:rPr lang="en-GB" sz="2000" i="1" cap="none" dirty="0">
                <a:effectLst/>
              </a:rPr>
              <a:t>it </a:t>
            </a:r>
            <a:r>
              <a:rPr lang="en-GB" sz="2000" cap="none" dirty="0">
                <a:effectLst/>
              </a:rPr>
              <a:t>stay the same, whether they are being used in the subjective or objective roles.</a:t>
            </a:r>
            <a:endParaRPr lang="en-GB" sz="2000" cap="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B59FC-3B6E-4C09-B007-FD02F41EF1F3}"/>
              </a:ext>
            </a:extLst>
          </p:cNvPr>
          <p:cNvSpPr/>
          <p:nvPr/>
        </p:nvSpPr>
        <p:spPr>
          <a:xfrm>
            <a:off x="1257299" y="1249318"/>
            <a:ext cx="938139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95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Here’s a table setting out the different forms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612A-1177-4DE4-8AD0-A32557F1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61646"/>
            <a:ext cx="10364451" cy="74734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pc="300" dirty="0"/>
              <a:t>ADJECTIVE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C350-0BAF-4518-8C85-F9C4C3AEF8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>
                <a:effectLst/>
              </a:rPr>
              <a:t>An adjective is a word that describes a noun, giving extra information about it</a:t>
            </a:r>
            <a:r>
              <a:rPr lang="en-GB" cap="none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cap="none" dirty="0"/>
              <a:t>Quality or type</a:t>
            </a:r>
            <a:r>
              <a:rPr lang="en-GB" cap="none" dirty="0"/>
              <a:t>: She is driving a </a:t>
            </a:r>
            <a:r>
              <a:rPr lang="en-GB" b="1" u="sng" cap="none" dirty="0"/>
              <a:t>black</a:t>
            </a:r>
            <a:r>
              <a:rPr lang="en-GB" b="1" cap="none" dirty="0"/>
              <a:t> </a:t>
            </a:r>
            <a:r>
              <a:rPr lang="en-GB" cap="none" dirty="0"/>
              <a:t>car.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cap="none" dirty="0"/>
              <a:t>Size</a:t>
            </a:r>
            <a:r>
              <a:rPr lang="en-GB" cap="none" dirty="0"/>
              <a:t>: She is driving a</a:t>
            </a:r>
            <a:r>
              <a:rPr lang="en-GB" b="1" cap="none" dirty="0"/>
              <a:t> </a:t>
            </a:r>
            <a:r>
              <a:rPr lang="en-GB" b="1" u="sng" cap="none" dirty="0"/>
              <a:t>big</a:t>
            </a:r>
            <a:r>
              <a:rPr lang="en-GB" b="1" cap="none" dirty="0"/>
              <a:t> </a:t>
            </a:r>
            <a:r>
              <a:rPr lang="en-GB" cap="none" dirty="0"/>
              <a:t>car.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cap="none" dirty="0"/>
              <a:t>Number</a:t>
            </a:r>
            <a:r>
              <a:rPr lang="en-GB" cap="none" dirty="0"/>
              <a:t>: He has </a:t>
            </a:r>
            <a:r>
              <a:rPr lang="en-GB" b="1" u="sng" cap="none" dirty="0"/>
              <a:t>several</a:t>
            </a:r>
            <a:r>
              <a:rPr lang="en-GB" cap="none" dirty="0"/>
              <a:t> cars.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cap="none" dirty="0"/>
              <a:t>Possession</a:t>
            </a:r>
            <a:r>
              <a:rPr lang="en-GB" cap="none" dirty="0"/>
              <a:t>: It is </a:t>
            </a:r>
            <a:r>
              <a:rPr lang="en-GB" b="1" u="sng" cap="none" dirty="0"/>
              <a:t>his</a:t>
            </a:r>
            <a:r>
              <a:rPr lang="en-GB" b="1" cap="none" dirty="0"/>
              <a:t> </a:t>
            </a:r>
            <a:r>
              <a:rPr lang="en-GB" cap="none" dirty="0"/>
              <a:t>car. (possessive adjectives: my, your, his, her, its, our, their)</a:t>
            </a:r>
          </a:p>
        </p:txBody>
      </p:sp>
    </p:spTree>
    <p:extLst>
      <p:ext uri="{BB962C8B-B14F-4D97-AF65-F5344CB8AC3E}">
        <p14:creationId xmlns:p14="http://schemas.microsoft.com/office/powerpoint/2010/main" val="206689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DB25-AAD3-461F-8494-EA1901E1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5859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pc="300" dirty="0"/>
              <a:t>Degrees of adjective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FF79-F106-4D1D-B23C-C2432CC119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77108"/>
            <a:ext cx="10363826" cy="4659923"/>
          </a:xfrm>
        </p:spPr>
        <p:txBody>
          <a:bodyPr/>
          <a:lstStyle/>
          <a:p>
            <a:r>
              <a:rPr lang="en-US" cap="none" dirty="0"/>
              <a:t>Adjectives have three degrees that compare one thing to another. The three degrees of adjectives are positive, comparative and superlative. </a:t>
            </a:r>
          </a:p>
          <a:p>
            <a:r>
              <a:rPr lang="en-GB" cap="none" dirty="0">
                <a:effectLst/>
              </a:rPr>
              <a:t>The </a:t>
            </a:r>
            <a:r>
              <a:rPr lang="en-GB" b="1" cap="none" dirty="0">
                <a:effectLst/>
              </a:rPr>
              <a:t>comparative</a:t>
            </a:r>
            <a:r>
              <a:rPr lang="en-GB" cap="none" dirty="0">
                <a:effectLst/>
              </a:rPr>
              <a:t> form is used for comparing two people or things.</a:t>
            </a:r>
          </a:p>
          <a:p>
            <a:pPr lvl="1"/>
            <a:r>
              <a:rPr lang="en-GB" cap="none" dirty="0">
                <a:effectLst/>
              </a:rPr>
              <a:t>This puzzle is </a:t>
            </a:r>
            <a:r>
              <a:rPr lang="en-GB" b="1" u="sng" cap="none" dirty="0">
                <a:effectLst/>
                <a:uFill>
                  <a:solidFill>
                    <a:schemeClr val="tx1"/>
                  </a:solidFill>
                </a:uFill>
              </a:rPr>
              <a:t>easier</a:t>
            </a:r>
            <a:r>
              <a:rPr lang="en-GB" cap="none" dirty="0">
                <a:effectLst/>
              </a:rPr>
              <a:t> than the last one.</a:t>
            </a:r>
          </a:p>
          <a:p>
            <a:r>
              <a:rPr lang="en-GB" cap="none" dirty="0">
                <a:effectLst/>
              </a:rPr>
              <a:t>The </a:t>
            </a:r>
            <a:r>
              <a:rPr lang="en-GB" b="1" cap="none" dirty="0">
                <a:effectLst/>
              </a:rPr>
              <a:t>superlative</a:t>
            </a:r>
            <a:r>
              <a:rPr lang="en-GB" cap="none" dirty="0">
                <a:effectLst/>
              </a:rPr>
              <a:t> is used for comparing one person or thing with every other member of their group.</a:t>
            </a:r>
          </a:p>
          <a:p>
            <a:pPr lvl="1"/>
            <a:r>
              <a:rPr lang="en-GB" cap="none" dirty="0">
                <a:effectLst/>
              </a:rPr>
              <a:t>This puzzle is the </a:t>
            </a:r>
            <a:r>
              <a:rPr lang="en-GB" b="1" u="sng" cap="none" dirty="0">
                <a:effectLst/>
              </a:rPr>
              <a:t>easiest</a:t>
            </a:r>
            <a:r>
              <a:rPr lang="en-GB" cap="none" dirty="0">
                <a:effectLst/>
              </a:rPr>
              <a:t> in the whole book.</a:t>
            </a:r>
            <a:br>
              <a:rPr lang="en-GB" dirty="0"/>
            </a:br>
            <a:endParaRPr lang="en-US" cap="none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2F87F9-F6FB-436F-A395-DC2296EFF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32420"/>
              </p:ext>
            </p:extLst>
          </p:nvPr>
        </p:nvGraphicFramePr>
        <p:xfrm>
          <a:off x="1636347" y="4482773"/>
          <a:ext cx="812799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556453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6931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5913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Superlative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8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Sadder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Saddest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8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Happier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Happiest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5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Big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Bigger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Biggest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Interesting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More interesting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Most interesting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2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Beautiful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More beautiful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Most beautiful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1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649</TotalTime>
  <Words>634</Words>
  <Application>Microsoft Office PowerPoint</Application>
  <PresentationFormat>Widescreen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</vt:lpstr>
      <vt:lpstr>Times New Roman</vt:lpstr>
      <vt:lpstr>Tw Cen MT</vt:lpstr>
      <vt:lpstr>Droplet</vt:lpstr>
      <vt:lpstr>PARTS OF SPEECH</vt:lpstr>
      <vt:lpstr>INTRODUCTION</vt:lpstr>
      <vt:lpstr>Noun</vt:lpstr>
      <vt:lpstr>KINDS OF NOUNS</vt:lpstr>
      <vt:lpstr>PRONOUN</vt:lpstr>
      <vt:lpstr> </vt:lpstr>
      <vt:lpstr> </vt:lpstr>
      <vt:lpstr>ADJECTIVE</vt:lpstr>
      <vt:lpstr>Degrees of adjective</vt:lpstr>
      <vt:lpstr>verb</vt:lpstr>
      <vt:lpstr>Adverb</vt:lpstr>
      <vt:lpstr>KINDS OF ADVERB</vt:lpstr>
      <vt:lpstr>Conjunction</vt:lpstr>
      <vt:lpstr>preposition</vt:lpstr>
      <vt:lpstr>Interjection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SPEECH</dc:title>
  <dc:creator>Wajiha M.Ismail</dc:creator>
  <cp:lastModifiedBy>Wajiha M.Ismail</cp:lastModifiedBy>
  <cp:revision>175</cp:revision>
  <dcterms:created xsi:type="dcterms:W3CDTF">2018-11-24T13:55:07Z</dcterms:created>
  <dcterms:modified xsi:type="dcterms:W3CDTF">2018-11-25T20:05:25Z</dcterms:modified>
</cp:coreProperties>
</file>