
<file path=[Content_Types].xml><?xml version="1.0" encoding="utf-8"?>
<Types xmlns="http://schemas.openxmlformats.org/package/2006/content-types">
  <Default Extension="png" ContentType="image/png"/>
  <Default Extension="jpeg" ContentType="image/jpeg"/>
  <Default Extension="m4a" ContentType="audio/mp4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C0458"/>
    <a:srgbClr val="050D5B"/>
    <a:srgbClr val="923E7C"/>
    <a:srgbClr val="EDB5E2"/>
    <a:srgbClr val="C3A8FA"/>
    <a:srgbClr val="ECB6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40" autoAdjust="0"/>
    <p:restoredTop sz="94660"/>
  </p:normalViewPr>
  <p:slideViewPr>
    <p:cSldViewPr snapToGrid="0">
      <p:cViewPr varScale="1">
        <p:scale>
          <a:sx n="73" d="100"/>
          <a:sy n="73" d="100"/>
        </p:scale>
        <p:origin x="5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462747A9-ADC6-4E3A-B126-B4F6E80755F9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F178B217-1374-4592-836E-3A09545D6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0226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747A9-ADC6-4E3A-B126-B4F6E80755F9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8B217-1374-4592-836E-3A09545D6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386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747A9-ADC6-4E3A-B126-B4F6E80755F9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8B217-1374-4592-836E-3A09545D6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70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747A9-ADC6-4E3A-B126-B4F6E80755F9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8B217-1374-4592-836E-3A09545D6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2047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747A9-ADC6-4E3A-B126-B4F6E80755F9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8B217-1374-4592-836E-3A09545D6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6329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747A9-ADC6-4E3A-B126-B4F6E80755F9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8B217-1374-4592-836E-3A09545D6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5020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747A9-ADC6-4E3A-B126-B4F6E80755F9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8B217-1374-4592-836E-3A09545D6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0617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747A9-ADC6-4E3A-B126-B4F6E80755F9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8B217-1374-4592-836E-3A09545D6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7056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747A9-ADC6-4E3A-B126-B4F6E80755F9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8B217-1374-4592-836E-3A09545D6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537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747A9-ADC6-4E3A-B126-B4F6E80755F9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8B217-1374-4592-836E-3A09545D6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412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747A9-ADC6-4E3A-B126-B4F6E80755F9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8B217-1374-4592-836E-3A09545D6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699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747A9-ADC6-4E3A-B126-B4F6E80755F9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8B217-1374-4592-836E-3A09545D6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183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747A9-ADC6-4E3A-B126-B4F6E80755F9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8B217-1374-4592-836E-3A09545D6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056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747A9-ADC6-4E3A-B126-B4F6E80755F9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8B217-1374-4592-836E-3A09545D6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054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747A9-ADC6-4E3A-B126-B4F6E80755F9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8B217-1374-4592-836E-3A09545D6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994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747A9-ADC6-4E3A-B126-B4F6E80755F9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8B217-1374-4592-836E-3A09545D6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542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747A9-ADC6-4E3A-B126-B4F6E80755F9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8B217-1374-4592-836E-3A09545D6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399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62747A9-ADC6-4E3A-B126-B4F6E80755F9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178B217-1374-4592-836E-3A09545D6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598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85" r:id="rId1"/>
    <p:sldLayoutId id="2147483986" r:id="rId2"/>
    <p:sldLayoutId id="2147483987" r:id="rId3"/>
    <p:sldLayoutId id="2147483988" r:id="rId4"/>
    <p:sldLayoutId id="2147483989" r:id="rId5"/>
    <p:sldLayoutId id="2147483990" r:id="rId6"/>
    <p:sldLayoutId id="2147483991" r:id="rId7"/>
    <p:sldLayoutId id="2147483992" r:id="rId8"/>
    <p:sldLayoutId id="2147483993" r:id="rId9"/>
    <p:sldLayoutId id="2147483994" r:id="rId10"/>
    <p:sldLayoutId id="2147483995" r:id="rId11"/>
    <p:sldLayoutId id="2147483996" r:id="rId12"/>
    <p:sldLayoutId id="2147483997" r:id="rId13"/>
    <p:sldLayoutId id="2147483998" r:id="rId14"/>
    <p:sldLayoutId id="2147483999" r:id="rId15"/>
    <p:sldLayoutId id="2147484000" r:id="rId16"/>
    <p:sldLayoutId id="214748400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3E7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318170" y="3790727"/>
            <a:ext cx="2873830" cy="697231"/>
          </a:xfrm>
          <a:prstGeom prst="rect">
            <a:avLst/>
          </a:prstGeom>
          <a:solidFill>
            <a:srgbClr val="5C0458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830388" y="2566320"/>
            <a:ext cx="6361612" cy="1066256"/>
          </a:xfrm>
          <a:prstGeom prst="rect">
            <a:avLst/>
          </a:prstGeom>
          <a:solidFill>
            <a:srgbClr val="5C0458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61696" y="993298"/>
            <a:ext cx="7197726" cy="2421464"/>
          </a:xfrm>
        </p:spPr>
        <p:txBody>
          <a:bodyPr/>
          <a:lstStyle/>
          <a:p>
            <a:r>
              <a:rPr lang="en-US" u="sng" dirty="0" smtClean="0"/>
              <a:t>Social Buzz Analysis</a:t>
            </a:r>
            <a:endParaRPr lang="en-US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95862" y="3943375"/>
            <a:ext cx="7196138" cy="1405467"/>
          </a:xfrm>
        </p:spPr>
        <p:txBody>
          <a:bodyPr/>
          <a:lstStyle/>
          <a:p>
            <a:r>
              <a:rPr lang="en-US" dirty="0" smtClean="0"/>
              <a:t>By: Wajiha Ahmed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819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614"/>
    </mc:Choice>
    <mc:Fallback xmlns="">
      <p:transition spd="slow" advTm="5614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3E7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63790" y="228601"/>
            <a:ext cx="11788245" cy="1066256"/>
          </a:xfrm>
          <a:prstGeom prst="rect">
            <a:avLst/>
          </a:prstGeom>
          <a:solidFill>
            <a:srgbClr val="5C0458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015" y="-362493"/>
            <a:ext cx="6818461" cy="1371600"/>
          </a:xfrm>
        </p:spPr>
        <p:txBody>
          <a:bodyPr/>
          <a:lstStyle/>
          <a:p>
            <a:r>
              <a:rPr lang="en-US" u="sng" dirty="0" smtClean="0"/>
              <a:t>Which day of week has more traffic</a:t>
            </a:r>
            <a:endParaRPr lang="en-US" u="sn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0015" y="3190602"/>
            <a:ext cx="5329295" cy="1828800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 smtClean="0"/>
              <a:t>Monday, Tuesday, Friday and Sunday has more traffic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 smtClean="0"/>
              <a:t>Saturday has low traffic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37" t="8538"/>
          <a:stretch/>
        </p:blipFill>
        <p:spPr>
          <a:xfrm>
            <a:off x="6779623" y="1600202"/>
            <a:ext cx="5278226" cy="5029198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202194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219"/>
    </mc:Choice>
    <mc:Fallback xmlns="">
      <p:transition spd="slow" advTm="7219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3E7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80169" y="214008"/>
            <a:ext cx="11842359" cy="1066256"/>
          </a:xfrm>
          <a:prstGeom prst="rect">
            <a:avLst/>
          </a:prstGeom>
          <a:solidFill>
            <a:srgbClr val="5C0458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83752" y="-340193"/>
            <a:ext cx="6914951" cy="1371600"/>
          </a:xfrm>
        </p:spPr>
        <p:txBody>
          <a:bodyPr/>
          <a:lstStyle/>
          <a:p>
            <a:r>
              <a:rPr lang="en-US" u="sng" dirty="0" smtClean="0"/>
              <a:t>Which hour of day has more traffic</a:t>
            </a:r>
            <a:endParaRPr lang="en-US" u="sn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3187338"/>
            <a:ext cx="5562600" cy="1828800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 smtClean="0"/>
              <a:t>6 AM and 9 AM has more traffic.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 smtClean="0"/>
              <a:t>12 PM has low traffic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169" y="1541418"/>
            <a:ext cx="6020606" cy="512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688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817"/>
    </mc:Choice>
    <mc:Fallback xmlns="">
      <p:transition spd="slow" advTm="6817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3E7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66005" y="217169"/>
            <a:ext cx="11778344" cy="1066256"/>
          </a:xfrm>
          <a:prstGeom prst="rect">
            <a:avLst/>
          </a:prstGeom>
          <a:solidFill>
            <a:srgbClr val="5C0458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669" y="-334737"/>
            <a:ext cx="4314825" cy="1371600"/>
          </a:xfrm>
        </p:spPr>
        <p:txBody>
          <a:bodyPr/>
          <a:lstStyle/>
          <a:p>
            <a:r>
              <a:rPr lang="en-US" u="sng" dirty="0" smtClean="0"/>
              <a:t>Popular reaction type</a:t>
            </a:r>
            <a:endParaRPr lang="en-US" u="sn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0093" y="2817903"/>
            <a:ext cx="4186238" cy="3086100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 smtClean="0"/>
              <a:t>Heart ,Sacred and peeking are among popular reaction in users.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824" y="1600200"/>
            <a:ext cx="6486525" cy="5048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550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722"/>
    </mc:Choice>
    <mc:Fallback xmlns="">
      <p:transition spd="slow" advTm="5722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3E7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91722" y="195534"/>
            <a:ext cx="11778344" cy="1066256"/>
          </a:xfrm>
          <a:prstGeom prst="rect">
            <a:avLst/>
          </a:prstGeom>
          <a:solidFill>
            <a:srgbClr val="5C0458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3750" y="-384130"/>
            <a:ext cx="5675509" cy="1371600"/>
          </a:xfrm>
        </p:spPr>
        <p:txBody>
          <a:bodyPr/>
          <a:lstStyle/>
          <a:p>
            <a:r>
              <a:rPr lang="en-US" u="sng" dirty="0" smtClean="0"/>
              <a:t>Popular content type</a:t>
            </a:r>
            <a:endParaRPr lang="en-US" u="sn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43750" y="2714623"/>
            <a:ext cx="4314825" cy="1700213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 smtClean="0"/>
              <a:t>Photo and videos are more famous in users that GIF and audio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" y="1711233"/>
            <a:ext cx="5695144" cy="4846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404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768"/>
    </mc:Choice>
    <mc:Fallback xmlns="">
      <p:transition spd="slow" advTm="8768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3E7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66007" y="119607"/>
            <a:ext cx="11778344" cy="1066256"/>
          </a:xfrm>
          <a:prstGeom prst="rect">
            <a:avLst/>
          </a:prstGeom>
          <a:solidFill>
            <a:srgbClr val="5C0458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7984" y="-422911"/>
            <a:ext cx="4874016" cy="1371600"/>
          </a:xfrm>
        </p:spPr>
        <p:txBody>
          <a:bodyPr/>
          <a:lstStyle/>
          <a:p>
            <a:r>
              <a:rPr lang="en-US" u="sng" dirty="0" smtClean="0"/>
              <a:t>Sentiment</a:t>
            </a:r>
            <a:endParaRPr lang="en-US" u="sn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56827" y="2486024"/>
            <a:ext cx="4814888" cy="1828800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 smtClean="0"/>
              <a:t>Mostly people have positive sentiment.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290" y="1314450"/>
            <a:ext cx="5757057" cy="5243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458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888"/>
    </mc:Choice>
    <mc:Fallback xmlns="">
      <p:transition spd="slow" advTm="9888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3E7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lelogram 6"/>
          <p:cNvSpPr/>
          <p:nvPr/>
        </p:nvSpPr>
        <p:spPr>
          <a:xfrm>
            <a:off x="0" y="0"/>
            <a:ext cx="4596661" cy="6858000"/>
          </a:xfrm>
          <a:prstGeom prst="parallelogram">
            <a:avLst/>
          </a:prstGeom>
          <a:solidFill>
            <a:srgbClr val="5C0458"/>
          </a:solidFill>
          <a:ln>
            <a:solidFill>
              <a:schemeClr val="bg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09601" y="2927268"/>
            <a:ext cx="2008909" cy="707886"/>
          </a:xfrm>
          <a:prstGeom prst="rect">
            <a:avLst/>
          </a:prstGeom>
          <a:noFill/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r>
              <a:rPr lang="en-US" sz="4000" u="sng" dirty="0" smtClean="0"/>
              <a:t>Insights</a:t>
            </a:r>
            <a:endParaRPr lang="en-US" sz="4000" u="sng" dirty="0"/>
          </a:p>
        </p:txBody>
      </p:sp>
      <p:sp>
        <p:nvSpPr>
          <p:cNvPr id="9" name="TextBox 8"/>
          <p:cNvSpPr txBox="1"/>
          <p:nvPr/>
        </p:nvSpPr>
        <p:spPr>
          <a:xfrm>
            <a:off x="5029201" y="265000"/>
            <a:ext cx="6466114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 smtClean="0"/>
              <a:t>Animal, Science ,healthy eating, food and technology are among the most popular  categories so its mean that users like content about </a:t>
            </a:r>
            <a:r>
              <a:rPr lang="en-US" sz="2400" u="sng" dirty="0" smtClean="0"/>
              <a:t>“real-life” ,”factual” </a:t>
            </a:r>
            <a:r>
              <a:rPr lang="en-US" sz="2400" dirty="0" smtClean="0"/>
              <a:t>and </a:t>
            </a:r>
            <a:r>
              <a:rPr lang="en-US" sz="2400" u="sng" dirty="0" smtClean="0"/>
              <a:t>“healthy eating”.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u="sng" dirty="0" smtClean="0"/>
              <a:t>January</a:t>
            </a:r>
            <a:r>
              <a:rPr lang="en-US" sz="2400" dirty="0" smtClean="0"/>
              <a:t>, </a:t>
            </a:r>
            <a:r>
              <a:rPr lang="en-US" sz="2400" u="sng" dirty="0" smtClean="0"/>
              <a:t>Monday</a:t>
            </a:r>
            <a:r>
              <a:rPr lang="en-US" sz="2400" dirty="0" smtClean="0"/>
              <a:t>,  </a:t>
            </a:r>
            <a:r>
              <a:rPr lang="en-US" sz="2400" u="sng" dirty="0" smtClean="0"/>
              <a:t>6 AM </a:t>
            </a:r>
            <a:r>
              <a:rPr lang="en-US" sz="2400" dirty="0" smtClean="0"/>
              <a:t>and </a:t>
            </a:r>
            <a:r>
              <a:rPr lang="en-US" sz="2400" u="sng" dirty="0" smtClean="0"/>
              <a:t>9 AM </a:t>
            </a:r>
            <a:r>
              <a:rPr lang="en-US" sz="2400" dirty="0" smtClean="0"/>
              <a:t>are the time of  more traffic.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 smtClean="0"/>
              <a:t>Photo and video are among famous content type in users.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u="sng" dirty="0" smtClean="0"/>
              <a:t>By utilizing these analysis we recommended Social Buzz that you should create a campaign and work with Rea Life, Factual and Healthy Eating brands to boost your engagement of your users you should on-air these campaign in the format of phots and videos  on January or Monday or  </a:t>
            </a:r>
            <a:r>
              <a:rPr lang="en-US" sz="2400" u="sng" dirty="0"/>
              <a:t>6 AM </a:t>
            </a:r>
            <a:r>
              <a:rPr lang="en-US" sz="2400" u="sng" dirty="0" smtClean="0"/>
              <a:t>or 9 </a:t>
            </a:r>
            <a:r>
              <a:rPr lang="en-US" sz="2400" u="sng" dirty="0"/>
              <a:t>AM </a:t>
            </a:r>
            <a:r>
              <a:rPr lang="en-US" sz="2400" u="sng" dirty="0" smtClean="0"/>
              <a:t>because theses are </a:t>
            </a:r>
            <a:r>
              <a:rPr lang="en-US" sz="2400" u="sng" dirty="0"/>
              <a:t>the </a:t>
            </a:r>
            <a:r>
              <a:rPr lang="en-US" sz="2400" u="sng" dirty="0" smtClean="0"/>
              <a:t>areas </a:t>
            </a:r>
            <a:r>
              <a:rPr lang="en-US" sz="2400" u="sng" dirty="0"/>
              <a:t>of  more </a:t>
            </a:r>
            <a:r>
              <a:rPr lang="en-US" sz="2400" u="sng" dirty="0" smtClean="0"/>
              <a:t>traffic and you get more engagement on these areas.</a:t>
            </a:r>
            <a:endParaRPr lang="en-US" sz="2400" u="sng" dirty="0"/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400" u="sng" dirty="0"/>
          </a:p>
        </p:txBody>
      </p:sp>
    </p:spTree>
    <p:extLst>
      <p:ext uri="{BB962C8B-B14F-4D97-AF65-F5344CB8AC3E}">
        <p14:creationId xmlns:p14="http://schemas.microsoft.com/office/powerpoint/2010/main" val="2900762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3838"/>
    </mc:Choice>
    <mc:Fallback xmlns="">
      <p:transition spd="slow" advTm="43838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3E7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lelogram 6"/>
          <p:cNvSpPr/>
          <p:nvPr/>
        </p:nvSpPr>
        <p:spPr>
          <a:xfrm>
            <a:off x="2651760" y="1502228"/>
            <a:ext cx="6962504" cy="3749040"/>
          </a:xfrm>
          <a:prstGeom prst="parallelogram">
            <a:avLst/>
          </a:prstGeom>
          <a:solidFill>
            <a:srgbClr val="5C0458"/>
          </a:solidFill>
          <a:ln>
            <a:solidFill>
              <a:schemeClr val="bg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754880" y="2847702"/>
            <a:ext cx="50161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u="sng" dirty="0" smtClean="0"/>
              <a:t>Thank you</a:t>
            </a:r>
            <a:endParaRPr lang="en-US" sz="4000" b="1" u="sng" dirty="0"/>
          </a:p>
        </p:txBody>
      </p:sp>
      <p:pic>
        <p:nvPicPr>
          <p:cNvPr id="5" name="Audio 4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174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76"/>
    </mc:Choice>
    <mc:Fallback xmlns="">
      <p:transition spd="slow" advTm="327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3E7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00297" y="765809"/>
            <a:ext cx="11778344" cy="1066256"/>
          </a:xfrm>
          <a:prstGeom prst="rect">
            <a:avLst/>
          </a:prstGeom>
          <a:solidFill>
            <a:srgbClr val="5C0458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8963" y="177981"/>
            <a:ext cx="6164653" cy="1371600"/>
          </a:xfrm>
        </p:spPr>
        <p:txBody>
          <a:bodyPr/>
          <a:lstStyle/>
          <a:p>
            <a:r>
              <a:rPr lang="en-US" u="sng" dirty="0" smtClean="0">
                <a:latin typeface="+mn-lt"/>
              </a:rPr>
              <a:t>Today’s Agenda</a:t>
            </a:r>
            <a:endParaRPr lang="en-US" u="sng" dirty="0">
              <a:latin typeface="+mn-lt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28963" y="2114549"/>
            <a:ext cx="6164653" cy="3457575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Project Recap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Problem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Analytical Team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Process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Insights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2339611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557"/>
    </mc:Choice>
    <mc:Fallback xmlns="">
      <p:transition spd="slow" advTm="6557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3E7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 4"/>
          <p:cNvSpPr/>
          <p:nvPr/>
        </p:nvSpPr>
        <p:spPr>
          <a:xfrm>
            <a:off x="0" y="0"/>
            <a:ext cx="4596661" cy="6858000"/>
          </a:xfrm>
          <a:prstGeom prst="parallelogram">
            <a:avLst/>
          </a:prstGeom>
          <a:solidFill>
            <a:srgbClr val="5C0458"/>
          </a:solidFill>
          <a:ln>
            <a:solidFill>
              <a:schemeClr val="bg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1" y="1765526"/>
            <a:ext cx="2986088" cy="1371600"/>
          </a:xfrm>
        </p:spPr>
        <p:txBody>
          <a:bodyPr/>
          <a:lstStyle/>
          <a:p>
            <a:r>
              <a:rPr lang="en-US" u="sng" dirty="0" smtClean="0">
                <a:latin typeface="+mn-lt"/>
              </a:rPr>
              <a:t>Project Recap</a:t>
            </a:r>
            <a:endParaRPr lang="en-US" u="sng" dirty="0">
              <a:latin typeface="+mn-lt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5061549" y="1907379"/>
            <a:ext cx="6164653" cy="3243264"/>
          </a:xfrm>
        </p:spPr>
        <p:txBody>
          <a:bodyPr>
            <a:normAutofit/>
          </a:bodyPr>
          <a:lstStyle/>
          <a:p>
            <a:r>
              <a:rPr lang="en-US" dirty="0" smtClean="0"/>
              <a:t>Social Buzz is fast growing technology unicorn that need to adapt quickly to its global scale. Accenture has begun </a:t>
            </a:r>
            <a:r>
              <a:rPr lang="en-US" dirty="0"/>
              <a:t>a</a:t>
            </a:r>
            <a:r>
              <a:rPr lang="en-US" dirty="0" smtClean="0"/>
              <a:t> 3 month</a:t>
            </a:r>
          </a:p>
          <a:p>
            <a:r>
              <a:rPr lang="en-US" dirty="0" smtClean="0"/>
              <a:t>ROC focusing on these tasks: 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An audit of their big data practice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Recommendations </a:t>
            </a:r>
            <a:r>
              <a:rPr lang="en-US" dirty="0"/>
              <a:t>for a successful IPO  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An </a:t>
            </a:r>
            <a:r>
              <a:rPr lang="en-US" dirty="0"/>
              <a:t>analysis of their content categories that highlights the top 5 categories with the largest aggregate popularity </a:t>
            </a:r>
          </a:p>
        </p:txBody>
      </p:sp>
    </p:spTree>
    <p:extLst>
      <p:ext uri="{BB962C8B-B14F-4D97-AF65-F5344CB8AC3E}">
        <p14:creationId xmlns:p14="http://schemas.microsoft.com/office/powerpoint/2010/main" val="2171646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255"/>
    </mc:Choice>
    <mc:Fallback xmlns="">
      <p:transition spd="slow" advTm="8255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3E7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rallelogram 7"/>
          <p:cNvSpPr/>
          <p:nvPr/>
        </p:nvSpPr>
        <p:spPr>
          <a:xfrm>
            <a:off x="7595339" y="0"/>
            <a:ext cx="4596661" cy="6858000"/>
          </a:xfrm>
          <a:prstGeom prst="parallelogram">
            <a:avLst/>
          </a:prstGeom>
          <a:solidFill>
            <a:srgbClr val="5C0458"/>
          </a:solidFill>
          <a:ln>
            <a:solidFill>
              <a:schemeClr val="bg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086442" y="2550459"/>
            <a:ext cx="51863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u="sng" dirty="0" smtClean="0"/>
              <a:t>Problem</a:t>
            </a:r>
            <a:endParaRPr lang="en-US" sz="4000" u="sng" dirty="0"/>
          </a:p>
        </p:txBody>
      </p:sp>
      <p:sp>
        <p:nvSpPr>
          <p:cNvPr id="7" name="TextBox 6"/>
          <p:cNvSpPr txBox="1"/>
          <p:nvPr/>
        </p:nvSpPr>
        <p:spPr>
          <a:xfrm>
            <a:off x="928688" y="1871663"/>
            <a:ext cx="602932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Over 100000 posts per day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36,500,000 pieces of content per year!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But how to capitalize on it when there is so much?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Analyze to find Social Buzz:</a:t>
            </a:r>
          </a:p>
          <a:p>
            <a:r>
              <a:rPr lang="en-US" u="sng" dirty="0" smtClean="0"/>
              <a:t>Top most Popular category of content</a:t>
            </a:r>
          </a:p>
          <a:p>
            <a:r>
              <a:rPr lang="en-US" u="sng" dirty="0" smtClean="0"/>
              <a:t>Time of more traffic</a:t>
            </a:r>
          </a:p>
          <a:p>
            <a:r>
              <a:rPr lang="en-US" u="sng" dirty="0" smtClean="0"/>
              <a:t>Famous Reaction and Content Type </a:t>
            </a:r>
          </a:p>
          <a:p>
            <a:endParaRPr lang="en-US" u="sng" dirty="0" smtClean="0"/>
          </a:p>
        </p:txBody>
      </p:sp>
    </p:spTree>
    <p:extLst>
      <p:ext uri="{BB962C8B-B14F-4D97-AF65-F5344CB8AC3E}">
        <p14:creationId xmlns:p14="http://schemas.microsoft.com/office/powerpoint/2010/main" val="3587785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958"/>
    </mc:Choice>
    <mc:Fallback xmlns="">
      <p:transition spd="slow" advTm="17958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3E7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 4"/>
          <p:cNvSpPr/>
          <p:nvPr/>
        </p:nvSpPr>
        <p:spPr>
          <a:xfrm>
            <a:off x="0" y="0"/>
            <a:ext cx="4596661" cy="6858000"/>
          </a:xfrm>
          <a:prstGeom prst="parallelogram">
            <a:avLst/>
          </a:prstGeom>
          <a:solidFill>
            <a:srgbClr val="5C0458"/>
          </a:solidFill>
          <a:ln>
            <a:solidFill>
              <a:schemeClr val="bg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81873" y="2857500"/>
            <a:ext cx="40147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u="sng" dirty="0" smtClean="0"/>
              <a:t>Analytical Team</a:t>
            </a:r>
            <a:endParaRPr lang="en-US" sz="4000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6643687" y="2749778"/>
            <a:ext cx="48577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Andrew Fleming (Chief Technical Architect), Marcus </a:t>
            </a:r>
            <a:r>
              <a:rPr lang="en-US" dirty="0" err="1"/>
              <a:t>Rompton</a:t>
            </a:r>
            <a:r>
              <a:rPr lang="en-US" dirty="0"/>
              <a:t> (Senior Principle),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Wajiha Ahmed(Data Analyst)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290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24"/>
    </mc:Choice>
    <mc:Fallback xmlns="">
      <p:transition spd="slow" advTm="7124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3E7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 4"/>
          <p:cNvSpPr/>
          <p:nvPr/>
        </p:nvSpPr>
        <p:spPr>
          <a:xfrm>
            <a:off x="7595339" y="0"/>
            <a:ext cx="4596661" cy="6858000"/>
          </a:xfrm>
          <a:prstGeom prst="parallelogram">
            <a:avLst/>
          </a:prstGeom>
          <a:solidFill>
            <a:srgbClr val="5C0458"/>
          </a:solidFill>
          <a:ln>
            <a:solidFill>
              <a:schemeClr val="bg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7788" y="2523581"/>
            <a:ext cx="2571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u="sng" dirty="0" smtClean="0"/>
              <a:t>Process</a:t>
            </a:r>
            <a:endParaRPr lang="en-US" sz="4000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2628901" y="2043469"/>
            <a:ext cx="568642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Data Understanding</a:t>
            </a:r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Data Cleaning</a:t>
            </a:r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Data Modeling</a:t>
            </a:r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Data Analytics</a:t>
            </a:r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Data Insights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908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660"/>
    </mc:Choice>
    <mc:Fallback xmlns="">
      <p:transition spd="slow" advTm="3266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3E7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/>
          <p:cNvSpPr/>
          <p:nvPr/>
        </p:nvSpPr>
        <p:spPr>
          <a:xfrm>
            <a:off x="1867988" y="836023"/>
            <a:ext cx="7563395" cy="5042262"/>
          </a:xfrm>
          <a:prstGeom prst="parallelogram">
            <a:avLst/>
          </a:prstGeom>
          <a:solidFill>
            <a:srgbClr val="5C0458"/>
          </a:solidFill>
          <a:ln>
            <a:solidFill>
              <a:schemeClr val="bg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314825" y="2700338"/>
            <a:ext cx="65293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u="sng" dirty="0" smtClean="0"/>
              <a:t>Analysis</a:t>
            </a:r>
            <a:endParaRPr lang="en-US" sz="5400" u="sng" dirty="0"/>
          </a:p>
        </p:txBody>
      </p:sp>
    </p:spTree>
    <p:extLst>
      <p:ext uri="{BB962C8B-B14F-4D97-AF65-F5344CB8AC3E}">
        <p14:creationId xmlns:p14="http://schemas.microsoft.com/office/powerpoint/2010/main" val="775255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939"/>
    </mc:Choice>
    <mc:Fallback xmlns="">
      <p:transition spd="slow" advTm="5939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3E7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30629" y="288943"/>
            <a:ext cx="11952513" cy="1066256"/>
          </a:xfrm>
          <a:prstGeom prst="rect">
            <a:avLst/>
          </a:prstGeom>
          <a:solidFill>
            <a:srgbClr val="5C0458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629" y="-188532"/>
            <a:ext cx="6164653" cy="1371600"/>
          </a:xfrm>
        </p:spPr>
        <p:txBody>
          <a:bodyPr>
            <a:normAutofit/>
          </a:bodyPr>
          <a:lstStyle/>
          <a:p>
            <a:r>
              <a:rPr lang="en-US" sz="4000" u="sng" dirty="0" smtClean="0"/>
              <a:t>Popular Categories</a:t>
            </a:r>
            <a:endParaRPr lang="en-US" sz="4000" u="sn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608" y="1969289"/>
            <a:ext cx="3771900" cy="4318708"/>
          </a:xfrm>
        </p:spPr>
        <p:txBody>
          <a:bodyPr>
            <a:noAutofit/>
          </a:bodyPr>
          <a:lstStyle/>
          <a:p>
            <a:r>
              <a:rPr lang="en-US" sz="2400" dirty="0" smtClean="0"/>
              <a:t>Top 5 popular categories in users are: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Animal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Science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Healthy Eating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Food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Technology</a:t>
            </a:r>
          </a:p>
          <a:p>
            <a:r>
              <a:rPr lang="en-US" sz="2400" dirty="0" smtClean="0"/>
              <a:t>While publics speaking is among low view category.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6" t="9231" b="528"/>
          <a:stretch/>
        </p:blipFill>
        <p:spPr>
          <a:xfrm>
            <a:off x="6439989" y="1672047"/>
            <a:ext cx="5523410" cy="4911634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399824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232"/>
    </mc:Choice>
    <mc:Fallback xmlns="">
      <p:transition spd="slow" advTm="11232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3E7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71450" y="307383"/>
            <a:ext cx="11799025" cy="1066256"/>
          </a:xfrm>
          <a:prstGeom prst="rect">
            <a:avLst/>
          </a:prstGeom>
          <a:solidFill>
            <a:srgbClr val="5C0458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1013" y="-265343"/>
            <a:ext cx="5889716" cy="1371600"/>
          </a:xfrm>
        </p:spPr>
        <p:txBody>
          <a:bodyPr/>
          <a:lstStyle/>
          <a:p>
            <a:r>
              <a:rPr lang="en-US" u="sng" dirty="0" smtClean="0"/>
              <a:t>Mostly Traffic on which month</a:t>
            </a:r>
            <a:endParaRPr lang="en-US" u="sn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71013" y="2951387"/>
            <a:ext cx="5390062" cy="2878321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 smtClean="0"/>
              <a:t>January, December ,May and August have more traffic</a:t>
            </a:r>
          </a:p>
          <a:p>
            <a:endParaRPr lang="en-US" sz="2400" dirty="0" smtClean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 smtClean="0"/>
              <a:t>February has low traffic.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67" t="9441"/>
          <a:stretch/>
        </p:blipFill>
        <p:spPr>
          <a:xfrm>
            <a:off x="287382" y="1619795"/>
            <a:ext cx="5531304" cy="5071246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920210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078"/>
    </mc:Choice>
    <mc:Fallback xmlns="">
      <p:transition spd="slow" advTm="7078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61DDDE80-2DFA-4F2A-B66F-72059846BD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208</TotalTime>
  <Words>415</Words>
  <Application>Microsoft Office PowerPoint</Application>
  <PresentationFormat>Widescreen</PresentationFormat>
  <Paragraphs>73</Paragraphs>
  <Slides>16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Wingdings</vt:lpstr>
      <vt:lpstr>Celestial</vt:lpstr>
      <vt:lpstr>Social Buzz Analysis</vt:lpstr>
      <vt:lpstr>Today’s Agenda</vt:lpstr>
      <vt:lpstr>Project Recap</vt:lpstr>
      <vt:lpstr>PowerPoint Presentation</vt:lpstr>
      <vt:lpstr>PowerPoint Presentation</vt:lpstr>
      <vt:lpstr>PowerPoint Presentation</vt:lpstr>
      <vt:lpstr>PowerPoint Presentation</vt:lpstr>
      <vt:lpstr>Popular Categories</vt:lpstr>
      <vt:lpstr>Mostly Traffic on which month</vt:lpstr>
      <vt:lpstr>Which day of week has more traffic</vt:lpstr>
      <vt:lpstr>Which hour of day has more traffic</vt:lpstr>
      <vt:lpstr>Popular reaction type</vt:lpstr>
      <vt:lpstr>Popular content type</vt:lpstr>
      <vt:lpstr>Sentiment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 Buzz Analysis</dc:title>
  <dc:creator>Wajiha Ahmed</dc:creator>
  <cp:lastModifiedBy>Wajiha Ahmed</cp:lastModifiedBy>
  <cp:revision>27</cp:revision>
  <dcterms:created xsi:type="dcterms:W3CDTF">2023-05-18T15:14:32Z</dcterms:created>
  <dcterms:modified xsi:type="dcterms:W3CDTF">2023-05-19T11:23:06Z</dcterms:modified>
</cp:coreProperties>
</file>