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2" r:id="rId16"/>
    <p:sldId id="270"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B9BD"/>
    <a:srgbClr val="7DE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50C5E7-A0C3-47C0-9DDF-0EB9F6E681C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164177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79181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301914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0686960-DC03-43EF-8DBA-DAFBFD47B1C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61933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26908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50C5E7-A0C3-47C0-9DDF-0EB9F6E681C1}"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126099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550C5E7-A0C3-47C0-9DDF-0EB9F6E681C1}"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108888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50C5E7-A0C3-47C0-9DDF-0EB9F6E681C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4172182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50C5E7-A0C3-47C0-9DDF-0EB9F6E681C1}" type="datetimeFigureOut">
              <a:rPr lang="en-US" smtClean="0"/>
              <a:t>5/20/2023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0686960-DC03-43EF-8DBA-DAFBFD47B1CC}" type="slidenum">
              <a:rPr lang="en-US" smtClean="0"/>
              <a:t>‹#›</a:t>
            </a:fld>
            <a:endParaRPr lang="en-US"/>
          </a:p>
        </p:txBody>
      </p:sp>
    </p:spTree>
    <p:extLst>
      <p:ext uri="{BB962C8B-B14F-4D97-AF65-F5344CB8AC3E}">
        <p14:creationId xmlns:p14="http://schemas.microsoft.com/office/powerpoint/2010/main" val="319348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50C5E7-A0C3-47C0-9DDF-0EB9F6E681C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410057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50C5E7-A0C3-47C0-9DDF-0EB9F6E681C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11344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5107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50C5E7-A0C3-47C0-9DDF-0EB9F6E681C1}"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284931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50C5E7-A0C3-47C0-9DDF-0EB9F6E681C1}"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24708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50C5E7-A0C3-47C0-9DDF-0EB9F6E681C1}"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4008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42632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50C5E7-A0C3-47C0-9DDF-0EB9F6E681C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686960-DC03-43EF-8DBA-DAFBFD47B1CC}" type="slidenum">
              <a:rPr lang="en-US" smtClean="0"/>
              <a:t>‹#›</a:t>
            </a:fld>
            <a:endParaRPr lang="en-US"/>
          </a:p>
        </p:txBody>
      </p:sp>
    </p:spTree>
    <p:extLst>
      <p:ext uri="{BB962C8B-B14F-4D97-AF65-F5344CB8AC3E}">
        <p14:creationId xmlns:p14="http://schemas.microsoft.com/office/powerpoint/2010/main" val="151423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50C5E7-A0C3-47C0-9DDF-0EB9F6E681C1}" type="datetimeFigureOut">
              <a:rPr lang="en-US" smtClean="0"/>
              <a:t>5/20/2023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0686960-DC03-43EF-8DBA-DAFBFD47B1CC}" type="slidenum">
              <a:rPr lang="en-US" smtClean="0"/>
              <a:t>‹#›</a:t>
            </a:fld>
            <a:endParaRPr lang="en-US"/>
          </a:p>
        </p:txBody>
      </p:sp>
    </p:spTree>
    <p:extLst>
      <p:ext uri="{BB962C8B-B14F-4D97-AF65-F5344CB8AC3E}">
        <p14:creationId xmlns:p14="http://schemas.microsoft.com/office/powerpoint/2010/main" val="275191349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400" dirty="0" smtClean="0"/>
              <a:t>Wajiha Ahmed</a:t>
            </a:r>
            <a:endParaRPr lang="en-US" sz="2400" dirty="0"/>
          </a:p>
        </p:txBody>
      </p:sp>
      <p:sp>
        <p:nvSpPr>
          <p:cNvPr id="4" name="Title 1"/>
          <p:cNvSpPr>
            <a:spLocks noGrp="1"/>
          </p:cNvSpPr>
          <p:nvPr>
            <p:ph type="ctrTitle"/>
          </p:nvPr>
        </p:nvSpPr>
        <p:spPr/>
        <p:txBody>
          <a:bodyPr/>
          <a:lstStyle/>
          <a:p>
            <a:r>
              <a:rPr lang="en-US" dirty="0"/>
              <a:t>Sprocket Central Pty </a:t>
            </a:r>
            <a:r>
              <a:rPr lang="en-US" dirty="0" smtClean="0"/>
              <a:t>Ltd</a:t>
            </a:r>
            <a:endParaRPr lang="en-US" dirty="0"/>
          </a:p>
        </p:txBody>
      </p:sp>
    </p:spTree>
    <p:extLst>
      <p:ext uri="{BB962C8B-B14F-4D97-AF65-F5344CB8AC3E}">
        <p14:creationId xmlns:p14="http://schemas.microsoft.com/office/powerpoint/2010/main" val="173723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489" y="694001"/>
            <a:ext cx="10494498" cy="1080938"/>
          </a:xfrm>
        </p:spPr>
        <p:txBody>
          <a:bodyPr/>
          <a:lstStyle/>
          <a:p>
            <a:r>
              <a:rPr lang="en-US" dirty="0" smtClean="0"/>
              <a:t>In which Region There are more Customers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0492"/>
            <a:ext cx="4262511" cy="467750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012" y="2180492"/>
            <a:ext cx="4707988" cy="4677508"/>
          </a:xfrm>
          <a:prstGeom prst="rect">
            <a:avLst/>
          </a:prstGeom>
        </p:spPr>
      </p:pic>
      <p:sp>
        <p:nvSpPr>
          <p:cNvPr id="7" name="TextBox 6"/>
          <p:cNvSpPr txBox="1"/>
          <p:nvPr/>
        </p:nvSpPr>
        <p:spPr>
          <a:xfrm>
            <a:off x="4262511" y="3432517"/>
            <a:ext cx="3066757" cy="1938992"/>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We have more customers in region of North South Wales and Coolidge Crossing</a:t>
            </a:r>
            <a:endParaRPr lang="en-US" sz="2400" dirty="0"/>
          </a:p>
        </p:txBody>
      </p:sp>
    </p:spTree>
    <p:extLst>
      <p:ext uri="{BB962C8B-B14F-4D97-AF65-F5344CB8AC3E}">
        <p14:creationId xmlns:p14="http://schemas.microsoft.com/office/powerpoint/2010/main" val="254626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1354" y="683505"/>
            <a:ext cx="10494498" cy="1080938"/>
          </a:xfrm>
        </p:spPr>
        <p:txBody>
          <a:bodyPr/>
          <a:lstStyle/>
          <a:p>
            <a:r>
              <a:rPr lang="en-US" dirty="0" smtClean="0"/>
              <a:t>Customer Interest in Brand/Online order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8289"/>
            <a:ext cx="4543865" cy="4719711"/>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975" y="2138289"/>
            <a:ext cx="4300025" cy="4719711"/>
          </a:xfrm>
          <a:prstGeom prst="rect">
            <a:avLst/>
          </a:prstGeom>
        </p:spPr>
      </p:pic>
      <p:sp>
        <p:nvSpPr>
          <p:cNvPr id="7" name="TextBox 6"/>
          <p:cNvSpPr txBox="1"/>
          <p:nvPr/>
        </p:nvSpPr>
        <p:spPr>
          <a:xfrm>
            <a:off x="4543865" y="3094892"/>
            <a:ext cx="3348110"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Solex  is more famous brand than other brands.</a:t>
            </a:r>
          </a:p>
          <a:p>
            <a:pPr marL="342900" indent="-342900">
              <a:buFont typeface="Wingdings" panose="05000000000000000000" pitchFamily="2" charset="2"/>
              <a:buChar char="v"/>
            </a:pPr>
            <a:r>
              <a:rPr lang="en-US" sz="2400" dirty="0" smtClean="0"/>
              <a:t>Online orders are 0.48% more than physical orders.</a:t>
            </a:r>
            <a:endParaRPr lang="en-US" sz="2400" dirty="0"/>
          </a:p>
        </p:txBody>
      </p:sp>
    </p:spTree>
    <p:extLst>
      <p:ext uri="{BB962C8B-B14F-4D97-AF65-F5344CB8AC3E}">
        <p14:creationId xmlns:p14="http://schemas.microsoft.com/office/powerpoint/2010/main" val="189884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0504" y="725092"/>
            <a:ext cx="10494498" cy="1080938"/>
          </a:xfrm>
        </p:spPr>
        <p:txBody>
          <a:bodyPr/>
          <a:lstStyle/>
          <a:p>
            <a:r>
              <a:rPr lang="en-US" dirty="0" smtClean="0"/>
              <a:t>Customer Interest in Product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2818" y="2082017"/>
            <a:ext cx="3658141" cy="476655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2017"/>
            <a:ext cx="3668061" cy="24745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71080"/>
            <a:ext cx="3668061" cy="2186920"/>
          </a:xfrm>
          <a:prstGeom prst="rect">
            <a:avLst/>
          </a:prstGeom>
        </p:spPr>
      </p:pic>
      <p:sp>
        <p:nvSpPr>
          <p:cNvPr id="8" name="TextBox 7"/>
          <p:cNvSpPr txBox="1"/>
          <p:nvPr/>
        </p:nvSpPr>
        <p:spPr>
          <a:xfrm>
            <a:off x="3845710" y="2717552"/>
            <a:ext cx="4459458"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Mostly customers buy medium product class and product size.</a:t>
            </a:r>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Standard product line which is 39.85% more than other product line.</a:t>
            </a:r>
          </a:p>
          <a:p>
            <a:pPr marL="342900" indent="-342900">
              <a:buFont typeface="Wingdings" panose="05000000000000000000" pitchFamily="2" charset="2"/>
              <a:buChar char="v"/>
            </a:pPr>
            <a:endParaRPr lang="en-US" sz="2400" dirty="0"/>
          </a:p>
        </p:txBody>
      </p:sp>
    </p:spTree>
    <p:extLst>
      <p:ext uri="{BB962C8B-B14F-4D97-AF65-F5344CB8AC3E}">
        <p14:creationId xmlns:p14="http://schemas.microsoft.com/office/powerpoint/2010/main" val="370055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25092"/>
            <a:ext cx="10494498" cy="1080938"/>
          </a:xfrm>
        </p:spPr>
        <p:txBody>
          <a:bodyPr/>
          <a:lstStyle/>
          <a:p>
            <a:r>
              <a:rPr lang="en-US" dirty="0" smtClean="0"/>
              <a:t>Customers having  more purchases in past 3 years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6323"/>
            <a:ext cx="4065563" cy="481167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4517" y="2046323"/>
            <a:ext cx="4214464" cy="4811677"/>
          </a:xfrm>
          <a:prstGeom prst="rect">
            <a:avLst/>
          </a:prstGeom>
        </p:spPr>
      </p:pic>
      <p:sp>
        <p:nvSpPr>
          <p:cNvPr id="7" name="TextBox 6"/>
          <p:cNvSpPr txBox="1"/>
          <p:nvPr/>
        </p:nvSpPr>
        <p:spPr>
          <a:xfrm>
            <a:off x="4164037" y="2658793"/>
            <a:ext cx="3545058"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Mostly customers are related in Manufacturing and finical services job industry.</a:t>
            </a:r>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Mostly Customers are Web Designer</a:t>
            </a:r>
            <a:endParaRPr lang="en-US" sz="2400" dirty="0"/>
          </a:p>
        </p:txBody>
      </p:sp>
    </p:spTree>
    <p:extLst>
      <p:ext uri="{BB962C8B-B14F-4D97-AF65-F5344CB8AC3E}">
        <p14:creationId xmlns:p14="http://schemas.microsoft.com/office/powerpoint/2010/main" val="321348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25092"/>
            <a:ext cx="10494498" cy="1080938"/>
          </a:xfrm>
        </p:spPr>
        <p:txBody>
          <a:bodyPr/>
          <a:lstStyle/>
          <a:p>
            <a:r>
              <a:rPr lang="en-US" dirty="0" smtClean="0"/>
              <a:t>Customers having  more purchases in past 3 years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889" y="2278967"/>
            <a:ext cx="4867421" cy="4297680"/>
          </a:xfrm>
        </p:spPr>
      </p:pic>
      <p:sp>
        <p:nvSpPr>
          <p:cNvPr id="7" name="TextBox 6"/>
          <p:cNvSpPr txBox="1"/>
          <p:nvPr/>
        </p:nvSpPr>
        <p:spPr>
          <a:xfrm>
            <a:off x="1139483" y="3596810"/>
            <a:ext cx="3840480" cy="830997"/>
          </a:xfrm>
          <a:prstGeom prst="rect">
            <a:avLst/>
          </a:prstGeom>
          <a:noFill/>
        </p:spPr>
        <p:txBody>
          <a:bodyPr wrap="square" rtlCol="0">
            <a:spAutoFit/>
          </a:bodyPr>
          <a:lstStyle/>
          <a:p>
            <a:r>
              <a:rPr lang="en-US" sz="2400" dirty="0" smtClean="0"/>
              <a:t>51.36% customers have cars.</a:t>
            </a:r>
            <a:endParaRPr lang="en-US" sz="2400" dirty="0"/>
          </a:p>
        </p:txBody>
      </p:sp>
    </p:spTree>
    <p:extLst>
      <p:ext uri="{BB962C8B-B14F-4D97-AF65-F5344CB8AC3E}">
        <p14:creationId xmlns:p14="http://schemas.microsoft.com/office/powerpoint/2010/main" val="30354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Summary</a:t>
            </a:r>
            <a:endParaRPr lang="en-US" sz="4000" dirty="0"/>
          </a:p>
        </p:txBody>
      </p:sp>
    </p:spTree>
    <p:extLst>
      <p:ext uri="{BB962C8B-B14F-4D97-AF65-F5344CB8AC3E}">
        <p14:creationId xmlns:p14="http://schemas.microsoft.com/office/powerpoint/2010/main" val="17899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6" name="TextBox 5"/>
          <p:cNvSpPr txBox="1"/>
          <p:nvPr/>
        </p:nvSpPr>
        <p:spPr>
          <a:xfrm>
            <a:off x="576775" y="1280160"/>
            <a:ext cx="9594167" cy="4524315"/>
          </a:xfrm>
          <a:prstGeom prst="rect">
            <a:avLst/>
          </a:prstGeom>
          <a:noFill/>
        </p:spPr>
        <p:txBody>
          <a:bodyPr wrap="square" rtlCol="0">
            <a:spAutoFit/>
          </a:bodyPr>
          <a:lstStyle/>
          <a:p>
            <a:r>
              <a:rPr lang="en-US" sz="2400" dirty="0"/>
              <a:t>Sprocket Central Pty </a:t>
            </a:r>
            <a:r>
              <a:rPr lang="en-US" sz="2400" dirty="0" smtClean="0"/>
              <a:t>Ltd mostly customers are between age of 21 to 40 ,female gender is 3.44%  more than male gender, April and Sunday have time of more traffic, mostly customers are living in state of New South Wales ,Solex is famous brand in customers, there is 0.43%  increase in online purchases than physical purchases, </a:t>
            </a:r>
            <a:r>
              <a:rPr lang="en-US" sz="2400" dirty="0"/>
              <a:t>Mostly customers buy medium product class and product </a:t>
            </a:r>
            <a:r>
              <a:rPr lang="en-US" sz="2400" dirty="0" smtClean="0"/>
              <a:t>size, Standard </a:t>
            </a:r>
            <a:r>
              <a:rPr lang="en-US" sz="2400" dirty="0"/>
              <a:t>product line </a:t>
            </a:r>
            <a:r>
              <a:rPr lang="en-US" sz="2400" dirty="0" smtClean="0"/>
              <a:t>purchases is </a:t>
            </a:r>
            <a:r>
              <a:rPr lang="en-US" sz="2400" dirty="0"/>
              <a:t>39.85% more than other product line</a:t>
            </a:r>
            <a:r>
              <a:rPr lang="en-US" sz="2400" dirty="0" smtClean="0"/>
              <a:t>.</a:t>
            </a:r>
            <a:r>
              <a:rPr lang="en-US" sz="2400" dirty="0"/>
              <a:t> Mostly customers are related in Manufacturing and finical services job </a:t>
            </a:r>
            <a:r>
              <a:rPr lang="en-US" sz="2400" dirty="0" smtClean="0"/>
              <a:t>industry and  </a:t>
            </a:r>
            <a:r>
              <a:rPr lang="en-US" sz="2400" dirty="0"/>
              <a:t>Customers are Web </a:t>
            </a:r>
            <a:r>
              <a:rPr lang="en-US" sz="2400" dirty="0" smtClean="0"/>
              <a:t>Designer,51.36% customers have cars.</a:t>
            </a:r>
            <a:endParaRPr lang="en-US" sz="2400" dirty="0"/>
          </a:p>
          <a:p>
            <a:pPr marL="342900" indent="-342900">
              <a:buFont typeface="Wingdings" panose="05000000000000000000" pitchFamily="2" charset="2"/>
              <a:buChar char="v"/>
            </a:pPr>
            <a:endParaRPr lang="en-US" sz="2400" dirty="0"/>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423574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Recommendation</a:t>
            </a:r>
            <a:endParaRPr lang="en-US" sz="4000" dirty="0"/>
          </a:p>
        </p:txBody>
      </p:sp>
    </p:spTree>
    <p:extLst>
      <p:ext uri="{BB962C8B-B14F-4D97-AF65-F5344CB8AC3E}">
        <p14:creationId xmlns:p14="http://schemas.microsoft.com/office/powerpoint/2010/main" val="339394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5" name="TextBox 4"/>
          <p:cNvSpPr txBox="1"/>
          <p:nvPr/>
        </p:nvSpPr>
        <p:spPr>
          <a:xfrm>
            <a:off x="548640" y="492369"/>
            <a:ext cx="9453489" cy="5632311"/>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We highly recommended </a:t>
            </a:r>
            <a:r>
              <a:rPr lang="en-US" sz="2400" dirty="0"/>
              <a:t>Sprocket Central Pty Ltd </a:t>
            </a:r>
            <a:r>
              <a:rPr lang="en-US" sz="2400" dirty="0" smtClean="0"/>
              <a:t>that they should target customers of age 21 to 40, they should target both the genders Male and Female although there is slight increase in females quantity but its not matter much more, they should target all types of customers having cars or not having cars because as shown in our analysis customers having cars or not both buy products of </a:t>
            </a:r>
            <a:r>
              <a:rPr lang="en-US" sz="2400" dirty="0"/>
              <a:t>Sprocket Central Pty Ltd </a:t>
            </a:r>
            <a:r>
              <a:rPr lang="en-US" sz="2400" dirty="0" smtClean="0"/>
              <a:t>.</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smtClean="0"/>
              <a:t>We highly recommended that </a:t>
            </a:r>
            <a:r>
              <a:rPr lang="en-US" sz="2400" dirty="0"/>
              <a:t>Sprocket Central Pty Ltd </a:t>
            </a:r>
            <a:r>
              <a:rPr lang="en-US" sz="2400" dirty="0" smtClean="0"/>
              <a:t>launch a campaign defining </a:t>
            </a:r>
            <a:r>
              <a:rPr lang="en-US" sz="2400" dirty="0"/>
              <a:t>Sprocket Central Pty Ltd </a:t>
            </a:r>
            <a:r>
              <a:rPr lang="en-US" sz="2400" dirty="0" smtClean="0"/>
              <a:t>services targeting customers in month of April or in Sunday because they is  time of more traffic.</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smtClean="0"/>
              <a:t>They should create an app in which </a:t>
            </a:r>
            <a:r>
              <a:rPr lang="en-US" sz="2400" dirty="0"/>
              <a:t>Sprocket Central Pty Ltd </a:t>
            </a:r>
            <a:r>
              <a:rPr lang="en-US" sz="2400" dirty="0" smtClean="0"/>
              <a:t>tells about their new products and offers.</a:t>
            </a:r>
            <a:endParaRPr lang="en-US" sz="2400" dirty="0"/>
          </a:p>
        </p:txBody>
      </p:sp>
    </p:spTree>
    <p:extLst>
      <p:ext uri="{BB962C8B-B14F-4D97-AF65-F5344CB8AC3E}">
        <p14:creationId xmlns:p14="http://schemas.microsoft.com/office/powerpoint/2010/main" val="90597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Thank</a:t>
            </a:r>
            <a:r>
              <a:rPr lang="en-US" dirty="0" smtClean="0"/>
              <a:t> You</a:t>
            </a:r>
            <a:endParaRPr lang="en-US" dirty="0"/>
          </a:p>
        </p:txBody>
      </p:sp>
    </p:spTree>
    <p:extLst>
      <p:ext uri="{BB962C8B-B14F-4D97-AF65-F5344CB8AC3E}">
        <p14:creationId xmlns:p14="http://schemas.microsoft.com/office/powerpoint/2010/main" val="126444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Today Agenda</a:t>
            </a:r>
            <a:endParaRPr lang="en-US" sz="4000" dirty="0"/>
          </a:p>
        </p:txBody>
      </p:sp>
      <p:sp>
        <p:nvSpPr>
          <p:cNvPr id="3" name="Content Placeholder 2"/>
          <p:cNvSpPr>
            <a:spLocks noGrp="1"/>
          </p:cNvSpPr>
          <p:nvPr>
            <p:ph idx="1"/>
          </p:nvPr>
        </p:nvSpPr>
        <p:spPr>
          <a:xfrm>
            <a:off x="680322" y="2336872"/>
            <a:ext cx="6606744" cy="4162401"/>
          </a:xfrm>
        </p:spPr>
        <p:txBody>
          <a:bodyPr>
            <a:noAutofit/>
          </a:bodyPr>
          <a:lstStyle/>
          <a:p>
            <a:pPr>
              <a:buFont typeface="Wingdings" panose="05000000000000000000" pitchFamily="2" charset="2"/>
              <a:buChar char="v"/>
            </a:pPr>
            <a:r>
              <a:rPr lang="en-US" dirty="0" smtClean="0"/>
              <a:t> Project Recap</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 Problem</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 Process</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 Insights</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 Recommendation</a:t>
            </a:r>
            <a:endParaRPr lang="en-US" dirty="0"/>
          </a:p>
        </p:txBody>
      </p:sp>
    </p:spTree>
    <p:extLst>
      <p:ext uri="{BB962C8B-B14F-4D97-AF65-F5344CB8AC3E}">
        <p14:creationId xmlns:p14="http://schemas.microsoft.com/office/powerpoint/2010/main" val="235288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Recap</a:t>
            </a:r>
            <a:endParaRPr lang="en-US" sz="4000" dirty="0"/>
          </a:p>
        </p:txBody>
      </p:sp>
      <p:sp>
        <p:nvSpPr>
          <p:cNvPr id="4" name="Content Placeholder 3"/>
          <p:cNvSpPr txBox="1">
            <a:spLocks noGrp="1"/>
          </p:cNvSpPr>
          <p:nvPr>
            <p:ph idx="1"/>
          </p:nvPr>
        </p:nvSpPr>
        <p:spPr>
          <a:xfrm>
            <a:off x="680321" y="2955852"/>
            <a:ext cx="9613861" cy="1754326"/>
          </a:xfrm>
          <a:prstGeom prst="rect">
            <a:avLst/>
          </a:prstGeom>
          <a:noFill/>
        </p:spPr>
        <p:txBody>
          <a:bodyPr wrap="square" rtlCol="0">
            <a:spAutoFit/>
          </a:bodyPr>
          <a:lstStyle/>
          <a:p>
            <a:pPr marL="0" indent="0">
              <a:buNone/>
            </a:pPr>
            <a:r>
              <a:rPr lang="en-US" sz="2400" dirty="0" smtClean="0"/>
              <a:t>Sprocket </a:t>
            </a:r>
            <a:r>
              <a:rPr lang="en-US" sz="2400" dirty="0"/>
              <a:t>Central Pty Ltd is a long-standing KPMG client whom </a:t>
            </a:r>
            <a:r>
              <a:rPr lang="en-US" sz="2400" dirty="0" smtClean="0"/>
              <a:t>specializes </a:t>
            </a:r>
            <a:r>
              <a:rPr lang="en-US" sz="2400" dirty="0"/>
              <a:t>in high-quality bikes and accessible cycling accessories to riders. Their marketing team is looking to boost business by </a:t>
            </a:r>
            <a:r>
              <a:rPr lang="en-US" sz="2400" dirty="0" smtClean="0"/>
              <a:t>analyzing their </a:t>
            </a:r>
            <a:r>
              <a:rPr lang="en-US" sz="2400" dirty="0"/>
              <a:t>customer dataset to determine customer trends and </a:t>
            </a:r>
            <a:r>
              <a:rPr lang="en-US" sz="2400" dirty="0" smtClean="0"/>
              <a:t>behavior. </a:t>
            </a:r>
            <a:endParaRPr lang="en-US" sz="2400" dirty="0"/>
          </a:p>
        </p:txBody>
      </p:sp>
    </p:spTree>
    <p:extLst>
      <p:ext uri="{BB962C8B-B14F-4D97-AF65-F5344CB8AC3E}">
        <p14:creationId xmlns:p14="http://schemas.microsoft.com/office/powerpoint/2010/main" val="401005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Problem</a:t>
            </a:r>
            <a:endParaRPr lang="en-US" sz="4000" dirty="0"/>
          </a:p>
        </p:txBody>
      </p:sp>
      <p:sp>
        <p:nvSpPr>
          <p:cNvPr id="3" name="Content Placeholder 2"/>
          <p:cNvSpPr>
            <a:spLocks noGrp="1"/>
          </p:cNvSpPr>
          <p:nvPr>
            <p:ph idx="1"/>
          </p:nvPr>
        </p:nvSpPr>
        <p:spPr>
          <a:xfrm>
            <a:off x="680320" y="2744836"/>
            <a:ext cx="9613861" cy="3599316"/>
          </a:xfrm>
        </p:spPr>
        <p:txBody>
          <a:bodyPr/>
          <a:lstStyle/>
          <a:p>
            <a:pPr>
              <a:buFont typeface="Wingdings" panose="05000000000000000000" pitchFamily="2" charset="2"/>
              <a:buChar char="v"/>
            </a:pPr>
            <a:r>
              <a:rPr lang="en-US" dirty="0"/>
              <a:t>What are the trends in the underlying data?</a:t>
            </a:r>
            <a:br>
              <a:rPr lang="en-US" dirty="0"/>
            </a:br>
            <a:endParaRPr lang="en-US" dirty="0"/>
          </a:p>
          <a:p>
            <a:pPr>
              <a:buFont typeface="Wingdings" panose="05000000000000000000" pitchFamily="2" charset="2"/>
              <a:buChar char="v"/>
            </a:pPr>
            <a:r>
              <a:rPr lang="en-US" dirty="0"/>
              <a:t>Which customer segment has the highest customer value</a:t>
            </a:r>
            <a:r>
              <a:rPr lang="en-US" dirty="0" smtClean="0"/>
              <a:t>?</a:t>
            </a:r>
          </a:p>
          <a:p>
            <a:pPr marL="0" indent="0">
              <a:buNone/>
            </a:pPr>
            <a:endParaRPr lang="en-US" dirty="0"/>
          </a:p>
          <a:p>
            <a:pPr>
              <a:buFont typeface="Wingdings" panose="05000000000000000000" pitchFamily="2" charset="2"/>
              <a:buChar char="v"/>
            </a:pPr>
            <a:r>
              <a:rPr lang="en-US" dirty="0"/>
              <a:t>What </a:t>
            </a:r>
            <a:r>
              <a:rPr lang="en-US" dirty="0"/>
              <a:t>marketing and growth strategy </a:t>
            </a:r>
            <a:r>
              <a:rPr lang="en-US" dirty="0" smtClean="0"/>
              <a:t>we purpose to Sprocket </a:t>
            </a:r>
            <a:r>
              <a:rPr lang="en-US" dirty="0"/>
              <a:t>Central Pty Ltd </a:t>
            </a:r>
            <a:r>
              <a:rPr lang="en-US" dirty="0" smtClean="0"/>
              <a:t>?</a:t>
            </a: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26041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Process</a:t>
            </a:r>
            <a:endParaRPr lang="en-US" sz="4000" dirty="0"/>
          </a:p>
        </p:txBody>
      </p:sp>
      <p:sp>
        <p:nvSpPr>
          <p:cNvPr id="3" name="Content Placeholder 2"/>
          <p:cNvSpPr>
            <a:spLocks noGrp="1"/>
          </p:cNvSpPr>
          <p:nvPr>
            <p:ph idx="1"/>
          </p:nvPr>
        </p:nvSpPr>
        <p:spPr>
          <a:xfrm>
            <a:off x="680321" y="2336873"/>
            <a:ext cx="7366399" cy="4303078"/>
          </a:xfrm>
        </p:spPr>
        <p:txBody>
          <a:bodyPr>
            <a:noAutofit/>
          </a:bodyPr>
          <a:lstStyle/>
          <a:p>
            <a:pPr>
              <a:buFont typeface="Wingdings" panose="05000000000000000000" pitchFamily="2" charset="2"/>
              <a:buChar char="v"/>
            </a:pPr>
            <a:r>
              <a:rPr lang="en-US" dirty="0" smtClean="0"/>
              <a:t>Data Understanding</a:t>
            </a:r>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Data Cleaning</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Data Modeling</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Data Analysis</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Data Insights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0036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Insights</a:t>
            </a:r>
            <a:endParaRPr lang="en-US" sz="4000" dirty="0"/>
          </a:p>
        </p:txBody>
      </p:sp>
    </p:spTree>
    <p:extLst>
      <p:ext uri="{BB962C8B-B14F-4D97-AF65-F5344CB8AC3E}">
        <p14:creationId xmlns:p14="http://schemas.microsoft.com/office/powerpoint/2010/main" val="252226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customers by Profit and customers purchases more products since last 3 years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1452" y="2152356"/>
            <a:ext cx="3980548" cy="4705643"/>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2357"/>
            <a:ext cx="3910819" cy="4705644"/>
          </a:xfrm>
          <a:prstGeom prst="rect">
            <a:avLst/>
          </a:prstGeom>
        </p:spPr>
      </p:pic>
      <p:sp>
        <p:nvSpPr>
          <p:cNvPr id="6" name="TextBox 5"/>
          <p:cNvSpPr txBox="1"/>
          <p:nvPr/>
        </p:nvSpPr>
        <p:spPr>
          <a:xfrm>
            <a:off x="4276578" y="2447778"/>
            <a:ext cx="3713871" cy="3416320"/>
          </a:xfrm>
          <a:prstGeom prst="rect">
            <a:avLst/>
          </a:prstGeom>
          <a:noFill/>
        </p:spPr>
        <p:txBody>
          <a:bodyPr wrap="square" rtlCol="0">
            <a:spAutoFit/>
          </a:bodyPr>
          <a:lstStyle/>
          <a:p>
            <a:r>
              <a:rPr lang="en-US" sz="2400" dirty="0"/>
              <a:t>C</a:t>
            </a:r>
            <a:r>
              <a:rPr lang="en-US" sz="2400" dirty="0" smtClean="0"/>
              <a:t>ustomers that gives us more profit.</a:t>
            </a:r>
            <a:endParaRPr lang="en-US" sz="2400" dirty="0" smtClean="0"/>
          </a:p>
          <a:p>
            <a:pPr marL="342900" indent="-342900">
              <a:buFont typeface="Wingdings" panose="05000000000000000000" pitchFamily="2" charset="2"/>
              <a:buChar char="v"/>
            </a:pPr>
            <a:r>
              <a:rPr lang="en-US" sz="2400" dirty="0" smtClean="0"/>
              <a:t>Zulema Cristofolo</a:t>
            </a:r>
          </a:p>
          <a:p>
            <a:pPr marL="342900" indent="-342900">
              <a:buFont typeface="Wingdings" panose="05000000000000000000" pitchFamily="2" charset="2"/>
              <a:buChar char="v"/>
            </a:pPr>
            <a:r>
              <a:rPr lang="en-US" sz="2400" dirty="0" smtClean="0"/>
              <a:t> Zed Blanckley</a:t>
            </a:r>
          </a:p>
          <a:p>
            <a:endParaRPr lang="en-US" sz="2400" dirty="0" smtClean="0"/>
          </a:p>
          <a:p>
            <a:r>
              <a:rPr lang="en-US" sz="2400" dirty="0"/>
              <a:t>C</a:t>
            </a:r>
            <a:r>
              <a:rPr lang="en-US" sz="2400" dirty="0" smtClean="0"/>
              <a:t>ustomers that buy more products.</a:t>
            </a:r>
          </a:p>
          <a:p>
            <a:pPr marL="342900" indent="-342900">
              <a:buFont typeface="Wingdings" panose="05000000000000000000" pitchFamily="2" charset="2"/>
              <a:buChar char="v"/>
            </a:pPr>
            <a:r>
              <a:rPr lang="en-US" sz="2400" dirty="0" smtClean="0"/>
              <a:t>Zulema Cristofolo</a:t>
            </a:r>
          </a:p>
          <a:p>
            <a:pPr marL="342900" indent="-342900">
              <a:buFont typeface="Wingdings" panose="05000000000000000000" pitchFamily="2" charset="2"/>
              <a:buChar char="v"/>
            </a:pPr>
            <a:r>
              <a:rPr lang="en-US" sz="2400" dirty="0" smtClean="0"/>
              <a:t> Zonney Fayter</a:t>
            </a:r>
            <a:endParaRPr lang="en-US" sz="2400" dirty="0"/>
          </a:p>
        </p:txBody>
      </p:sp>
    </p:spTree>
    <p:extLst>
      <p:ext uri="{BB962C8B-B14F-4D97-AF65-F5344CB8AC3E}">
        <p14:creationId xmlns:p14="http://schemas.microsoft.com/office/powerpoint/2010/main" val="242961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067" y="753228"/>
            <a:ext cx="10087115" cy="1080938"/>
          </a:xfrm>
        </p:spPr>
        <p:txBody>
          <a:bodyPr/>
          <a:lstStyle/>
          <a:p>
            <a:r>
              <a:rPr lang="en-US" dirty="0" smtClean="0"/>
              <a:t>Which Age Period/Gender has more Customers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7526"/>
            <a:ext cx="4688490" cy="46704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209" y="2187526"/>
            <a:ext cx="3945252" cy="4670474"/>
          </a:xfrm>
          <a:prstGeom prst="rect">
            <a:avLst/>
          </a:prstGeom>
        </p:spPr>
      </p:pic>
      <p:sp>
        <p:nvSpPr>
          <p:cNvPr id="6" name="TextBox 5"/>
          <p:cNvSpPr txBox="1"/>
          <p:nvPr/>
        </p:nvSpPr>
        <p:spPr>
          <a:xfrm>
            <a:off x="4953801" y="2827606"/>
            <a:ext cx="3137096"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Females are 3.44% more than Males.</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smtClean="0"/>
              <a:t>Mostly Customers are between age of 21 to 40.</a:t>
            </a:r>
            <a:endParaRPr lang="en-US" sz="2400" dirty="0"/>
          </a:p>
        </p:txBody>
      </p:sp>
    </p:spTree>
    <p:extLst>
      <p:ext uri="{BB962C8B-B14F-4D97-AF65-F5344CB8AC3E}">
        <p14:creationId xmlns:p14="http://schemas.microsoft.com/office/powerpoint/2010/main" val="100729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B9B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725092"/>
            <a:ext cx="10494498" cy="1080938"/>
          </a:xfrm>
        </p:spPr>
        <p:txBody>
          <a:bodyPr/>
          <a:lstStyle/>
          <a:p>
            <a:r>
              <a:rPr lang="en-US" dirty="0" smtClean="0"/>
              <a:t>Which Month/Day has more Customers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4517" y="2152358"/>
            <a:ext cx="4187483" cy="470564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2358"/>
            <a:ext cx="4346917" cy="4705642"/>
          </a:xfrm>
          <a:prstGeom prst="rect">
            <a:avLst/>
          </a:prstGeom>
        </p:spPr>
      </p:pic>
      <p:sp>
        <p:nvSpPr>
          <p:cNvPr id="9" name="TextBox 8"/>
          <p:cNvSpPr txBox="1"/>
          <p:nvPr/>
        </p:nvSpPr>
        <p:spPr>
          <a:xfrm>
            <a:off x="4473526" y="3193366"/>
            <a:ext cx="3404381" cy="1938992"/>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t>In the month of April and Day of Sunday we have more customers transactions.</a:t>
            </a:r>
            <a:endParaRPr lang="en-US" sz="2400" dirty="0"/>
          </a:p>
        </p:txBody>
      </p:sp>
    </p:spTree>
    <p:extLst>
      <p:ext uri="{BB962C8B-B14F-4D97-AF65-F5344CB8AC3E}">
        <p14:creationId xmlns:p14="http://schemas.microsoft.com/office/powerpoint/2010/main" val="255738774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204</TotalTime>
  <Words>476</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vt:lpstr>
      <vt:lpstr>Berlin</vt:lpstr>
      <vt:lpstr>Sprocket Central Pty Ltd</vt:lpstr>
      <vt:lpstr>Today Agenda</vt:lpstr>
      <vt:lpstr>Project Recap</vt:lpstr>
      <vt:lpstr>Problem</vt:lpstr>
      <vt:lpstr>Process</vt:lpstr>
      <vt:lpstr>Insights</vt:lpstr>
      <vt:lpstr>Top customers by Profit and customers purchases more products since last 3 years </vt:lpstr>
      <vt:lpstr>Which Age Period/Gender has more Customers</vt:lpstr>
      <vt:lpstr>Which Month/Day has more Customers  </vt:lpstr>
      <vt:lpstr>In which Region There are more Customers </vt:lpstr>
      <vt:lpstr>Customer Interest in Brand/Online order  </vt:lpstr>
      <vt:lpstr>Customer Interest in Product </vt:lpstr>
      <vt:lpstr>Customers having  more purchases in past 3 years </vt:lpstr>
      <vt:lpstr>Customers having  more purchases in past 3 years </vt:lpstr>
      <vt:lpstr>Summary</vt:lpstr>
      <vt:lpstr>PowerPoint Presentation</vt:lpstr>
      <vt:lpstr>Recommendation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Central Pty Ltd</dc:title>
  <dc:creator>Wajiha Ahmed</dc:creator>
  <cp:lastModifiedBy>Wajiha Ahmed</cp:lastModifiedBy>
  <cp:revision>15</cp:revision>
  <dcterms:created xsi:type="dcterms:W3CDTF">2023-05-21T02:08:12Z</dcterms:created>
  <dcterms:modified xsi:type="dcterms:W3CDTF">2023-05-21T05:32:33Z</dcterms:modified>
</cp:coreProperties>
</file>