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98"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D8BD707-D9CF-40AE-B4C6-C98DA3205C09}" type="datetimeFigureOut">
              <a:rPr lang="en-US" smtClean="0"/>
              <a:pPr/>
              <a:t>2/4/2019</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2/4/2019</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2/4/2019</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D8BD707-D9CF-40AE-B4C6-C98DA3205C09}" type="datetimeFigureOut">
              <a:rPr lang="en-US" smtClean="0"/>
              <a:pPr/>
              <a:t>2/4/2019</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1</a:t>
            </a:r>
            <a:endParaRPr lang="en-US" dirty="0"/>
          </a:p>
        </p:txBody>
      </p:sp>
      <p:sp>
        <p:nvSpPr>
          <p:cNvPr id="3" name="Subtitle 2"/>
          <p:cNvSpPr>
            <a:spLocks noGrp="1"/>
          </p:cNvSpPr>
          <p:nvPr>
            <p:ph type="subTitle" idx="1"/>
          </p:nvPr>
        </p:nvSpPr>
        <p:spPr/>
        <p:txBody>
          <a:bodyPr/>
          <a:lstStyle/>
          <a:p>
            <a:r>
              <a:rPr lang="en-US" dirty="0" smtClean="0"/>
              <a:t>FIRST SEMESTER SE 2019</a:t>
            </a:r>
            <a:endParaRPr lang="en-US" dirty="0"/>
          </a:p>
        </p:txBody>
      </p:sp>
    </p:spTree>
    <p:extLst>
      <p:ext uri="{BB962C8B-B14F-4D97-AF65-F5344CB8AC3E}">
        <p14:creationId xmlns:p14="http://schemas.microsoft.com/office/powerpoint/2010/main" val="3073574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572536"/>
          </a:xfrm>
        </p:spPr>
        <p:txBody>
          <a:bodyPr>
            <a:normAutofit fontScale="90000"/>
          </a:bodyPr>
          <a:lstStyle/>
          <a:p>
            <a:r>
              <a:rPr lang="en-US" dirty="0"/>
              <a:t>Software Evolution</a:t>
            </a:r>
          </a:p>
        </p:txBody>
      </p:sp>
      <p:sp>
        <p:nvSpPr>
          <p:cNvPr id="3" name="Content Placeholder 2"/>
          <p:cNvSpPr>
            <a:spLocks noGrp="1"/>
          </p:cNvSpPr>
          <p:nvPr>
            <p:ph idx="1"/>
          </p:nvPr>
        </p:nvSpPr>
        <p:spPr>
          <a:xfrm>
            <a:off x="1043492" y="1524000"/>
            <a:ext cx="7109908" cy="4876800"/>
          </a:xfrm>
        </p:spPr>
        <p:txBody>
          <a:bodyPr/>
          <a:lstStyle/>
          <a:p>
            <a:endParaRPr lang="en-US" dirty="0" smtClean="0"/>
          </a:p>
          <a:p>
            <a:r>
              <a:rPr lang="en-US" dirty="0" smtClean="0"/>
              <a:t>The </a:t>
            </a:r>
            <a:r>
              <a:rPr lang="en-US" dirty="0"/>
              <a:t>process of developing a software product using software engineering principles and methods is referred to as </a:t>
            </a:r>
            <a:r>
              <a:rPr lang="en-US" b="1" dirty="0"/>
              <a:t>software evolution.</a:t>
            </a:r>
            <a:r>
              <a:rPr lang="en-US" dirty="0"/>
              <a:t> This includes the initial development of software and its maintenance and updates, till desired software product is developed, which satisfies the expected requirements.</a:t>
            </a:r>
          </a:p>
        </p:txBody>
      </p:sp>
    </p:spTree>
    <p:extLst>
      <p:ext uri="{BB962C8B-B14F-4D97-AF65-F5344CB8AC3E}">
        <p14:creationId xmlns:p14="http://schemas.microsoft.com/office/powerpoint/2010/main" val="102173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762000" y="685800"/>
            <a:ext cx="7467600" cy="5638800"/>
          </a:xfrm>
        </p:spPr>
        <p:txBody>
          <a:bodyPr>
            <a:normAutofit fontScale="92500" lnSpcReduction="10000"/>
          </a:bodyPr>
          <a:lstStyle/>
          <a:p>
            <a:r>
              <a:rPr lang="en-US" dirty="0"/>
              <a:t>Evolution starts from the requirement gathering process. After which developers create a prototype of the intended software and show it to the users to get their feedback at the early stage of software product development. The users suggest changes, on which several consecutive updates and maintenance keep on changing too. This process changes to the original software, till the desired software is accomplished</a:t>
            </a:r>
            <a:r>
              <a:rPr lang="en-US" dirty="0" smtClean="0"/>
              <a:t>.</a:t>
            </a:r>
            <a:endParaRPr lang="en-US" dirty="0"/>
          </a:p>
          <a:p>
            <a:r>
              <a:rPr lang="en-US" dirty="0"/>
              <a:t>Even after the user has desired software in hand, the advancing technology and the changing requirements force the software product to change accordingly. Re-creating software from scratch and to go one-on-one with requirement is not feasible. The only feasible and economical solution is to update the existing software so that it matches the latest requirements.</a:t>
            </a:r>
          </a:p>
          <a:p>
            <a:endParaRPr lang="en-US" dirty="0"/>
          </a:p>
        </p:txBody>
      </p:sp>
    </p:spTree>
    <p:extLst>
      <p:ext uri="{BB962C8B-B14F-4D97-AF65-F5344CB8AC3E}">
        <p14:creationId xmlns:p14="http://schemas.microsoft.com/office/powerpoint/2010/main" val="22590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oftware Evolution"/>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762000"/>
            <a:ext cx="6629400" cy="5333999"/>
          </a:xfrm>
          <a:prstGeom prst="rect">
            <a:avLst/>
          </a:prstGeom>
          <a:noFill/>
          <a:ln>
            <a:noFill/>
          </a:ln>
        </p:spPr>
      </p:pic>
    </p:spTree>
    <p:extLst>
      <p:ext uri="{BB962C8B-B14F-4D97-AF65-F5344CB8AC3E}">
        <p14:creationId xmlns:p14="http://schemas.microsoft.com/office/powerpoint/2010/main" val="1770346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48736"/>
          </a:xfrm>
        </p:spPr>
        <p:txBody>
          <a:bodyPr>
            <a:normAutofit fontScale="90000"/>
          </a:bodyPr>
          <a:lstStyle/>
          <a:p>
            <a:r>
              <a:rPr lang="en-US" dirty="0"/>
              <a:t>Software Evolution Laws</a:t>
            </a:r>
            <a:br>
              <a:rPr lang="en-US" dirty="0"/>
            </a:br>
            <a:endParaRPr lang="en-US" dirty="0"/>
          </a:p>
        </p:txBody>
      </p:sp>
      <p:sp>
        <p:nvSpPr>
          <p:cNvPr id="3" name="Content Placeholder 2"/>
          <p:cNvSpPr>
            <a:spLocks noGrp="1"/>
          </p:cNvSpPr>
          <p:nvPr>
            <p:ph idx="1"/>
          </p:nvPr>
        </p:nvSpPr>
        <p:spPr>
          <a:xfrm>
            <a:off x="1043492" y="1143000"/>
            <a:ext cx="7262308" cy="5181600"/>
          </a:xfrm>
        </p:spPr>
        <p:txBody>
          <a:bodyPr/>
          <a:lstStyle/>
          <a:p>
            <a:r>
              <a:rPr lang="en-US" dirty="0"/>
              <a:t>Lehman has given laws for software evolution. He divided the software into three different categories:</a:t>
            </a:r>
          </a:p>
          <a:p>
            <a:pPr lvl="0"/>
            <a:r>
              <a:rPr lang="en-US" b="1" dirty="0"/>
              <a:t>S-type (static-type) - </a:t>
            </a:r>
            <a:r>
              <a:rPr lang="en-US" dirty="0"/>
              <a:t>This is a software, which works strictly according to defined </a:t>
            </a:r>
            <a:r>
              <a:rPr lang="en-US" u="sng" dirty="0"/>
              <a:t>specifications and solutions.</a:t>
            </a:r>
            <a:r>
              <a:rPr lang="en-US" dirty="0"/>
              <a:t> The solution and the method to achieve it, both are immediately understood before coding. The s-type software is least subjected to changes hence this is the simplest of all. For example, calculator program for mathematical computation.</a:t>
            </a:r>
          </a:p>
          <a:p>
            <a:endParaRPr lang="en-US" dirty="0"/>
          </a:p>
        </p:txBody>
      </p:sp>
    </p:spTree>
    <p:extLst>
      <p:ext uri="{BB962C8B-B14F-4D97-AF65-F5344CB8AC3E}">
        <p14:creationId xmlns:p14="http://schemas.microsoft.com/office/powerpoint/2010/main" val="2846672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5800"/>
            <a:ext cx="7696200" cy="5638800"/>
          </a:xfrm>
        </p:spPr>
        <p:txBody>
          <a:bodyPr/>
          <a:lstStyle/>
          <a:p>
            <a:pPr lvl="0"/>
            <a:endParaRPr lang="en-US" b="1" dirty="0" smtClean="0"/>
          </a:p>
          <a:p>
            <a:pPr lvl="0"/>
            <a:r>
              <a:rPr lang="en-US" b="1" dirty="0" smtClean="0"/>
              <a:t>P-type </a:t>
            </a:r>
            <a:r>
              <a:rPr lang="en-US" b="1" dirty="0"/>
              <a:t>(practical-type) - </a:t>
            </a:r>
            <a:r>
              <a:rPr lang="en-US" dirty="0"/>
              <a:t>This is a software with a collection of </a:t>
            </a:r>
            <a:r>
              <a:rPr lang="en-US" u="sng" dirty="0"/>
              <a:t>procedures.</a:t>
            </a:r>
            <a:r>
              <a:rPr lang="en-US" dirty="0"/>
              <a:t> This is defined by exactly what procedures can do. In this software, the specifications can be described but the solution is not obvious instantly. For example, gaming software.</a:t>
            </a:r>
          </a:p>
          <a:p>
            <a:pPr lvl="0"/>
            <a:r>
              <a:rPr lang="en-US" b="1" dirty="0"/>
              <a:t>E-type (embedded-type) - </a:t>
            </a:r>
            <a:r>
              <a:rPr lang="en-US" dirty="0"/>
              <a:t>This software works closely as the requirement of real-world </a:t>
            </a:r>
            <a:r>
              <a:rPr lang="en-US" u="sng" dirty="0"/>
              <a:t>environment.</a:t>
            </a:r>
            <a:r>
              <a:rPr lang="en-US" dirty="0"/>
              <a:t> This software has a high degree of evolution as there are various changes in laws, taxes etc. in the real world situations. For example, Online trading software.</a:t>
            </a:r>
          </a:p>
          <a:p>
            <a:endParaRPr lang="en-US" dirty="0"/>
          </a:p>
        </p:txBody>
      </p:sp>
    </p:spTree>
    <p:extLst>
      <p:ext uri="{BB962C8B-B14F-4D97-AF65-F5344CB8AC3E}">
        <p14:creationId xmlns:p14="http://schemas.microsoft.com/office/powerpoint/2010/main" val="1774207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496336"/>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smtClean="0"/>
              <a:t>E-Type </a:t>
            </a:r>
            <a:r>
              <a:rPr lang="en-US" dirty="0"/>
              <a:t>software evolution</a:t>
            </a:r>
            <a:br>
              <a:rPr lang="en-US" dirty="0"/>
            </a:br>
            <a:endParaRPr lang="en-US" dirty="0"/>
          </a:p>
        </p:txBody>
      </p:sp>
      <p:sp>
        <p:nvSpPr>
          <p:cNvPr id="3" name="Content Placeholder 2"/>
          <p:cNvSpPr>
            <a:spLocks noGrp="1"/>
          </p:cNvSpPr>
          <p:nvPr>
            <p:ph idx="1"/>
          </p:nvPr>
        </p:nvSpPr>
        <p:spPr>
          <a:xfrm>
            <a:off x="762000" y="1143000"/>
            <a:ext cx="7467600" cy="5181600"/>
          </a:xfrm>
        </p:spPr>
        <p:txBody>
          <a:bodyPr>
            <a:normAutofit fontScale="92500"/>
          </a:bodyPr>
          <a:lstStyle/>
          <a:p>
            <a:r>
              <a:rPr lang="en-US" dirty="0"/>
              <a:t>Lehman has given eight laws for E-Type software evolution -</a:t>
            </a:r>
          </a:p>
          <a:p>
            <a:pPr lvl="0"/>
            <a:r>
              <a:rPr lang="en-US" b="1" dirty="0"/>
              <a:t>Continuing change - </a:t>
            </a:r>
            <a:r>
              <a:rPr lang="en-US" dirty="0"/>
              <a:t>An E-type software system must continue to adapt to the real world changes, else it becomes progressively less useful.</a:t>
            </a:r>
          </a:p>
          <a:p>
            <a:pPr lvl="0"/>
            <a:r>
              <a:rPr lang="en-US" b="1" dirty="0"/>
              <a:t>Increasing complexity - </a:t>
            </a:r>
            <a:r>
              <a:rPr lang="en-US" dirty="0"/>
              <a:t>As an E-type software system evolves, its complexity tends to increase unless work is done to maintain or reduce it.</a:t>
            </a:r>
          </a:p>
          <a:p>
            <a:pPr lvl="0"/>
            <a:r>
              <a:rPr lang="en-US" b="1" dirty="0"/>
              <a:t>Conservation of familiarity - </a:t>
            </a:r>
            <a:r>
              <a:rPr lang="en-US" dirty="0"/>
              <a:t>The familiarity with the software or the knowledge about how it was developed, why was it developed in that particular manner etc. must be retained at any cost, to implement the changes in the system.</a:t>
            </a:r>
          </a:p>
          <a:p>
            <a:endParaRPr lang="en-US" dirty="0"/>
          </a:p>
        </p:txBody>
      </p:sp>
    </p:spTree>
    <p:extLst>
      <p:ext uri="{BB962C8B-B14F-4D97-AF65-F5344CB8AC3E}">
        <p14:creationId xmlns:p14="http://schemas.microsoft.com/office/powerpoint/2010/main" val="1003866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685800"/>
            <a:ext cx="7315200" cy="5638800"/>
          </a:xfrm>
        </p:spPr>
        <p:txBody>
          <a:bodyPr>
            <a:normAutofit fontScale="92500" lnSpcReduction="20000"/>
          </a:bodyPr>
          <a:lstStyle/>
          <a:p>
            <a:pPr lvl="0"/>
            <a:r>
              <a:rPr lang="en-US" b="1" dirty="0"/>
              <a:t>Continuing growth- </a:t>
            </a:r>
            <a:r>
              <a:rPr lang="en-US" dirty="0"/>
              <a:t>In order for an E-type system intended to resolve some business problem, its size of implementing the changes grows according to the lifestyle changes of the business.</a:t>
            </a:r>
          </a:p>
          <a:p>
            <a:pPr lvl="0"/>
            <a:r>
              <a:rPr lang="en-US" b="1" dirty="0"/>
              <a:t>Reducing quality - </a:t>
            </a:r>
            <a:r>
              <a:rPr lang="en-US" dirty="0"/>
              <a:t>An E-type software system declines in quality unless rigorously maintained and adapted to a changing operational environment.</a:t>
            </a:r>
          </a:p>
          <a:p>
            <a:pPr lvl="0"/>
            <a:r>
              <a:rPr lang="en-US" b="1" dirty="0"/>
              <a:t>Feedback systems- </a:t>
            </a:r>
            <a:r>
              <a:rPr lang="en-US" dirty="0"/>
              <a:t>The E-type software systems constitute multi-loop, multi-level feedback systems and must be treated as such to be successfully modified or improved.</a:t>
            </a:r>
          </a:p>
          <a:p>
            <a:pPr lvl="0"/>
            <a:r>
              <a:rPr lang="en-US" b="1" dirty="0"/>
              <a:t>Self-regulation - </a:t>
            </a:r>
            <a:r>
              <a:rPr lang="en-US" dirty="0"/>
              <a:t>E-type system evolution processes are self-regulating with the distribution of product and process measures close to normal.</a:t>
            </a:r>
          </a:p>
          <a:p>
            <a:pPr lvl="0"/>
            <a:r>
              <a:rPr lang="en-US" b="1" dirty="0"/>
              <a:t>Organizational stability - </a:t>
            </a:r>
            <a:r>
              <a:rPr lang="en-US" dirty="0"/>
              <a:t>The average effective global activity rate in an evolving E-type system is invariant over the lifetime of the product.</a:t>
            </a:r>
          </a:p>
          <a:p>
            <a:endParaRPr lang="en-US" dirty="0"/>
          </a:p>
        </p:txBody>
      </p:sp>
    </p:spTree>
    <p:extLst>
      <p:ext uri="{BB962C8B-B14F-4D97-AF65-F5344CB8AC3E}">
        <p14:creationId xmlns:p14="http://schemas.microsoft.com/office/powerpoint/2010/main" val="485851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533400"/>
            <a:ext cx="7024744" cy="1066800"/>
          </a:xfrm>
        </p:spPr>
        <p:txBody>
          <a:bodyPr>
            <a:normAutofit fontScale="90000"/>
          </a:bodyPr>
          <a:lstStyle/>
          <a:p>
            <a:r>
              <a:rPr lang="en-US" dirty="0" smtClean="0"/>
              <a:t/>
            </a:r>
            <a:br>
              <a:rPr lang="en-US" dirty="0" smtClean="0"/>
            </a:br>
            <a:r>
              <a:rPr lang="en-US" dirty="0" smtClean="0"/>
              <a:t>Software </a:t>
            </a:r>
            <a:r>
              <a:rPr lang="en-US" dirty="0"/>
              <a:t>Paradigms</a:t>
            </a:r>
            <a:br>
              <a:rPr lang="en-US" dirty="0"/>
            </a:br>
            <a:endParaRPr lang="en-US" dirty="0"/>
          </a:p>
        </p:txBody>
      </p:sp>
      <p:sp>
        <p:nvSpPr>
          <p:cNvPr id="3" name="Content Placeholder 2"/>
          <p:cNvSpPr>
            <a:spLocks noGrp="1"/>
          </p:cNvSpPr>
          <p:nvPr>
            <p:ph idx="1"/>
          </p:nvPr>
        </p:nvSpPr>
        <p:spPr>
          <a:xfrm>
            <a:off x="1043492" y="1066800"/>
            <a:ext cx="7033708" cy="5257800"/>
          </a:xfrm>
        </p:spPr>
        <p:txBody>
          <a:bodyPr/>
          <a:lstStyle/>
          <a:p>
            <a:endParaRPr lang="en-US" dirty="0" smtClean="0"/>
          </a:p>
          <a:p>
            <a:endParaRPr lang="en-US" dirty="0"/>
          </a:p>
          <a:p>
            <a:r>
              <a:rPr lang="en-US" dirty="0" smtClean="0"/>
              <a:t>Software </a:t>
            </a:r>
            <a:r>
              <a:rPr lang="en-US" dirty="0"/>
              <a:t>paradigms refer to the methods and steps, which are taken while designing the software. There are many methods proposed and are in work today, but we need to see where in the software engineering these paradigms stand. These can be combined into various categories, though each of them is contained in one </a:t>
            </a:r>
            <a:r>
              <a:rPr lang="en-US" dirty="0" smtClean="0"/>
              <a:t>another</a:t>
            </a:r>
            <a:endParaRPr lang="en-US" dirty="0"/>
          </a:p>
        </p:txBody>
      </p:sp>
    </p:spTree>
    <p:extLst>
      <p:ext uri="{BB962C8B-B14F-4D97-AF65-F5344CB8AC3E}">
        <p14:creationId xmlns:p14="http://schemas.microsoft.com/office/powerpoint/2010/main" val="4088892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1066800" y="838200"/>
            <a:ext cx="6777038" cy="5410200"/>
          </a:xfrm>
        </p:spPr>
        <p:txBody>
          <a:bodyPr/>
          <a:lstStyle/>
          <a:p>
            <a:r>
              <a:rPr lang="en-US" dirty="0"/>
              <a:t>Programming paradigm is a subset of Software design paradigm which is further a subset of Software development paradigm.</a:t>
            </a:r>
          </a:p>
          <a:p>
            <a:endParaRPr lang="en-US" dirty="0"/>
          </a:p>
        </p:txBody>
      </p:sp>
      <p:pic>
        <p:nvPicPr>
          <p:cNvPr id="7" name="Picture 6" descr="Software Evolution"/>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514600"/>
            <a:ext cx="5867400" cy="3810000"/>
          </a:xfrm>
          <a:prstGeom prst="rect">
            <a:avLst/>
          </a:prstGeom>
          <a:noFill/>
          <a:ln>
            <a:noFill/>
          </a:ln>
        </p:spPr>
      </p:pic>
    </p:spTree>
    <p:extLst>
      <p:ext uri="{BB962C8B-B14F-4D97-AF65-F5344CB8AC3E}">
        <p14:creationId xmlns:p14="http://schemas.microsoft.com/office/powerpoint/2010/main" val="3959050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077634" cy="1637264"/>
          </a:xfrm>
        </p:spPr>
        <p:txBody>
          <a:bodyPr>
            <a:normAutofit fontScale="90000"/>
          </a:bodyPr>
          <a:lstStyle/>
          <a:p>
            <a:r>
              <a:rPr lang="en-US" dirty="0"/>
              <a:t>Software Development Paradigm</a:t>
            </a:r>
            <a:br>
              <a:rPr lang="en-US" dirty="0"/>
            </a:br>
            <a:endParaRPr lang="en-US" dirty="0"/>
          </a:p>
        </p:txBody>
      </p:sp>
      <p:sp>
        <p:nvSpPr>
          <p:cNvPr id="3" name="Content Placeholder 2"/>
          <p:cNvSpPr>
            <a:spLocks noGrp="1"/>
          </p:cNvSpPr>
          <p:nvPr>
            <p:ph idx="1"/>
          </p:nvPr>
        </p:nvSpPr>
        <p:spPr>
          <a:xfrm>
            <a:off x="1043492" y="1676400"/>
            <a:ext cx="7186108" cy="4648200"/>
          </a:xfrm>
        </p:spPr>
        <p:txBody>
          <a:bodyPr/>
          <a:lstStyle/>
          <a:p>
            <a:r>
              <a:rPr lang="en-US" dirty="0"/>
              <a:t>This Paradigm is known as software engineering paradigms where all the engineering concepts pertaining to the development of software are applied. It includes various researches and requirement gathering which helps the software product to build. It consists of –</a:t>
            </a:r>
          </a:p>
          <a:p>
            <a:pPr lvl="0"/>
            <a:r>
              <a:rPr lang="en-US" dirty="0"/>
              <a:t>Requirement gathering</a:t>
            </a:r>
          </a:p>
          <a:p>
            <a:pPr lvl="0"/>
            <a:r>
              <a:rPr lang="en-US" dirty="0"/>
              <a:t>Software design</a:t>
            </a:r>
          </a:p>
          <a:p>
            <a:pPr lvl="0"/>
            <a:r>
              <a:rPr lang="en-US" dirty="0"/>
              <a:t>Programming</a:t>
            </a:r>
          </a:p>
          <a:p>
            <a:endParaRPr lang="en-US" dirty="0"/>
          </a:p>
        </p:txBody>
      </p:sp>
    </p:spTree>
    <p:extLst>
      <p:ext uri="{BB962C8B-B14F-4D97-AF65-F5344CB8AC3E}">
        <p14:creationId xmlns:p14="http://schemas.microsoft.com/office/powerpoint/2010/main" val="4162408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685800"/>
            <a:ext cx="6777317" cy="5146829"/>
          </a:xfrm>
        </p:spPr>
        <p:txBody>
          <a:bodyPr/>
          <a:lstStyle/>
          <a:p>
            <a:r>
              <a:rPr lang="en-US" dirty="0"/>
              <a:t>Software is a program or set of programs containing instructions which provide desired functionality . And Engineering is the processes of designing and building something that serves a particular purpose and find a cost effective solution to problems</a:t>
            </a:r>
            <a:r>
              <a:rPr lang="en-US" dirty="0" smtClean="0"/>
              <a:t>.</a:t>
            </a:r>
          </a:p>
          <a:p>
            <a:r>
              <a:rPr lang="en-US" b="1" dirty="0"/>
              <a:t>Engineering</a:t>
            </a:r>
            <a:r>
              <a:rPr lang="en-US" dirty="0"/>
              <a:t> on the other hand, is all about developing products, using well-defined, scientific principles and methods.</a:t>
            </a:r>
          </a:p>
          <a:p>
            <a:endParaRPr lang="en-US" dirty="0"/>
          </a:p>
        </p:txBody>
      </p:sp>
    </p:spTree>
    <p:extLst>
      <p:ext uri="{BB962C8B-B14F-4D97-AF65-F5344CB8AC3E}">
        <p14:creationId xmlns:p14="http://schemas.microsoft.com/office/powerpoint/2010/main" val="1249360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042988" y="685800"/>
            <a:ext cx="7034212" cy="5562600"/>
          </a:xfrm>
        </p:spPr>
        <p:txBody>
          <a:bodyPr/>
          <a:lstStyle/>
          <a:p>
            <a:r>
              <a:rPr lang="en-US" b="1" dirty="0"/>
              <a:t>Software Design Paradigm</a:t>
            </a:r>
          </a:p>
          <a:p>
            <a:pPr marL="68580" indent="0">
              <a:buNone/>
            </a:pPr>
            <a:r>
              <a:rPr lang="en-US" dirty="0"/>
              <a:t>This paradigm is a part of Software Development and includes –</a:t>
            </a:r>
          </a:p>
          <a:p>
            <a:pPr lvl="0"/>
            <a:r>
              <a:rPr lang="en-US" dirty="0"/>
              <a:t>Design</a:t>
            </a:r>
          </a:p>
          <a:p>
            <a:pPr lvl="0"/>
            <a:r>
              <a:rPr lang="en-US" dirty="0"/>
              <a:t>Maintenance</a:t>
            </a:r>
          </a:p>
          <a:p>
            <a:pPr lvl="0"/>
            <a:r>
              <a:rPr lang="en-US" dirty="0"/>
              <a:t>Programming</a:t>
            </a:r>
          </a:p>
          <a:p>
            <a:r>
              <a:rPr lang="en-US" b="1" dirty="0"/>
              <a:t>Programming Paradigm</a:t>
            </a:r>
          </a:p>
          <a:p>
            <a:pPr marL="68580" indent="0">
              <a:buNone/>
            </a:pPr>
            <a:r>
              <a:rPr lang="en-US" dirty="0"/>
              <a:t>This paradigm is related closely to programming aspect of software development. This includes –</a:t>
            </a:r>
          </a:p>
          <a:p>
            <a:pPr lvl="0"/>
            <a:r>
              <a:rPr lang="en-US" dirty="0"/>
              <a:t>Coding</a:t>
            </a:r>
          </a:p>
          <a:p>
            <a:pPr lvl="0"/>
            <a:r>
              <a:rPr lang="en-US" dirty="0"/>
              <a:t>Testing</a:t>
            </a:r>
          </a:p>
          <a:p>
            <a:pPr lvl="0"/>
            <a:r>
              <a:rPr lang="en-US" dirty="0"/>
              <a:t>Integration</a:t>
            </a:r>
          </a:p>
          <a:p>
            <a:endParaRPr lang="en-US" dirty="0"/>
          </a:p>
        </p:txBody>
      </p:sp>
    </p:spTree>
    <p:extLst>
      <p:ext uri="{BB962C8B-B14F-4D97-AF65-F5344CB8AC3E}">
        <p14:creationId xmlns:p14="http://schemas.microsoft.com/office/powerpoint/2010/main" val="3056584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077634" cy="1219200"/>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smtClean="0"/>
              <a:t>Need </a:t>
            </a:r>
            <a:r>
              <a:rPr lang="en-US" dirty="0"/>
              <a:t>of Software Engineering</a:t>
            </a:r>
            <a:br>
              <a:rPr lang="en-US" dirty="0"/>
            </a:br>
            <a:endParaRPr lang="en-US" dirty="0"/>
          </a:p>
        </p:txBody>
      </p:sp>
      <p:sp>
        <p:nvSpPr>
          <p:cNvPr id="3" name="Content Placeholder 2"/>
          <p:cNvSpPr>
            <a:spLocks noGrp="1"/>
          </p:cNvSpPr>
          <p:nvPr>
            <p:ph idx="1"/>
          </p:nvPr>
        </p:nvSpPr>
        <p:spPr>
          <a:xfrm>
            <a:off x="1043492" y="1219200"/>
            <a:ext cx="7186108" cy="4953000"/>
          </a:xfrm>
        </p:spPr>
        <p:txBody>
          <a:bodyPr/>
          <a:lstStyle/>
          <a:p>
            <a:r>
              <a:rPr lang="en-US" dirty="0"/>
              <a:t>The need of software engineering arises because of higher rate of change in user requirements and environment on which the software is working.</a:t>
            </a:r>
          </a:p>
          <a:p>
            <a:pPr lvl="0"/>
            <a:r>
              <a:rPr lang="en-US" b="1" dirty="0"/>
              <a:t>Large software - </a:t>
            </a:r>
            <a:r>
              <a:rPr lang="en-US" dirty="0"/>
              <a:t>It is easier to build a wall than to a house or building, likewise, as the size of software become large engineering has to step to give it a scientific process.</a:t>
            </a:r>
          </a:p>
          <a:p>
            <a:pPr lvl="0"/>
            <a:r>
              <a:rPr lang="en-US" b="1" dirty="0"/>
              <a:t>Scalability- </a:t>
            </a:r>
            <a:r>
              <a:rPr lang="en-US" dirty="0"/>
              <a:t>If the software process were not based on scientific and engineering concepts, it would be easier to re-create new software than to scale an existing one.</a:t>
            </a:r>
          </a:p>
          <a:p>
            <a:endParaRPr lang="en-US" dirty="0"/>
          </a:p>
        </p:txBody>
      </p:sp>
    </p:spTree>
    <p:extLst>
      <p:ext uri="{BB962C8B-B14F-4D97-AF65-F5344CB8AC3E}">
        <p14:creationId xmlns:p14="http://schemas.microsoft.com/office/powerpoint/2010/main" val="1238139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042988" y="609600"/>
            <a:ext cx="7262812" cy="5715000"/>
          </a:xfrm>
        </p:spPr>
        <p:txBody>
          <a:bodyPr>
            <a:normAutofit lnSpcReduction="10000"/>
          </a:bodyPr>
          <a:lstStyle/>
          <a:p>
            <a:pPr lvl="0"/>
            <a:r>
              <a:rPr lang="en-US" b="1" dirty="0"/>
              <a:t>Cost- </a:t>
            </a:r>
            <a:r>
              <a:rPr lang="en-US" dirty="0"/>
              <a:t>As hardware industry has shown its skills and huge manufacturing has lower down he price of computer and electronic hardware. But the cost of software remains high if proper process is not adapted.</a:t>
            </a:r>
          </a:p>
          <a:p>
            <a:pPr lvl="0"/>
            <a:r>
              <a:rPr lang="en-US" b="1" dirty="0"/>
              <a:t>Dynamic Nature- </a:t>
            </a:r>
            <a:r>
              <a:rPr lang="en-US" dirty="0"/>
              <a:t>The always growing and adapting nature of software hugely depends upon the environment in which user works. If the nature of software is always changing, new enhancements need to be done in the existing one. This is where software engineering plays a good role.</a:t>
            </a:r>
          </a:p>
          <a:p>
            <a:pPr lvl="0"/>
            <a:r>
              <a:rPr lang="en-US" b="1" dirty="0"/>
              <a:t>Quality Management- </a:t>
            </a:r>
            <a:r>
              <a:rPr lang="en-US" dirty="0"/>
              <a:t>Better process of software development provides better and quality software product.</a:t>
            </a:r>
          </a:p>
          <a:p>
            <a:endParaRPr lang="en-US" dirty="0"/>
          </a:p>
        </p:txBody>
      </p:sp>
    </p:spTree>
    <p:extLst>
      <p:ext uri="{BB962C8B-B14F-4D97-AF65-F5344CB8AC3E}">
        <p14:creationId xmlns:p14="http://schemas.microsoft.com/office/powerpoint/2010/main" val="1289322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Characteristics of good software</a:t>
            </a:r>
            <a:br>
              <a:rPr lang="en-US" dirty="0"/>
            </a:br>
            <a:endParaRPr lang="en-US" dirty="0"/>
          </a:p>
        </p:txBody>
      </p:sp>
      <p:sp>
        <p:nvSpPr>
          <p:cNvPr id="3" name="Content Placeholder 2"/>
          <p:cNvSpPr>
            <a:spLocks noGrp="1"/>
          </p:cNvSpPr>
          <p:nvPr>
            <p:ph idx="1"/>
          </p:nvPr>
        </p:nvSpPr>
        <p:spPr>
          <a:xfrm>
            <a:off x="1043492" y="1600200"/>
            <a:ext cx="7033708" cy="4724400"/>
          </a:xfrm>
        </p:spPr>
        <p:txBody>
          <a:bodyPr/>
          <a:lstStyle/>
          <a:p>
            <a:r>
              <a:rPr lang="en-US" dirty="0"/>
              <a:t>A software product can be judged by what it offers and how well it can be used. This software must satisfy on the following grounds:</a:t>
            </a:r>
          </a:p>
          <a:p>
            <a:pPr lvl="0"/>
            <a:r>
              <a:rPr lang="en-US" dirty="0"/>
              <a:t>Operational</a:t>
            </a:r>
          </a:p>
          <a:p>
            <a:pPr lvl="0"/>
            <a:r>
              <a:rPr lang="en-US" dirty="0"/>
              <a:t>Transitional</a:t>
            </a:r>
          </a:p>
          <a:p>
            <a:pPr lvl="0"/>
            <a:r>
              <a:rPr lang="en-US" dirty="0"/>
              <a:t>Maintenance</a:t>
            </a:r>
          </a:p>
          <a:p>
            <a:r>
              <a:rPr lang="en-US" dirty="0"/>
              <a:t>Well-engineered and crafted software is expected to have the following </a:t>
            </a:r>
            <a:r>
              <a:rPr lang="en-US" dirty="0" smtClean="0"/>
              <a:t>characteristics</a:t>
            </a:r>
            <a:endParaRPr lang="en-US" dirty="0"/>
          </a:p>
        </p:txBody>
      </p:sp>
    </p:spTree>
    <p:extLst>
      <p:ext uri="{BB962C8B-B14F-4D97-AF65-F5344CB8AC3E}">
        <p14:creationId xmlns:p14="http://schemas.microsoft.com/office/powerpoint/2010/main" val="3959542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801136"/>
          </a:xfrm>
        </p:spPr>
        <p:txBody>
          <a:bodyPr/>
          <a:lstStyle/>
          <a:p>
            <a:r>
              <a:rPr lang="en-US" dirty="0"/>
              <a:t>Operational</a:t>
            </a:r>
          </a:p>
        </p:txBody>
      </p:sp>
      <p:sp>
        <p:nvSpPr>
          <p:cNvPr id="3" name="Content Placeholder 2"/>
          <p:cNvSpPr>
            <a:spLocks noGrp="1"/>
          </p:cNvSpPr>
          <p:nvPr>
            <p:ph idx="1"/>
          </p:nvPr>
        </p:nvSpPr>
        <p:spPr>
          <a:xfrm>
            <a:off x="1043492" y="1752600"/>
            <a:ext cx="7109908" cy="4495800"/>
          </a:xfrm>
        </p:spPr>
        <p:txBody>
          <a:bodyPr>
            <a:normAutofit lnSpcReduction="10000"/>
          </a:bodyPr>
          <a:lstStyle/>
          <a:p>
            <a:pPr marL="68580" indent="0">
              <a:buNone/>
            </a:pPr>
            <a:r>
              <a:rPr lang="en-US" dirty="0" smtClean="0"/>
              <a:t>This </a:t>
            </a:r>
            <a:r>
              <a:rPr lang="en-US" dirty="0"/>
              <a:t>tells us how well software works in operations. It can be measured on</a:t>
            </a:r>
            <a:r>
              <a:rPr lang="en-US" dirty="0" smtClean="0"/>
              <a:t>:</a:t>
            </a:r>
          </a:p>
          <a:p>
            <a:pPr marL="68580" indent="0">
              <a:buNone/>
            </a:pPr>
            <a:endParaRPr lang="en-US" dirty="0" smtClean="0"/>
          </a:p>
          <a:p>
            <a:pPr lvl="0"/>
            <a:r>
              <a:rPr lang="en-US" dirty="0" smtClean="0"/>
              <a:t>Budget</a:t>
            </a:r>
            <a:endParaRPr lang="en-US" dirty="0"/>
          </a:p>
          <a:p>
            <a:pPr lvl="0"/>
            <a:r>
              <a:rPr lang="en-US" dirty="0"/>
              <a:t>Usability</a:t>
            </a:r>
          </a:p>
          <a:p>
            <a:pPr lvl="0"/>
            <a:r>
              <a:rPr lang="en-US" dirty="0"/>
              <a:t>Efficiency</a:t>
            </a:r>
          </a:p>
          <a:p>
            <a:pPr lvl="0"/>
            <a:r>
              <a:rPr lang="en-US" dirty="0"/>
              <a:t>Correctness</a:t>
            </a:r>
          </a:p>
          <a:p>
            <a:pPr lvl="0"/>
            <a:r>
              <a:rPr lang="en-US" dirty="0"/>
              <a:t>Functionality</a:t>
            </a:r>
          </a:p>
          <a:p>
            <a:pPr lvl="0"/>
            <a:r>
              <a:rPr lang="en-US" dirty="0"/>
              <a:t>Dependability</a:t>
            </a:r>
          </a:p>
          <a:p>
            <a:pPr lvl="0"/>
            <a:r>
              <a:rPr lang="en-US" dirty="0"/>
              <a:t>Security</a:t>
            </a:r>
          </a:p>
          <a:p>
            <a:pPr lvl="0"/>
            <a:r>
              <a:rPr lang="en-US" dirty="0"/>
              <a:t>Safety</a:t>
            </a:r>
          </a:p>
          <a:p>
            <a:endParaRPr lang="en-US" dirty="0"/>
          </a:p>
        </p:txBody>
      </p:sp>
    </p:spTree>
    <p:extLst>
      <p:ext uri="{BB962C8B-B14F-4D97-AF65-F5344CB8AC3E}">
        <p14:creationId xmlns:p14="http://schemas.microsoft.com/office/powerpoint/2010/main" val="36306426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1029736"/>
          </a:xfrm>
        </p:spPr>
        <p:txBody>
          <a:bodyPr>
            <a:normAutofit fontScale="90000"/>
          </a:bodyPr>
          <a:lstStyle/>
          <a:p>
            <a:r>
              <a:rPr lang="en-US" dirty="0"/>
              <a:t>Maintenance</a:t>
            </a:r>
            <a:br>
              <a:rPr lang="en-US" dirty="0"/>
            </a:br>
            <a:endParaRPr lang="en-US" dirty="0"/>
          </a:p>
        </p:txBody>
      </p:sp>
      <p:sp>
        <p:nvSpPr>
          <p:cNvPr id="3" name="Content Placeholder 2"/>
          <p:cNvSpPr>
            <a:spLocks noGrp="1"/>
          </p:cNvSpPr>
          <p:nvPr>
            <p:ph idx="1"/>
          </p:nvPr>
        </p:nvSpPr>
        <p:spPr>
          <a:xfrm>
            <a:off x="1066800" y="1600200"/>
            <a:ext cx="7010400" cy="4724400"/>
          </a:xfrm>
        </p:spPr>
        <p:txBody>
          <a:bodyPr>
            <a:normAutofit fontScale="92500" lnSpcReduction="20000"/>
          </a:bodyPr>
          <a:lstStyle/>
          <a:p>
            <a:pPr marL="68580" indent="0">
              <a:buNone/>
            </a:pPr>
            <a:r>
              <a:rPr lang="en-US" dirty="0"/>
              <a:t>This aspect briefs about how well a software has the capabilities to maintain itself in the ever-changing environment</a:t>
            </a:r>
            <a:r>
              <a:rPr lang="en-US" dirty="0" smtClean="0"/>
              <a:t>:</a:t>
            </a:r>
          </a:p>
          <a:p>
            <a:pPr marL="68580" indent="0">
              <a:buNone/>
            </a:pPr>
            <a:endParaRPr lang="en-US" dirty="0"/>
          </a:p>
          <a:p>
            <a:pPr lvl="0"/>
            <a:r>
              <a:rPr lang="en-US" dirty="0"/>
              <a:t>Modularity</a:t>
            </a:r>
          </a:p>
          <a:p>
            <a:pPr lvl="0"/>
            <a:r>
              <a:rPr lang="en-US" dirty="0"/>
              <a:t>Maintainability</a:t>
            </a:r>
          </a:p>
          <a:p>
            <a:pPr lvl="0"/>
            <a:r>
              <a:rPr lang="en-US" dirty="0"/>
              <a:t>Flexibility</a:t>
            </a:r>
          </a:p>
          <a:p>
            <a:pPr lvl="0"/>
            <a:r>
              <a:rPr lang="en-US" dirty="0" smtClean="0"/>
              <a:t>Scalability</a:t>
            </a:r>
          </a:p>
          <a:p>
            <a:pPr lvl="0"/>
            <a:endParaRPr lang="en-US" dirty="0"/>
          </a:p>
          <a:p>
            <a:r>
              <a:rPr lang="en-US" dirty="0"/>
              <a:t>In short, Software engineering is a branch of computer science, which uses well-defined engineering concepts required to produce efficient, durable, scalable, in-budget and on-time software products.</a:t>
            </a:r>
          </a:p>
          <a:p>
            <a:pPr marL="68580" indent="0">
              <a:buNone/>
            </a:pPr>
            <a:endParaRPr lang="en-US" dirty="0"/>
          </a:p>
        </p:txBody>
      </p:sp>
    </p:spTree>
    <p:extLst>
      <p:ext uri="{BB962C8B-B14F-4D97-AF65-F5344CB8AC3E}">
        <p14:creationId xmlns:p14="http://schemas.microsoft.com/office/powerpoint/2010/main" val="1795287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077634" cy="1143000"/>
          </a:xfrm>
        </p:spPr>
        <p:txBody>
          <a:bodyPr>
            <a:normAutofit fontScale="90000"/>
          </a:bodyPr>
          <a:lstStyle/>
          <a:p>
            <a:r>
              <a:rPr lang="en-US" dirty="0"/>
              <a:t>Transitional</a:t>
            </a:r>
            <a:br>
              <a:rPr lang="en-US" dirty="0"/>
            </a:br>
            <a:endParaRPr lang="en-US" dirty="0"/>
          </a:p>
        </p:txBody>
      </p:sp>
      <p:sp>
        <p:nvSpPr>
          <p:cNvPr id="3" name="Content Placeholder 2"/>
          <p:cNvSpPr>
            <a:spLocks noGrp="1"/>
          </p:cNvSpPr>
          <p:nvPr>
            <p:ph idx="1"/>
          </p:nvPr>
        </p:nvSpPr>
        <p:spPr>
          <a:xfrm>
            <a:off x="1043492" y="1447800"/>
            <a:ext cx="6777317" cy="4384829"/>
          </a:xfrm>
        </p:spPr>
        <p:txBody>
          <a:bodyPr/>
          <a:lstStyle/>
          <a:p>
            <a:pPr marL="68580" indent="0">
              <a:buNone/>
            </a:pPr>
            <a:r>
              <a:rPr lang="en-US" dirty="0"/>
              <a:t>This aspect is important when the software is moved from one platform to another</a:t>
            </a:r>
            <a:r>
              <a:rPr lang="en-US" dirty="0" smtClean="0"/>
              <a:t>:</a:t>
            </a:r>
          </a:p>
          <a:p>
            <a:pPr marL="68580" indent="0">
              <a:buNone/>
            </a:pPr>
            <a:endParaRPr lang="en-US" dirty="0"/>
          </a:p>
          <a:p>
            <a:pPr lvl="0"/>
            <a:r>
              <a:rPr lang="en-US" dirty="0"/>
              <a:t>Portability</a:t>
            </a:r>
          </a:p>
          <a:p>
            <a:pPr lvl="0"/>
            <a:r>
              <a:rPr lang="en-US" dirty="0"/>
              <a:t>Interoperability</a:t>
            </a:r>
          </a:p>
          <a:p>
            <a:pPr lvl="0"/>
            <a:r>
              <a:rPr lang="en-US" dirty="0"/>
              <a:t>Reusability</a:t>
            </a:r>
          </a:p>
          <a:p>
            <a:pPr lvl="0"/>
            <a:r>
              <a:rPr lang="en-US" dirty="0"/>
              <a:t>Adaptability</a:t>
            </a:r>
          </a:p>
          <a:p>
            <a:endParaRPr lang="en-US" dirty="0"/>
          </a:p>
        </p:txBody>
      </p:sp>
    </p:spTree>
    <p:extLst>
      <p:ext uri="{BB962C8B-B14F-4D97-AF65-F5344CB8AC3E}">
        <p14:creationId xmlns:p14="http://schemas.microsoft.com/office/powerpoint/2010/main" val="852943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043492" y="685800"/>
            <a:ext cx="6777317" cy="5146829"/>
          </a:xfrm>
        </p:spPr>
        <p:txBody>
          <a:bodyPr/>
          <a:lstStyle/>
          <a:p>
            <a:r>
              <a:rPr lang="en-US" b="1" i="1" dirty="0"/>
              <a:t>Software Engineering</a:t>
            </a:r>
            <a:r>
              <a:rPr lang="en-US" i="1" dirty="0"/>
              <a:t> is a systematic approach to the design, development, operation, and maintenance of a software system</a:t>
            </a:r>
            <a:r>
              <a:rPr lang="en-US" i="1" dirty="0" smtClean="0"/>
              <a:t>.</a:t>
            </a:r>
          </a:p>
          <a:p>
            <a:r>
              <a:rPr lang="en-US" b="1" dirty="0"/>
              <a:t>Software engineering</a:t>
            </a:r>
            <a:r>
              <a:rPr lang="en-US" dirty="0"/>
              <a:t> is an engineering branch associated with development of software product using well-defined scientific principles, methods and procedures. The outcome of software engineering is an efficient and reliable software product.</a:t>
            </a:r>
          </a:p>
          <a:p>
            <a:endParaRPr lang="en-US" dirty="0"/>
          </a:p>
        </p:txBody>
      </p:sp>
    </p:spTree>
    <p:extLst>
      <p:ext uri="{BB962C8B-B14F-4D97-AF65-F5344CB8AC3E}">
        <p14:creationId xmlns:p14="http://schemas.microsoft.com/office/powerpoint/2010/main" val="58291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oftware Engineeri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838200"/>
            <a:ext cx="7086600" cy="5410199"/>
          </a:xfrm>
          <a:prstGeom prst="rect">
            <a:avLst/>
          </a:prstGeom>
          <a:noFill/>
          <a:ln>
            <a:noFill/>
          </a:ln>
        </p:spPr>
      </p:pic>
    </p:spTree>
    <p:extLst>
      <p:ext uri="{BB962C8B-B14F-4D97-AF65-F5344CB8AC3E}">
        <p14:creationId xmlns:p14="http://schemas.microsoft.com/office/powerpoint/2010/main" val="1692520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48736"/>
          </a:xfrm>
        </p:spPr>
        <p:txBody>
          <a:bodyPr>
            <a:normAutofit fontScale="90000"/>
          </a:bodyPr>
          <a:lstStyle/>
          <a:p>
            <a:r>
              <a:rPr lang="en-US" b="1" dirty="0"/>
              <a:t>Dual Role of Software:</a:t>
            </a:r>
            <a:endParaRPr lang="en-US" dirty="0"/>
          </a:p>
        </p:txBody>
      </p:sp>
      <p:sp>
        <p:nvSpPr>
          <p:cNvPr id="3" name="Content Placeholder 2"/>
          <p:cNvSpPr>
            <a:spLocks noGrp="1"/>
          </p:cNvSpPr>
          <p:nvPr>
            <p:ph idx="1"/>
          </p:nvPr>
        </p:nvSpPr>
        <p:spPr>
          <a:xfrm>
            <a:off x="1043492" y="1676400"/>
            <a:ext cx="7109908" cy="4648200"/>
          </a:xfrm>
        </p:spPr>
        <p:txBody>
          <a:bodyPr>
            <a:normAutofit fontScale="85000" lnSpcReduction="10000"/>
          </a:bodyPr>
          <a:lstStyle/>
          <a:p>
            <a:pPr fontAlgn="base"/>
            <a:endParaRPr lang="en-US" b="1" dirty="0" smtClean="0"/>
          </a:p>
          <a:p>
            <a:pPr fontAlgn="base"/>
            <a:r>
              <a:rPr lang="en-US" b="1" dirty="0" smtClean="0"/>
              <a:t>1</a:t>
            </a:r>
            <a:r>
              <a:rPr lang="en-US" b="1" dirty="0"/>
              <a:t>. As a product –</a:t>
            </a:r>
            <a:endParaRPr lang="en-US" dirty="0"/>
          </a:p>
          <a:p>
            <a:pPr fontAlgn="base"/>
            <a:r>
              <a:rPr lang="en-US" dirty="0"/>
              <a:t>It delivers the computing potential across network of Hardware.</a:t>
            </a:r>
          </a:p>
          <a:p>
            <a:pPr fontAlgn="base"/>
            <a:r>
              <a:rPr lang="en-US" dirty="0"/>
              <a:t>It enables the Hardware to deliver the excepted functionality.</a:t>
            </a:r>
          </a:p>
          <a:p>
            <a:pPr fontAlgn="base"/>
            <a:r>
              <a:rPr lang="en-US" dirty="0"/>
              <a:t>It acts as information transformer because it produces, manages, acquires, modifies, displays, or transmits information.</a:t>
            </a:r>
          </a:p>
          <a:p>
            <a:pPr fontAlgn="base"/>
            <a:r>
              <a:rPr lang="en-US" b="1" dirty="0"/>
              <a:t>2. As a vehicle for delivering a product –</a:t>
            </a:r>
            <a:endParaRPr lang="en-US" dirty="0"/>
          </a:p>
          <a:p>
            <a:pPr fontAlgn="base"/>
            <a:r>
              <a:rPr lang="en-US" dirty="0"/>
              <a:t>It provides system functionality (e.g., payroll system)</a:t>
            </a:r>
          </a:p>
          <a:p>
            <a:pPr fontAlgn="base"/>
            <a:r>
              <a:rPr lang="en-US" dirty="0"/>
              <a:t>It controls other software (e.g., an operating system)</a:t>
            </a:r>
          </a:p>
          <a:p>
            <a:pPr fontAlgn="base"/>
            <a:r>
              <a:rPr lang="en-US" dirty="0"/>
              <a:t>It helps build other software (e.g., software tools)</a:t>
            </a:r>
          </a:p>
          <a:p>
            <a:endParaRPr lang="en-US" dirty="0"/>
          </a:p>
        </p:txBody>
      </p:sp>
    </p:spTree>
    <p:extLst>
      <p:ext uri="{BB962C8B-B14F-4D97-AF65-F5344CB8AC3E}">
        <p14:creationId xmlns:p14="http://schemas.microsoft.com/office/powerpoint/2010/main" val="759765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533400"/>
            <a:ext cx="7024744" cy="1143000"/>
          </a:xfrm>
        </p:spPr>
        <p:txBody>
          <a:bodyPr>
            <a:normAutofit fontScale="90000"/>
          </a:bodyPr>
          <a:lstStyle/>
          <a:p>
            <a:r>
              <a:rPr lang="en-US" b="1" dirty="0"/>
              <a:t>Objectives of Software Engineering:</a:t>
            </a:r>
            <a:endParaRPr lang="en-US" dirty="0"/>
          </a:p>
        </p:txBody>
      </p:sp>
      <p:sp>
        <p:nvSpPr>
          <p:cNvPr id="3" name="Content Placeholder 2"/>
          <p:cNvSpPr>
            <a:spLocks noGrp="1"/>
          </p:cNvSpPr>
          <p:nvPr>
            <p:ph idx="1"/>
          </p:nvPr>
        </p:nvSpPr>
        <p:spPr>
          <a:xfrm>
            <a:off x="1043492" y="1752600"/>
            <a:ext cx="6777317" cy="4419600"/>
          </a:xfrm>
        </p:spPr>
        <p:txBody>
          <a:bodyPr>
            <a:normAutofit fontScale="85000" lnSpcReduction="10000"/>
          </a:bodyPr>
          <a:lstStyle/>
          <a:p>
            <a:pPr fontAlgn="base"/>
            <a:r>
              <a:rPr lang="en-US" b="1" dirty="0"/>
              <a:t>Maintainability –</a:t>
            </a:r>
            <a:r>
              <a:rPr lang="en-US" dirty="0"/>
              <a:t/>
            </a:r>
            <a:br>
              <a:rPr lang="en-US" dirty="0"/>
            </a:br>
            <a:r>
              <a:rPr lang="en-US" dirty="0"/>
              <a:t>It should be feasible for the software to evolve to meet changing requirements.</a:t>
            </a:r>
          </a:p>
          <a:p>
            <a:pPr fontAlgn="base"/>
            <a:r>
              <a:rPr lang="en-US" b="1" dirty="0"/>
              <a:t>Correctness –</a:t>
            </a:r>
            <a:r>
              <a:rPr lang="en-US" dirty="0"/>
              <a:t/>
            </a:r>
            <a:br>
              <a:rPr lang="en-US" dirty="0"/>
            </a:br>
            <a:r>
              <a:rPr lang="en-US" dirty="0"/>
              <a:t>A software product is correct, if the different requirements as specified in the SRS document have been correctly implemented.</a:t>
            </a:r>
          </a:p>
          <a:p>
            <a:pPr fontAlgn="base"/>
            <a:r>
              <a:rPr lang="en-US" b="1" dirty="0"/>
              <a:t>Reusability –</a:t>
            </a:r>
            <a:r>
              <a:rPr lang="en-US" dirty="0"/>
              <a:t/>
            </a:r>
            <a:br>
              <a:rPr lang="en-US" dirty="0"/>
            </a:br>
            <a:r>
              <a:rPr lang="en-US" dirty="0"/>
              <a:t>A software product has good reusability, if the different modules of the product can easily be reused to develop new products.</a:t>
            </a:r>
          </a:p>
          <a:p>
            <a:pPr fontAlgn="base"/>
            <a:r>
              <a:rPr lang="en-US" b="1" dirty="0"/>
              <a:t>Testability –</a:t>
            </a:r>
            <a:r>
              <a:rPr lang="en-US" dirty="0"/>
              <a:t/>
            </a:r>
            <a:br>
              <a:rPr lang="en-US" dirty="0"/>
            </a:br>
            <a:r>
              <a:rPr lang="en-US" dirty="0"/>
              <a:t>Here software facilitates both the establishment of test criteria and the evaluation of the software with respect to those criteria.</a:t>
            </a:r>
          </a:p>
          <a:p>
            <a:pPr marL="68580" indent="0" fontAlgn="base">
              <a:buNone/>
            </a:pPr>
            <a:endParaRPr lang="en-US" dirty="0"/>
          </a:p>
        </p:txBody>
      </p:sp>
    </p:spTree>
    <p:extLst>
      <p:ext uri="{BB962C8B-B14F-4D97-AF65-F5344CB8AC3E}">
        <p14:creationId xmlns:p14="http://schemas.microsoft.com/office/powerpoint/2010/main" val="1752095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Objectives of Software Engineering:</a:t>
            </a:r>
            <a:endParaRPr lang="en-US" dirty="0"/>
          </a:p>
        </p:txBody>
      </p:sp>
      <p:sp>
        <p:nvSpPr>
          <p:cNvPr id="3" name="Content Placeholder 2"/>
          <p:cNvSpPr>
            <a:spLocks noGrp="1"/>
          </p:cNvSpPr>
          <p:nvPr>
            <p:ph idx="1"/>
          </p:nvPr>
        </p:nvSpPr>
        <p:spPr/>
        <p:txBody>
          <a:bodyPr>
            <a:normAutofit fontScale="85000" lnSpcReduction="10000"/>
          </a:bodyPr>
          <a:lstStyle/>
          <a:p>
            <a:pPr fontAlgn="base"/>
            <a:r>
              <a:rPr lang="en-US" b="1" dirty="0"/>
              <a:t>Reliability –</a:t>
            </a:r>
            <a:r>
              <a:rPr lang="en-US" dirty="0"/>
              <a:t/>
            </a:r>
            <a:br>
              <a:rPr lang="en-US" dirty="0"/>
            </a:br>
            <a:r>
              <a:rPr lang="en-US" dirty="0"/>
              <a:t>It is an attribute of software quality. The extent to which a program can be expected to perform its desired function, over an arbitrary time period.</a:t>
            </a:r>
          </a:p>
          <a:p>
            <a:pPr fontAlgn="base"/>
            <a:r>
              <a:rPr lang="en-US" b="1" dirty="0"/>
              <a:t>Portability –</a:t>
            </a:r>
            <a:r>
              <a:rPr lang="en-US" dirty="0"/>
              <a:t/>
            </a:r>
            <a:br>
              <a:rPr lang="en-US" dirty="0"/>
            </a:br>
            <a:r>
              <a:rPr lang="en-US" dirty="0"/>
              <a:t>In this case, software can be transferred from one computer system or environment to another.</a:t>
            </a:r>
          </a:p>
          <a:p>
            <a:pPr fontAlgn="base"/>
            <a:r>
              <a:rPr lang="en-US" b="1" dirty="0"/>
              <a:t>Adaptability –</a:t>
            </a:r>
            <a:r>
              <a:rPr lang="en-US" dirty="0"/>
              <a:t/>
            </a:r>
            <a:br>
              <a:rPr lang="en-US" dirty="0"/>
            </a:br>
            <a:r>
              <a:rPr lang="en-US" dirty="0"/>
              <a:t>In this case, software allows differing system constraints and user needs to be satisfied by making changes to the software.</a:t>
            </a:r>
          </a:p>
          <a:p>
            <a:endParaRPr lang="en-US" dirty="0"/>
          </a:p>
        </p:txBody>
      </p:sp>
    </p:spTree>
    <p:extLst>
      <p:ext uri="{BB962C8B-B14F-4D97-AF65-F5344CB8AC3E}">
        <p14:creationId xmlns:p14="http://schemas.microsoft.com/office/powerpoint/2010/main" val="629616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48736"/>
          </a:xfrm>
        </p:spPr>
        <p:txBody>
          <a:bodyPr>
            <a:normAutofit fontScale="90000"/>
          </a:bodyPr>
          <a:lstStyle/>
          <a:p>
            <a:r>
              <a:rPr lang="en-US" b="1" dirty="0"/>
              <a:t>Program </a:t>
            </a:r>
            <a:r>
              <a:rPr lang="en-US" b="1" dirty="0" err="1"/>
              <a:t>vs</a:t>
            </a:r>
            <a:r>
              <a:rPr lang="en-US" b="1" dirty="0"/>
              <a:t> Software Product:</a:t>
            </a:r>
            <a:endParaRPr lang="en-US" dirty="0"/>
          </a:p>
        </p:txBody>
      </p:sp>
      <p:sp>
        <p:nvSpPr>
          <p:cNvPr id="3" name="Content Placeholder 2"/>
          <p:cNvSpPr>
            <a:spLocks noGrp="1"/>
          </p:cNvSpPr>
          <p:nvPr>
            <p:ph idx="1"/>
          </p:nvPr>
        </p:nvSpPr>
        <p:spPr>
          <a:xfrm>
            <a:off x="1043492" y="1676400"/>
            <a:ext cx="6777317" cy="4495800"/>
          </a:xfrm>
        </p:spPr>
        <p:txBody>
          <a:bodyPr>
            <a:normAutofit fontScale="92500" lnSpcReduction="20000"/>
          </a:bodyPr>
          <a:lstStyle/>
          <a:p>
            <a:pPr fontAlgn="base"/>
            <a:r>
              <a:rPr lang="en-US" dirty="0"/>
              <a:t>Program is a set of instruction related each other where as Software Product is a collection of program designed for specific task.</a:t>
            </a:r>
          </a:p>
          <a:p>
            <a:pPr fontAlgn="base"/>
            <a:r>
              <a:rPr lang="en-US" dirty="0"/>
              <a:t>Programs are usually small in size where as Software Products are usually large in size.</a:t>
            </a:r>
          </a:p>
          <a:p>
            <a:pPr fontAlgn="base"/>
            <a:r>
              <a:rPr lang="en-US" dirty="0"/>
              <a:t>Programs are developed by individuals that means single user where as Software Product are developed by large no of users.</a:t>
            </a:r>
          </a:p>
          <a:p>
            <a:pPr fontAlgn="base"/>
            <a:r>
              <a:rPr lang="en-US" dirty="0"/>
              <a:t>In program, there is no documentation or lack in proper documentation.</a:t>
            </a:r>
            <a:br>
              <a:rPr lang="en-US" dirty="0"/>
            </a:br>
            <a:r>
              <a:rPr lang="en-US" dirty="0"/>
              <a:t>In Software Product, Proper documentation and well documented and user manual prepared.</a:t>
            </a:r>
          </a:p>
          <a:p>
            <a:endParaRPr lang="en-US" dirty="0"/>
          </a:p>
        </p:txBody>
      </p:sp>
    </p:spTree>
    <p:extLst>
      <p:ext uri="{BB962C8B-B14F-4D97-AF65-F5344CB8AC3E}">
        <p14:creationId xmlns:p14="http://schemas.microsoft.com/office/powerpoint/2010/main" val="3495868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Program </a:t>
            </a:r>
            <a:r>
              <a:rPr lang="en-US" b="1" dirty="0" err="1"/>
              <a:t>vs</a:t>
            </a:r>
            <a:r>
              <a:rPr lang="en-US" b="1" dirty="0"/>
              <a:t> Software Product:</a:t>
            </a:r>
            <a:endParaRPr lang="en-US" dirty="0"/>
          </a:p>
        </p:txBody>
      </p:sp>
      <p:sp>
        <p:nvSpPr>
          <p:cNvPr id="3" name="Content Placeholder 2"/>
          <p:cNvSpPr>
            <a:spLocks noGrp="1"/>
          </p:cNvSpPr>
          <p:nvPr>
            <p:ph idx="1"/>
          </p:nvPr>
        </p:nvSpPr>
        <p:spPr/>
        <p:txBody>
          <a:bodyPr/>
          <a:lstStyle/>
          <a:p>
            <a:pPr fontAlgn="base"/>
            <a:r>
              <a:rPr lang="en-US" dirty="0"/>
              <a:t>Development of program is Unplanned, not Systematic </a:t>
            </a:r>
            <a:r>
              <a:rPr lang="en-US" dirty="0" err="1"/>
              <a:t>etc</a:t>
            </a:r>
            <a:r>
              <a:rPr lang="en-US" dirty="0"/>
              <a:t> but Development of Software Product is well Systematic, </a:t>
            </a:r>
            <a:r>
              <a:rPr lang="en-US" dirty="0" smtClean="0"/>
              <a:t>organized, </a:t>
            </a:r>
            <a:r>
              <a:rPr lang="en-US" dirty="0"/>
              <a:t>planned approach.</a:t>
            </a:r>
          </a:p>
          <a:p>
            <a:pPr fontAlgn="base"/>
            <a:r>
              <a:rPr lang="en-US" dirty="0"/>
              <a:t>Programs provide Limited functionality and less features where as Software Products provides more functionality as they are big in size (lines of codes) more options and features.</a:t>
            </a:r>
          </a:p>
          <a:p>
            <a:endParaRPr lang="en-US" dirty="0"/>
          </a:p>
        </p:txBody>
      </p:sp>
    </p:spTree>
    <p:extLst>
      <p:ext uri="{BB962C8B-B14F-4D97-AF65-F5344CB8AC3E}">
        <p14:creationId xmlns:p14="http://schemas.microsoft.com/office/powerpoint/2010/main" val="10878285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28</TotalTime>
  <Words>822</Words>
  <Application>Microsoft Office PowerPoint</Application>
  <PresentationFormat>On-screen Show (4:3)</PresentationFormat>
  <Paragraphs>114</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Austin</vt:lpstr>
      <vt:lpstr>LECTURE 1</vt:lpstr>
      <vt:lpstr>PowerPoint Presentation</vt:lpstr>
      <vt:lpstr>PowerPoint Presentation</vt:lpstr>
      <vt:lpstr>PowerPoint Presentation</vt:lpstr>
      <vt:lpstr>Dual Role of Software:</vt:lpstr>
      <vt:lpstr>Objectives of Software Engineering:</vt:lpstr>
      <vt:lpstr>Objectives of Software Engineering:</vt:lpstr>
      <vt:lpstr>Program vs Software Product:</vt:lpstr>
      <vt:lpstr>Program vs Software Product:</vt:lpstr>
      <vt:lpstr>Software Evolution</vt:lpstr>
      <vt:lpstr>PowerPoint Presentation</vt:lpstr>
      <vt:lpstr>PowerPoint Presentation</vt:lpstr>
      <vt:lpstr>Software Evolution Laws </vt:lpstr>
      <vt:lpstr>PowerPoint Presentation</vt:lpstr>
      <vt:lpstr>   E-Type software evolution </vt:lpstr>
      <vt:lpstr>PowerPoint Presentation</vt:lpstr>
      <vt:lpstr> Software Paradigms </vt:lpstr>
      <vt:lpstr>PowerPoint Presentation</vt:lpstr>
      <vt:lpstr>Software Development Paradigm </vt:lpstr>
      <vt:lpstr>PowerPoint Presentation</vt:lpstr>
      <vt:lpstr>   Need of Software Engineering </vt:lpstr>
      <vt:lpstr>PowerPoint Presentation</vt:lpstr>
      <vt:lpstr>Characteristics of good software </vt:lpstr>
      <vt:lpstr>Operational</vt:lpstr>
      <vt:lpstr>Maintenance </vt:lpstr>
      <vt:lpstr>Transitional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HP</dc:creator>
  <cp:lastModifiedBy>HP</cp:lastModifiedBy>
  <cp:revision>22</cp:revision>
  <dcterms:created xsi:type="dcterms:W3CDTF">2006-08-16T00:00:00Z</dcterms:created>
  <dcterms:modified xsi:type="dcterms:W3CDTF">2019-02-04T06:47:38Z</dcterms:modified>
</cp:coreProperties>
</file>