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7" r:id="rId4"/>
    <p:sldId id="268" r:id="rId5"/>
    <p:sldId id="269" r:id="rId6"/>
    <p:sldId id="258" r:id="rId7"/>
    <p:sldId id="270" r:id="rId8"/>
    <p:sldId id="259" r:id="rId9"/>
    <p:sldId id="260" r:id="rId10"/>
    <p:sldId id="261" r:id="rId11"/>
    <p:sldId id="271" r:id="rId12"/>
    <p:sldId id="272" r:id="rId13"/>
    <p:sldId id="273" r:id="rId14"/>
    <p:sldId id="274" r:id="rId15"/>
    <p:sldId id="276" r:id="rId16"/>
    <p:sldId id="275" r:id="rId17"/>
    <p:sldId id="277" r:id="rId18"/>
    <p:sldId id="264" r:id="rId19"/>
    <p:sldId id="278" r:id="rId20"/>
    <p:sldId id="265" r:id="rId21"/>
    <p:sldId id="266"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2/19/2019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2/19/2019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2/19/2019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2/19/2019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Software Engineering</a:t>
            </a:r>
            <a:endParaRPr lang="en-US" dirty="0"/>
          </a:p>
        </p:txBody>
      </p:sp>
      <p:sp>
        <p:nvSpPr>
          <p:cNvPr id="3" name="Subtitle 2"/>
          <p:cNvSpPr>
            <a:spLocks noGrp="1"/>
          </p:cNvSpPr>
          <p:nvPr>
            <p:ph type="subTitle" idx="1"/>
          </p:nvPr>
        </p:nvSpPr>
        <p:spPr/>
        <p:txBody>
          <a:bodyPr/>
          <a:lstStyle/>
          <a:p>
            <a:r>
              <a:rPr lang="en-US" b="1" dirty="0"/>
              <a:t>CHAPTER 2</a:t>
            </a:r>
          </a:p>
        </p:txBody>
      </p:sp>
    </p:spTree>
    <p:extLst>
      <p:ext uri="{BB962C8B-B14F-4D97-AF65-F5344CB8AC3E}">
        <p14:creationId xmlns:p14="http://schemas.microsoft.com/office/powerpoint/2010/main" val="273122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a:p>
          <a:p>
            <a:r>
              <a:rPr lang="en-US" b="1" u="sng" dirty="0">
                <a:solidFill>
                  <a:schemeClr val="accent1"/>
                </a:solidFill>
              </a:rPr>
              <a:t>Modeling</a:t>
            </a:r>
          </a:p>
          <a:p>
            <a:r>
              <a:rPr lang="en-US" dirty="0"/>
              <a:t>–encompasses the creation of models that allow the </a:t>
            </a:r>
            <a:r>
              <a:rPr lang="en-US" dirty="0" smtClean="0"/>
              <a:t>developer and customer to better understand S/W req.</a:t>
            </a:r>
            <a:endParaRPr lang="en-US" dirty="0"/>
          </a:p>
          <a:p>
            <a:r>
              <a:rPr lang="en-US" b="1" u="sng" dirty="0"/>
              <a:t>•</a:t>
            </a:r>
            <a:r>
              <a:rPr lang="en-US" b="1" u="sng" dirty="0">
                <a:solidFill>
                  <a:schemeClr val="accent1"/>
                </a:solidFill>
              </a:rPr>
              <a:t>Construction</a:t>
            </a:r>
          </a:p>
          <a:p>
            <a:r>
              <a:rPr lang="en-US" dirty="0"/>
              <a:t>–combines </a:t>
            </a:r>
            <a:r>
              <a:rPr lang="en-US" dirty="0" smtClean="0"/>
              <a:t>code generation and </a:t>
            </a:r>
            <a:r>
              <a:rPr lang="en-US" dirty="0"/>
              <a:t>the </a:t>
            </a:r>
            <a:r>
              <a:rPr lang="en-US" dirty="0" smtClean="0"/>
              <a:t>testing required </a:t>
            </a:r>
            <a:r>
              <a:rPr lang="en-US" dirty="0"/>
              <a:t>uncovering errors in the code</a:t>
            </a:r>
          </a:p>
          <a:p>
            <a:r>
              <a:rPr lang="en-US" b="1" u="sng" dirty="0"/>
              <a:t>•</a:t>
            </a:r>
            <a:r>
              <a:rPr lang="en-US" b="1" u="sng" dirty="0">
                <a:solidFill>
                  <a:schemeClr val="accent1"/>
                </a:solidFill>
              </a:rPr>
              <a:t>Deployment</a:t>
            </a:r>
          </a:p>
          <a:p>
            <a:r>
              <a:rPr lang="en-US" dirty="0"/>
              <a:t>–deliver the </a:t>
            </a:r>
            <a:r>
              <a:rPr lang="en-US" dirty="0" smtClean="0"/>
              <a:t>product to </a:t>
            </a:r>
            <a:r>
              <a:rPr lang="en-US" dirty="0"/>
              <a:t>the customer who </a:t>
            </a:r>
            <a:r>
              <a:rPr lang="en-US" dirty="0" smtClean="0"/>
              <a:t>evaluates the </a:t>
            </a:r>
            <a:r>
              <a:rPr lang="en-US" dirty="0"/>
              <a:t>delivered product and provides feedback</a:t>
            </a:r>
          </a:p>
          <a:p>
            <a:endParaRPr lang="en-US" dirty="0"/>
          </a:p>
        </p:txBody>
      </p:sp>
      <p:sp>
        <p:nvSpPr>
          <p:cNvPr id="3" name="Title 2"/>
          <p:cNvSpPr>
            <a:spLocks noGrp="1"/>
          </p:cNvSpPr>
          <p:nvPr>
            <p:ph type="title"/>
          </p:nvPr>
        </p:nvSpPr>
        <p:spPr/>
        <p:txBody>
          <a:bodyPr/>
          <a:lstStyle/>
          <a:p>
            <a:r>
              <a:rPr lang="en-US" dirty="0"/>
              <a:t>Framework Activities</a:t>
            </a:r>
          </a:p>
        </p:txBody>
      </p:sp>
    </p:spTree>
    <p:extLst>
      <p:ext uri="{BB962C8B-B14F-4D97-AF65-F5344CB8AC3E}">
        <p14:creationId xmlns:p14="http://schemas.microsoft.com/office/powerpoint/2010/main" val="402857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Software </a:t>
            </a:r>
            <a:r>
              <a:rPr lang="en-US" dirty="0"/>
              <a:t>engineering process framework activities are complemented by a number of umbrella activities. In general, umbrella activities are applied throughout a software project and help a software team manage and control progress, quality, change, and risk. Typical umbrella activities include: </a:t>
            </a:r>
          </a:p>
        </p:txBody>
      </p:sp>
      <p:sp>
        <p:nvSpPr>
          <p:cNvPr id="3" name="Title 2"/>
          <p:cNvSpPr>
            <a:spLocks noGrp="1"/>
          </p:cNvSpPr>
          <p:nvPr>
            <p:ph type="title"/>
          </p:nvPr>
        </p:nvSpPr>
        <p:spPr/>
        <p:txBody>
          <a:bodyPr/>
          <a:lstStyle/>
          <a:p>
            <a:r>
              <a:rPr lang="en-US" dirty="0"/>
              <a:t>Umbrella Activities</a:t>
            </a:r>
          </a:p>
        </p:txBody>
      </p:sp>
    </p:spTree>
    <p:extLst>
      <p:ext uri="{BB962C8B-B14F-4D97-AF65-F5344CB8AC3E}">
        <p14:creationId xmlns:p14="http://schemas.microsoft.com/office/powerpoint/2010/main" val="299335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accent1"/>
                </a:solidFill>
              </a:rPr>
              <a:t>Software project tracking and </a:t>
            </a:r>
            <a:r>
              <a:rPr lang="en-US" b="1" dirty="0" smtClean="0">
                <a:solidFill>
                  <a:schemeClr val="accent1"/>
                </a:solidFill>
              </a:rPr>
              <a:t>control</a:t>
            </a:r>
            <a:r>
              <a:rPr lang="en-US" dirty="0" smtClean="0"/>
              <a:t>—allows </a:t>
            </a:r>
            <a:r>
              <a:rPr lang="en-US" dirty="0"/>
              <a:t>the software team to assess progress against the project plan and take any necessary action to maintain the schedule</a:t>
            </a:r>
            <a:r>
              <a:rPr lang="en-US" dirty="0" smtClean="0"/>
              <a:t>.</a:t>
            </a:r>
          </a:p>
          <a:p>
            <a:r>
              <a:rPr lang="en-US" b="1" dirty="0">
                <a:solidFill>
                  <a:schemeClr val="accent1"/>
                </a:solidFill>
              </a:rPr>
              <a:t>Risk management</a:t>
            </a:r>
            <a:r>
              <a:rPr lang="en-US" b="1" dirty="0" smtClean="0">
                <a:solidFill>
                  <a:schemeClr val="accent1"/>
                </a:solidFill>
              </a:rPr>
              <a:t>— </a:t>
            </a:r>
            <a:r>
              <a:rPr lang="en-US" dirty="0" smtClean="0"/>
              <a:t>assesses</a:t>
            </a:r>
            <a:r>
              <a:rPr lang="en-US" b="1" dirty="0" smtClean="0">
                <a:solidFill>
                  <a:schemeClr val="accent1"/>
                </a:solidFill>
              </a:rPr>
              <a:t> </a:t>
            </a:r>
            <a:r>
              <a:rPr lang="en-US" dirty="0"/>
              <a:t>risks that may affect the outcome of the project or the quality of the product</a:t>
            </a:r>
            <a:r>
              <a:rPr lang="en-US" dirty="0" smtClean="0"/>
              <a:t>.</a:t>
            </a:r>
          </a:p>
          <a:p>
            <a:r>
              <a:rPr lang="en-US" dirty="0" smtClean="0"/>
              <a:t> </a:t>
            </a:r>
            <a:r>
              <a:rPr lang="en-US" b="1" dirty="0">
                <a:solidFill>
                  <a:schemeClr val="accent1"/>
                </a:solidFill>
              </a:rPr>
              <a:t>Software quality </a:t>
            </a:r>
            <a:r>
              <a:rPr lang="en-US" b="1" dirty="0" smtClean="0">
                <a:solidFill>
                  <a:schemeClr val="accent1"/>
                </a:solidFill>
              </a:rPr>
              <a:t>assurance </a:t>
            </a:r>
            <a:r>
              <a:rPr lang="en-US" dirty="0" smtClean="0"/>
              <a:t>—</a:t>
            </a:r>
            <a:r>
              <a:rPr lang="en-US" dirty="0"/>
              <a:t>defines and conducts the activities required to ensure software quality</a:t>
            </a:r>
          </a:p>
        </p:txBody>
      </p:sp>
      <p:sp>
        <p:nvSpPr>
          <p:cNvPr id="3" name="Title 2"/>
          <p:cNvSpPr>
            <a:spLocks noGrp="1"/>
          </p:cNvSpPr>
          <p:nvPr>
            <p:ph type="title"/>
          </p:nvPr>
        </p:nvSpPr>
        <p:spPr>
          <a:xfrm>
            <a:off x="533400" y="304800"/>
            <a:ext cx="8229600" cy="1143000"/>
          </a:xfrm>
        </p:spPr>
        <p:txBody>
          <a:bodyPr/>
          <a:lstStyle/>
          <a:p>
            <a:r>
              <a:rPr lang="en-US" dirty="0"/>
              <a:t>Umbrella Activities</a:t>
            </a:r>
          </a:p>
        </p:txBody>
      </p:sp>
    </p:spTree>
    <p:extLst>
      <p:ext uri="{BB962C8B-B14F-4D97-AF65-F5344CB8AC3E}">
        <p14:creationId xmlns:p14="http://schemas.microsoft.com/office/powerpoint/2010/main" val="109565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a:bodyPr>
          <a:lstStyle/>
          <a:p>
            <a:r>
              <a:rPr lang="en-US" b="1" dirty="0">
                <a:solidFill>
                  <a:schemeClr val="accent1"/>
                </a:solidFill>
              </a:rPr>
              <a:t>Technical reviews</a:t>
            </a:r>
            <a:r>
              <a:rPr lang="en-US" dirty="0" smtClean="0"/>
              <a:t>— assesses </a:t>
            </a:r>
            <a:r>
              <a:rPr lang="en-US" dirty="0"/>
              <a:t>software engineering work products in an effort to uncover and remove errors before they are propagated to the next activity. </a:t>
            </a:r>
            <a:endParaRPr lang="en-US" dirty="0" smtClean="0"/>
          </a:p>
          <a:p>
            <a:r>
              <a:rPr lang="en-US" b="1" dirty="0" smtClean="0">
                <a:solidFill>
                  <a:schemeClr val="accent1"/>
                </a:solidFill>
              </a:rPr>
              <a:t>Measurement</a:t>
            </a:r>
            <a:r>
              <a:rPr lang="en-US" dirty="0" smtClean="0"/>
              <a:t> —defines </a:t>
            </a:r>
            <a:r>
              <a:rPr lang="en-US" dirty="0"/>
              <a:t>and collects process, project, and product measures that assist the team in delivering software that meets stakeholders’ needs; can be used in conjunction with all other framework and umbrella activities. </a:t>
            </a:r>
            <a:endParaRPr lang="en-US" dirty="0" smtClean="0"/>
          </a:p>
          <a:p>
            <a:r>
              <a:rPr lang="en-US" b="1" dirty="0" smtClean="0">
                <a:solidFill>
                  <a:schemeClr val="accent1"/>
                </a:solidFill>
              </a:rPr>
              <a:t>Software </a:t>
            </a:r>
            <a:r>
              <a:rPr lang="en-US" b="1" dirty="0">
                <a:solidFill>
                  <a:schemeClr val="accent1"/>
                </a:solidFill>
              </a:rPr>
              <a:t>configuration </a:t>
            </a:r>
            <a:r>
              <a:rPr lang="en-US" b="1" dirty="0" smtClean="0">
                <a:solidFill>
                  <a:schemeClr val="accent1"/>
                </a:solidFill>
              </a:rPr>
              <a:t>management </a:t>
            </a:r>
            <a:r>
              <a:rPr lang="en-US" dirty="0" smtClean="0"/>
              <a:t>—</a:t>
            </a:r>
            <a:r>
              <a:rPr lang="en-US" dirty="0"/>
              <a:t>manages the effects of change throughout the software process.</a:t>
            </a:r>
          </a:p>
        </p:txBody>
      </p:sp>
      <p:sp>
        <p:nvSpPr>
          <p:cNvPr id="3" name="Title 2"/>
          <p:cNvSpPr>
            <a:spLocks noGrp="1"/>
          </p:cNvSpPr>
          <p:nvPr>
            <p:ph type="title"/>
          </p:nvPr>
        </p:nvSpPr>
        <p:spPr/>
        <p:txBody>
          <a:bodyPr/>
          <a:lstStyle/>
          <a:p>
            <a:r>
              <a:rPr lang="en-US" dirty="0"/>
              <a:t>Umbrella Activities</a:t>
            </a:r>
          </a:p>
        </p:txBody>
      </p:sp>
    </p:spTree>
    <p:extLst>
      <p:ext uri="{BB962C8B-B14F-4D97-AF65-F5344CB8AC3E}">
        <p14:creationId xmlns:p14="http://schemas.microsoft.com/office/powerpoint/2010/main" val="105954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accent1"/>
                </a:solidFill>
              </a:rPr>
              <a:t>Reusability </a:t>
            </a:r>
            <a:r>
              <a:rPr lang="en-US" b="1" dirty="0" smtClean="0">
                <a:solidFill>
                  <a:schemeClr val="accent1"/>
                </a:solidFill>
              </a:rPr>
              <a:t>management </a:t>
            </a:r>
            <a:r>
              <a:rPr lang="en-US" dirty="0" smtClean="0"/>
              <a:t>—</a:t>
            </a:r>
            <a:r>
              <a:rPr lang="en-US" dirty="0"/>
              <a:t>defines criteria for work product reuse (including software components) and establishes mechanisms to achieve reusable components</a:t>
            </a:r>
            <a:r>
              <a:rPr lang="en-US" dirty="0" smtClean="0"/>
              <a:t>.</a:t>
            </a:r>
          </a:p>
          <a:p>
            <a:r>
              <a:rPr lang="en-US" b="1" dirty="0" smtClean="0">
                <a:solidFill>
                  <a:schemeClr val="accent1"/>
                </a:solidFill>
              </a:rPr>
              <a:t> </a:t>
            </a:r>
            <a:r>
              <a:rPr lang="en-US" b="1" dirty="0">
                <a:solidFill>
                  <a:schemeClr val="accent1"/>
                </a:solidFill>
              </a:rPr>
              <a:t>Work product preparation and </a:t>
            </a:r>
            <a:r>
              <a:rPr lang="en-US" b="1" dirty="0" smtClean="0">
                <a:solidFill>
                  <a:schemeClr val="accent1"/>
                </a:solidFill>
              </a:rPr>
              <a:t>production </a:t>
            </a:r>
            <a:r>
              <a:rPr lang="en-US" dirty="0" smtClean="0"/>
              <a:t>—</a:t>
            </a:r>
            <a:r>
              <a:rPr lang="en-US" dirty="0"/>
              <a:t>encompasses the activities required to create work products such as models, documents, logs, forms, and lists.</a:t>
            </a:r>
          </a:p>
        </p:txBody>
      </p:sp>
      <p:sp>
        <p:nvSpPr>
          <p:cNvPr id="3" name="Title 2"/>
          <p:cNvSpPr>
            <a:spLocks noGrp="1"/>
          </p:cNvSpPr>
          <p:nvPr>
            <p:ph type="title"/>
          </p:nvPr>
        </p:nvSpPr>
        <p:spPr/>
        <p:txBody>
          <a:bodyPr/>
          <a:lstStyle/>
          <a:p>
            <a:r>
              <a:rPr lang="en-US" dirty="0"/>
              <a:t>Umbrella Activities</a:t>
            </a:r>
          </a:p>
        </p:txBody>
      </p:sp>
    </p:spTree>
    <p:extLst>
      <p:ext uri="{BB962C8B-B14F-4D97-AF65-F5344CB8AC3E}">
        <p14:creationId xmlns:p14="http://schemas.microsoft.com/office/powerpoint/2010/main" val="353097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process adopted for one project might be significantly different than a process adopted for another project. Among the differences </a:t>
            </a:r>
            <a:r>
              <a:rPr lang="en-US" dirty="0" smtClean="0"/>
              <a:t>are:</a:t>
            </a:r>
            <a:endParaRPr lang="en-US" dirty="0"/>
          </a:p>
        </p:txBody>
      </p:sp>
      <p:sp>
        <p:nvSpPr>
          <p:cNvPr id="3" name="Title 2"/>
          <p:cNvSpPr>
            <a:spLocks noGrp="1"/>
          </p:cNvSpPr>
          <p:nvPr>
            <p:ph type="title"/>
          </p:nvPr>
        </p:nvSpPr>
        <p:spPr/>
        <p:txBody>
          <a:bodyPr/>
          <a:lstStyle/>
          <a:p>
            <a:r>
              <a:rPr lang="en-US" dirty="0"/>
              <a:t>Adapting a Process Model</a:t>
            </a:r>
          </a:p>
        </p:txBody>
      </p:sp>
    </p:spTree>
    <p:extLst>
      <p:ext uri="{BB962C8B-B14F-4D97-AF65-F5344CB8AC3E}">
        <p14:creationId xmlns:p14="http://schemas.microsoft.com/office/powerpoint/2010/main" val="121914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a:bodyPr>
          <a:lstStyle/>
          <a:p>
            <a:pPr lvl="1">
              <a:lnSpc>
                <a:spcPct val="90000"/>
              </a:lnSpc>
              <a:spcBef>
                <a:spcPts val="600"/>
              </a:spcBef>
            </a:pPr>
            <a:r>
              <a:rPr lang="en-US" sz="2000" dirty="0">
                <a:latin typeface="Palatino" pitchFamily="-128" charset="0"/>
              </a:rPr>
              <a:t>the overall flow of activities, actions, and tasks and the interdependencies among them</a:t>
            </a:r>
          </a:p>
          <a:p>
            <a:pPr lvl="1">
              <a:lnSpc>
                <a:spcPct val="90000"/>
              </a:lnSpc>
              <a:spcBef>
                <a:spcPts val="300"/>
              </a:spcBef>
            </a:pPr>
            <a:r>
              <a:rPr lang="en-US" sz="2000" dirty="0">
                <a:latin typeface="Palatino" pitchFamily="-128" charset="0"/>
              </a:rPr>
              <a:t>the degree to which actions and tasks are defined within each framework activity</a:t>
            </a:r>
          </a:p>
          <a:p>
            <a:pPr lvl="1">
              <a:lnSpc>
                <a:spcPct val="90000"/>
              </a:lnSpc>
            </a:pPr>
            <a:r>
              <a:rPr lang="en-US" sz="2000" dirty="0">
                <a:latin typeface="Palatino" pitchFamily="-128" charset="0"/>
              </a:rPr>
              <a:t>the degree to which work products are identified and required</a:t>
            </a:r>
          </a:p>
          <a:p>
            <a:pPr lvl="1">
              <a:lnSpc>
                <a:spcPct val="90000"/>
              </a:lnSpc>
            </a:pPr>
            <a:r>
              <a:rPr lang="en-US" sz="2000" dirty="0">
                <a:latin typeface="Palatino" pitchFamily="-128" charset="0"/>
              </a:rPr>
              <a:t>the manner which quality assurance activities are applied</a:t>
            </a:r>
          </a:p>
          <a:p>
            <a:pPr lvl="1">
              <a:lnSpc>
                <a:spcPct val="90000"/>
              </a:lnSpc>
            </a:pPr>
            <a:r>
              <a:rPr lang="en-US" sz="2000" dirty="0">
                <a:latin typeface="Palatino" pitchFamily="-128" charset="0"/>
              </a:rPr>
              <a:t>the manner in which project tracking and control activities are applied</a:t>
            </a:r>
          </a:p>
          <a:p>
            <a:pPr lvl="1">
              <a:lnSpc>
                <a:spcPct val="90000"/>
              </a:lnSpc>
            </a:pPr>
            <a:r>
              <a:rPr lang="en-US" sz="2000" dirty="0">
                <a:latin typeface="Palatino" pitchFamily="-128" charset="0"/>
              </a:rPr>
              <a:t>the overall degree of detail and rigor with which the process is described</a:t>
            </a:r>
          </a:p>
          <a:p>
            <a:pPr lvl="1">
              <a:lnSpc>
                <a:spcPct val="90000"/>
              </a:lnSpc>
            </a:pPr>
            <a:r>
              <a:rPr lang="en-US" sz="2000" dirty="0">
                <a:latin typeface="Palatino" pitchFamily="-128" charset="0"/>
              </a:rPr>
              <a:t>the degree to which the customer and other stakeholders are involved with the project</a:t>
            </a:r>
          </a:p>
          <a:p>
            <a:pPr lvl="1">
              <a:lnSpc>
                <a:spcPct val="90000"/>
              </a:lnSpc>
            </a:pPr>
            <a:r>
              <a:rPr lang="en-US" sz="2000" dirty="0">
                <a:latin typeface="Palatino" pitchFamily="-128" charset="0"/>
              </a:rPr>
              <a:t>the level of autonomy given to the software team</a:t>
            </a:r>
          </a:p>
          <a:p>
            <a:pPr lvl="1">
              <a:lnSpc>
                <a:spcPct val="90000"/>
              </a:lnSpc>
            </a:pPr>
            <a:r>
              <a:rPr lang="en-US" sz="2000" dirty="0">
                <a:latin typeface="Palatino" pitchFamily="-128" charset="0"/>
              </a:rPr>
              <a:t>the degree to which team organization and roles are prescribed</a:t>
            </a:r>
          </a:p>
          <a:p>
            <a:endParaRPr lang="en-US" sz="2000" dirty="0"/>
          </a:p>
        </p:txBody>
      </p:sp>
      <p:sp>
        <p:nvSpPr>
          <p:cNvPr id="3" name="Title 2"/>
          <p:cNvSpPr>
            <a:spLocks noGrp="1"/>
          </p:cNvSpPr>
          <p:nvPr>
            <p:ph type="title"/>
          </p:nvPr>
        </p:nvSpPr>
        <p:spPr/>
        <p:txBody>
          <a:bodyPr/>
          <a:lstStyle/>
          <a:p>
            <a:r>
              <a:rPr lang="en-US" dirty="0"/>
              <a:t>Adapting a Process Model</a:t>
            </a:r>
          </a:p>
        </p:txBody>
      </p:sp>
    </p:spTree>
    <p:extLst>
      <p:ext uri="{BB962C8B-B14F-4D97-AF65-F5344CB8AC3E}">
        <p14:creationId xmlns:p14="http://schemas.microsoft.com/office/powerpoint/2010/main" val="31489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20000"/>
          </a:bodyPr>
          <a:lstStyle/>
          <a:p>
            <a:r>
              <a:rPr lang="en-US" dirty="0"/>
              <a:t>a process was defined as a collection of work activities, actions, and tasks that are performed when some work product is to be created. Each of these activities, actions, and tasks reside within a framework or model that defines their relationship with the process and with one another. </a:t>
            </a:r>
            <a:endParaRPr lang="en-US" dirty="0" smtClean="0"/>
          </a:p>
          <a:p>
            <a:endParaRPr lang="en-US" dirty="0" smtClean="0"/>
          </a:p>
          <a:p>
            <a:r>
              <a:rPr lang="en-US" dirty="0" smtClean="0"/>
              <a:t>The </a:t>
            </a:r>
            <a:r>
              <a:rPr lang="en-US" dirty="0"/>
              <a:t>software process is represented schematically in Figure </a:t>
            </a:r>
            <a:r>
              <a:rPr lang="en-US" dirty="0" smtClean="0"/>
              <a:t>. </a:t>
            </a:r>
            <a:r>
              <a:rPr lang="en-US" dirty="0"/>
              <a:t>Referring to the figure, each framework activity is populated by a set of software engineering actions. Each software engineering action is defined by a task set that identifies the work tasks that are to be completed, the work products that will be produced, the quality assurance points that will be required, and the milestones that will be used to indicate progress. </a:t>
            </a:r>
          </a:p>
        </p:txBody>
      </p:sp>
      <p:sp>
        <p:nvSpPr>
          <p:cNvPr id="3" name="Title 2"/>
          <p:cNvSpPr>
            <a:spLocks noGrp="1"/>
          </p:cNvSpPr>
          <p:nvPr>
            <p:ph type="title"/>
          </p:nvPr>
        </p:nvSpPr>
        <p:spPr/>
        <p:txBody>
          <a:bodyPr/>
          <a:lstStyle/>
          <a:p>
            <a:r>
              <a:rPr lang="en-US" dirty="0"/>
              <a:t>A Generic Process Model</a:t>
            </a:r>
          </a:p>
        </p:txBody>
      </p:sp>
    </p:spTree>
    <p:extLst>
      <p:ext uri="{BB962C8B-B14F-4D97-AF65-F5344CB8AC3E}">
        <p14:creationId xmlns:p14="http://schemas.microsoft.com/office/powerpoint/2010/main" val="382362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Generic Process Model</a:t>
            </a:r>
          </a:p>
        </p:txBody>
      </p:sp>
      <p:pic>
        <p:nvPicPr>
          <p:cNvPr id="4" name="Picture 4" descr="Fig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481138"/>
            <a:ext cx="5867400"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66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382000" cy="5943600"/>
          </a:xfrm>
        </p:spPr>
        <p:txBody>
          <a:bodyPr/>
          <a:lstStyle/>
          <a:p>
            <a:endParaRPr lang="en-US" dirty="0" smtClean="0"/>
          </a:p>
          <a:p>
            <a:endParaRPr lang="en-US" dirty="0"/>
          </a:p>
          <a:p>
            <a:endParaRPr lang="en-US" dirty="0" smtClean="0"/>
          </a:p>
          <a:p>
            <a:endParaRPr lang="en-US" dirty="0"/>
          </a:p>
          <a:p>
            <a:r>
              <a:rPr lang="en-US" b="1" i="1" dirty="0" smtClean="0">
                <a:solidFill>
                  <a:srgbClr val="FF0000"/>
                </a:solidFill>
              </a:rPr>
              <a:t>process </a:t>
            </a:r>
            <a:r>
              <a:rPr lang="en-US" b="1" i="1" dirty="0">
                <a:solidFill>
                  <a:srgbClr val="FF0000"/>
                </a:solidFill>
              </a:rPr>
              <a:t>flow</a:t>
            </a:r>
            <a:r>
              <a:rPr lang="en-US" dirty="0"/>
              <a:t>—describes how the framework activities and the actions and tasks that occur within each framework activity are organized with respect to sequence and time and is illustrated in </a:t>
            </a:r>
            <a:r>
              <a:rPr lang="en-US" dirty="0" smtClean="0"/>
              <a:t>Figure.</a:t>
            </a:r>
            <a:endParaRPr lang="en-US" dirty="0"/>
          </a:p>
        </p:txBody>
      </p:sp>
    </p:spTree>
    <p:extLst>
      <p:ext uri="{BB962C8B-B14F-4D97-AF65-F5344CB8AC3E}">
        <p14:creationId xmlns:p14="http://schemas.microsoft.com/office/powerpoint/2010/main" val="399140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Layered Technology</a:t>
            </a:r>
          </a:p>
        </p:txBody>
      </p:sp>
      <p:sp>
        <p:nvSpPr>
          <p:cNvPr id="4" name="Rectangle 3"/>
          <p:cNvSpPr>
            <a:spLocks noChangeArrowheads="1"/>
          </p:cNvSpPr>
          <p:nvPr/>
        </p:nvSpPr>
        <p:spPr bwMode="auto">
          <a:xfrm>
            <a:off x="3429000" y="5029200"/>
            <a:ext cx="3084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90000"/>
              </a:lnSpc>
            </a:pPr>
            <a:r>
              <a:rPr lang="en-US" b="1" i="1" dirty="0">
                <a:solidFill>
                  <a:schemeClr val="folHlink"/>
                </a:solidFill>
                <a:latin typeface="Palatino" pitchFamily="-128" charset="0"/>
              </a:rPr>
              <a:t>Software Engineering</a:t>
            </a:r>
            <a:endParaRPr lang="en-US" b="1" dirty="0">
              <a:latin typeface="Palatino" pitchFamily="-128" charset="0"/>
            </a:endParaRPr>
          </a:p>
        </p:txBody>
      </p:sp>
      <p:sp>
        <p:nvSpPr>
          <p:cNvPr id="5" name="Oval 4"/>
          <p:cNvSpPr>
            <a:spLocks noChangeArrowheads="1"/>
          </p:cNvSpPr>
          <p:nvPr/>
        </p:nvSpPr>
        <p:spPr bwMode="auto">
          <a:xfrm>
            <a:off x="1004888" y="3397250"/>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dirty="0">
              <a:latin typeface="Arial" charset="0"/>
              <a:ea typeface="ＭＳ Ｐゴシック" pitchFamily="-128" charset="-128"/>
            </a:endParaRPr>
          </a:p>
        </p:txBody>
      </p:sp>
      <p:sp>
        <p:nvSpPr>
          <p:cNvPr id="6" name="Oval 5"/>
          <p:cNvSpPr>
            <a:spLocks noChangeArrowheads="1"/>
          </p:cNvSpPr>
          <p:nvPr/>
        </p:nvSpPr>
        <p:spPr bwMode="auto">
          <a:xfrm>
            <a:off x="1462088" y="2968625"/>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dirty="0">
              <a:latin typeface="Arial" charset="0"/>
              <a:ea typeface="ＭＳ Ｐゴシック" pitchFamily="-128" charset="-128"/>
            </a:endParaRPr>
          </a:p>
        </p:txBody>
      </p:sp>
      <p:sp>
        <p:nvSpPr>
          <p:cNvPr id="7" name="Oval 6"/>
          <p:cNvSpPr>
            <a:spLocks noChangeArrowheads="1"/>
          </p:cNvSpPr>
          <p:nvPr/>
        </p:nvSpPr>
        <p:spPr bwMode="auto">
          <a:xfrm>
            <a:off x="1995488" y="2511425"/>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dirty="0">
              <a:latin typeface="Arial" charset="0"/>
              <a:ea typeface="ＭＳ Ｐゴシック" pitchFamily="-128" charset="-128"/>
            </a:endParaRPr>
          </a:p>
        </p:txBody>
      </p:sp>
      <p:sp>
        <p:nvSpPr>
          <p:cNvPr id="8" name="Oval 7"/>
          <p:cNvSpPr>
            <a:spLocks noChangeArrowheads="1"/>
          </p:cNvSpPr>
          <p:nvPr/>
        </p:nvSpPr>
        <p:spPr bwMode="auto">
          <a:xfrm>
            <a:off x="2376488" y="2282825"/>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dirty="0">
              <a:latin typeface="Arial" charset="0"/>
              <a:ea typeface="ＭＳ Ｐゴシック" pitchFamily="-128" charset="-128"/>
            </a:endParaRPr>
          </a:p>
        </p:txBody>
      </p:sp>
      <p:sp>
        <p:nvSpPr>
          <p:cNvPr id="9" name="Rectangle 8"/>
          <p:cNvSpPr>
            <a:spLocks noChangeArrowheads="1"/>
          </p:cNvSpPr>
          <p:nvPr/>
        </p:nvSpPr>
        <p:spPr bwMode="auto">
          <a:xfrm>
            <a:off x="3657600" y="4238625"/>
            <a:ext cx="2141538"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Palatino" pitchFamily="-128" charset="0"/>
                <a:ea typeface="ＭＳ Ｐゴシック" pitchFamily="-128" charset="-128"/>
              </a:rPr>
              <a:t>a “quality” focus</a:t>
            </a:r>
          </a:p>
        </p:txBody>
      </p:sp>
      <p:sp>
        <p:nvSpPr>
          <p:cNvPr id="10" name="Rectangle 9"/>
          <p:cNvSpPr>
            <a:spLocks noChangeArrowheads="1"/>
          </p:cNvSpPr>
          <p:nvPr/>
        </p:nvSpPr>
        <p:spPr bwMode="auto">
          <a:xfrm>
            <a:off x="3759200" y="3638550"/>
            <a:ext cx="1838325"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1" name="Rectangle 10"/>
          <p:cNvSpPr>
            <a:spLocks noChangeArrowheads="1"/>
          </p:cNvSpPr>
          <p:nvPr/>
        </p:nvSpPr>
        <p:spPr bwMode="auto">
          <a:xfrm>
            <a:off x="4114800" y="3038475"/>
            <a:ext cx="1182688"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2" name="Rectangle 11"/>
          <p:cNvSpPr>
            <a:spLocks noChangeArrowheads="1"/>
          </p:cNvSpPr>
          <p:nvPr/>
        </p:nvSpPr>
        <p:spPr bwMode="auto">
          <a:xfrm>
            <a:off x="4419600" y="2438400"/>
            <a:ext cx="746125"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38743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ig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924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15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228600"/>
            <a:ext cx="8229600" cy="6096000"/>
          </a:xfrm>
        </p:spPr>
        <p:txBody>
          <a:bodyPr>
            <a:normAutofit fontScale="92500" lnSpcReduction="10000"/>
          </a:bodyPr>
          <a:lstStyle/>
          <a:p>
            <a:pPr marL="109728" indent="0">
              <a:buNone/>
            </a:pPr>
            <a:r>
              <a:rPr lang="en-US" b="1" i="1" dirty="0">
                <a:solidFill>
                  <a:srgbClr val="FF0000"/>
                </a:solidFill>
              </a:rPr>
              <a:t>A linear process </a:t>
            </a:r>
            <a:r>
              <a:rPr lang="en-US" dirty="0"/>
              <a:t>flow executes each of the five framework activities in sequence, beginning with communication and culminating with deployment (Figure 2.2a). </a:t>
            </a:r>
            <a:endParaRPr lang="en-US" dirty="0" smtClean="0"/>
          </a:p>
          <a:p>
            <a:pPr marL="109728" indent="0">
              <a:buNone/>
            </a:pPr>
            <a:r>
              <a:rPr lang="en-US" b="1" i="1" dirty="0" smtClean="0">
                <a:solidFill>
                  <a:srgbClr val="FF0000"/>
                </a:solidFill>
              </a:rPr>
              <a:t>An </a:t>
            </a:r>
            <a:r>
              <a:rPr lang="en-US" b="1" i="1" dirty="0">
                <a:solidFill>
                  <a:srgbClr val="FF0000"/>
                </a:solidFill>
              </a:rPr>
              <a:t>iterative process </a:t>
            </a:r>
            <a:r>
              <a:rPr lang="en-US" dirty="0"/>
              <a:t>flow repeats one or more of the activities before proceeding to the next (Figure 2.2b). </a:t>
            </a:r>
            <a:endParaRPr lang="en-US" dirty="0" smtClean="0"/>
          </a:p>
          <a:p>
            <a:pPr marL="109728" indent="0">
              <a:buNone/>
            </a:pPr>
            <a:r>
              <a:rPr lang="en-US" b="1" i="1" dirty="0" smtClean="0">
                <a:solidFill>
                  <a:srgbClr val="FF0000"/>
                </a:solidFill>
              </a:rPr>
              <a:t>An </a:t>
            </a:r>
            <a:r>
              <a:rPr lang="en-US" b="1" i="1" dirty="0">
                <a:solidFill>
                  <a:srgbClr val="FF0000"/>
                </a:solidFill>
              </a:rPr>
              <a:t>evolutionary process </a:t>
            </a:r>
            <a:r>
              <a:rPr lang="en-US" dirty="0"/>
              <a:t>flow executes the activities in a “circular” manner. Each circuit through the five activities leads to a more complete version of the software (Figure 2.2c). </a:t>
            </a:r>
            <a:endParaRPr lang="en-US" dirty="0" smtClean="0"/>
          </a:p>
          <a:p>
            <a:pPr marL="109728" indent="0">
              <a:buNone/>
            </a:pPr>
            <a:r>
              <a:rPr lang="en-US" b="1" i="1" dirty="0" smtClean="0">
                <a:solidFill>
                  <a:srgbClr val="FF0000"/>
                </a:solidFill>
              </a:rPr>
              <a:t>A </a:t>
            </a:r>
            <a:r>
              <a:rPr lang="en-US" b="1" i="1" dirty="0">
                <a:solidFill>
                  <a:srgbClr val="FF0000"/>
                </a:solidFill>
              </a:rPr>
              <a:t>parallel process </a:t>
            </a:r>
            <a:r>
              <a:rPr lang="en-US" dirty="0"/>
              <a:t>flow (Figure 2.2d) executes one or more activities in parallel with other activities (e.g., modeling for one aspect of the software might be executed in parallel with construction of another aspect of the software).</a:t>
            </a:r>
          </a:p>
        </p:txBody>
      </p:sp>
    </p:spTree>
    <p:extLst>
      <p:ext uri="{BB962C8B-B14F-4D97-AF65-F5344CB8AC3E}">
        <p14:creationId xmlns:p14="http://schemas.microsoft.com/office/powerpoint/2010/main" val="253480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Palatino" pitchFamily="-128" charset="0"/>
            </a:endParaRPr>
          </a:p>
          <a:p>
            <a:r>
              <a:rPr lang="en-US" dirty="0" smtClean="0">
                <a:latin typeface="Palatino" pitchFamily="-128" charset="0"/>
              </a:rPr>
              <a:t>A </a:t>
            </a:r>
            <a:r>
              <a:rPr lang="en-US" dirty="0">
                <a:latin typeface="Palatino" pitchFamily="-128" charset="0"/>
              </a:rPr>
              <a:t>task set defines the actual work to be done to accomplish the objectives of a software engineering action</a:t>
            </a:r>
            <a:r>
              <a:rPr lang="en-US" dirty="0" smtClean="0">
                <a:latin typeface="Palatino" pitchFamily="-128" charset="0"/>
              </a:rPr>
              <a:t>.</a:t>
            </a:r>
          </a:p>
          <a:p>
            <a:endParaRPr lang="en-US" dirty="0">
              <a:latin typeface="Palatino" pitchFamily="-128" charset="0"/>
            </a:endParaRPr>
          </a:p>
          <a:p>
            <a:pPr lvl="1"/>
            <a:r>
              <a:rPr lang="en-US" dirty="0">
                <a:solidFill>
                  <a:schemeClr val="folHlink"/>
                </a:solidFill>
                <a:latin typeface="Palatino" pitchFamily="-128" charset="0"/>
              </a:rPr>
              <a:t>A list of the task to be accomplished</a:t>
            </a:r>
          </a:p>
          <a:p>
            <a:pPr lvl="1"/>
            <a:r>
              <a:rPr lang="en-US" dirty="0">
                <a:solidFill>
                  <a:schemeClr val="folHlink"/>
                </a:solidFill>
                <a:latin typeface="Palatino" pitchFamily="-128" charset="0"/>
              </a:rPr>
              <a:t>A list of the work products to be produced</a:t>
            </a:r>
          </a:p>
          <a:p>
            <a:pPr lvl="1"/>
            <a:r>
              <a:rPr lang="en-US" dirty="0">
                <a:solidFill>
                  <a:schemeClr val="folHlink"/>
                </a:solidFill>
                <a:latin typeface="Palatino" pitchFamily="-128" charset="0"/>
              </a:rPr>
              <a:t>A list of the quality assurance filters to be applied</a:t>
            </a:r>
          </a:p>
          <a:p>
            <a:endParaRPr lang="en-US" dirty="0"/>
          </a:p>
        </p:txBody>
      </p:sp>
      <p:sp>
        <p:nvSpPr>
          <p:cNvPr id="3" name="Title 2"/>
          <p:cNvSpPr>
            <a:spLocks noGrp="1"/>
          </p:cNvSpPr>
          <p:nvPr>
            <p:ph type="title"/>
          </p:nvPr>
        </p:nvSpPr>
        <p:spPr/>
        <p:txBody>
          <a:bodyPr/>
          <a:lstStyle/>
          <a:p>
            <a:r>
              <a:rPr lang="en-US" dirty="0"/>
              <a:t>Identifying a Task Set</a:t>
            </a:r>
          </a:p>
        </p:txBody>
      </p:sp>
    </p:spTree>
    <p:extLst>
      <p:ext uri="{BB962C8B-B14F-4D97-AF65-F5344CB8AC3E}">
        <p14:creationId xmlns:p14="http://schemas.microsoft.com/office/powerpoint/2010/main" val="395194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05400"/>
          </a:xfrm>
        </p:spPr>
        <p:txBody>
          <a:bodyPr/>
          <a:lstStyle/>
          <a:p>
            <a:pPr>
              <a:lnSpc>
                <a:spcPct val="90000"/>
              </a:lnSpc>
            </a:pPr>
            <a:r>
              <a:rPr lang="en-US" dirty="0">
                <a:latin typeface="Palatino" pitchFamily="-128" charset="0"/>
              </a:rPr>
              <a:t>A </a:t>
            </a:r>
            <a:r>
              <a:rPr lang="en-US" i="1" dirty="0">
                <a:solidFill>
                  <a:schemeClr val="folHlink"/>
                </a:solidFill>
                <a:latin typeface="Palatino" pitchFamily="-128" charset="0"/>
              </a:rPr>
              <a:t>process pattern</a:t>
            </a:r>
            <a:r>
              <a:rPr lang="en-US" dirty="0">
                <a:solidFill>
                  <a:schemeClr val="folHlink"/>
                </a:solidFill>
                <a:latin typeface="Palatino" pitchFamily="-128" charset="0"/>
              </a:rPr>
              <a:t> </a:t>
            </a:r>
            <a:endParaRPr lang="en-US" dirty="0" smtClean="0">
              <a:solidFill>
                <a:schemeClr val="folHlink"/>
              </a:solidFill>
              <a:latin typeface="Palatino" pitchFamily="-128" charset="0"/>
            </a:endParaRPr>
          </a:p>
          <a:p>
            <a:pPr>
              <a:lnSpc>
                <a:spcPct val="90000"/>
              </a:lnSpc>
            </a:pPr>
            <a:endParaRPr lang="en-US" dirty="0">
              <a:latin typeface="Palatino" pitchFamily="-128" charset="0"/>
            </a:endParaRPr>
          </a:p>
          <a:p>
            <a:pPr lvl="1">
              <a:lnSpc>
                <a:spcPct val="90000"/>
              </a:lnSpc>
            </a:pPr>
            <a:r>
              <a:rPr lang="en-US" dirty="0">
                <a:latin typeface="Palatino" pitchFamily="-128" charset="0"/>
              </a:rPr>
              <a:t>describes a process-related problem that is encountered during software engineering work, </a:t>
            </a:r>
          </a:p>
          <a:p>
            <a:pPr lvl="1">
              <a:lnSpc>
                <a:spcPct val="90000"/>
              </a:lnSpc>
            </a:pPr>
            <a:r>
              <a:rPr lang="en-US" dirty="0">
                <a:latin typeface="Palatino" pitchFamily="-128" charset="0"/>
              </a:rPr>
              <a:t>identifies the environment in which the problem has been encountered, and </a:t>
            </a:r>
          </a:p>
          <a:p>
            <a:pPr lvl="1">
              <a:lnSpc>
                <a:spcPct val="90000"/>
              </a:lnSpc>
            </a:pPr>
            <a:r>
              <a:rPr lang="en-US" dirty="0">
                <a:latin typeface="Palatino" pitchFamily="-128" charset="0"/>
              </a:rPr>
              <a:t>suggests one or more proven solutions to the problem</a:t>
            </a:r>
            <a:r>
              <a:rPr lang="en-US" dirty="0" smtClean="0">
                <a:latin typeface="Palatino" pitchFamily="-128" charset="0"/>
              </a:rPr>
              <a:t>.</a:t>
            </a:r>
          </a:p>
          <a:p>
            <a:pPr lvl="1">
              <a:lnSpc>
                <a:spcPct val="90000"/>
              </a:lnSpc>
            </a:pPr>
            <a:r>
              <a:rPr lang="en-US" dirty="0" smtClean="0">
                <a:latin typeface="Palatino" pitchFamily="-128" charset="0"/>
              </a:rPr>
              <a:t> </a:t>
            </a:r>
            <a:endParaRPr lang="en-US" dirty="0">
              <a:latin typeface="Palatino" pitchFamily="-128" charset="0"/>
            </a:endParaRPr>
          </a:p>
          <a:p>
            <a:pPr>
              <a:lnSpc>
                <a:spcPct val="90000"/>
              </a:lnSpc>
            </a:pPr>
            <a:r>
              <a:rPr lang="en-US" dirty="0">
                <a:latin typeface="Palatino" pitchFamily="-128" charset="0"/>
              </a:rPr>
              <a:t>Stated in more general terms, a process pattern provides you with a </a:t>
            </a:r>
            <a:r>
              <a:rPr lang="en-US" i="1" dirty="0">
                <a:latin typeface="Palatino" pitchFamily="-128" charset="0"/>
              </a:rPr>
              <a:t>template</a:t>
            </a:r>
            <a:r>
              <a:rPr lang="en-US" dirty="0">
                <a:latin typeface="Palatino" pitchFamily="-128" charset="0"/>
              </a:rPr>
              <a:t> [</a:t>
            </a:r>
            <a:r>
              <a:rPr lang="en-US" dirty="0" smtClean="0">
                <a:latin typeface="Palatino" pitchFamily="-128" charset="0"/>
              </a:rPr>
              <a:t>Ambler]—</a:t>
            </a:r>
            <a:r>
              <a:rPr lang="en-US" dirty="0">
                <a:solidFill>
                  <a:schemeClr val="folHlink"/>
                </a:solidFill>
                <a:latin typeface="Palatino" pitchFamily="-128" charset="0"/>
              </a:rPr>
              <a:t>a consistent method for describing problem solutions within the context of the software process.</a:t>
            </a:r>
            <a:endParaRPr lang="en-US" dirty="0">
              <a:solidFill>
                <a:schemeClr val="folHlink"/>
              </a:solidFill>
              <a:latin typeface="Times New Roman" pitchFamily="18" charset="0"/>
            </a:endParaRPr>
          </a:p>
          <a:p>
            <a:endParaRPr lang="en-US" dirty="0"/>
          </a:p>
        </p:txBody>
      </p:sp>
      <p:sp>
        <p:nvSpPr>
          <p:cNvPr id="3" name="Title 2"/>
          <p:cNvSpPr>
            <a:spLocks noGrp="1"/>
          </p:cNvSpPr>
          <p:nvPr>
            <p:ph type="title"/>
          </p:nvPr>
        </p:nvSpPr>
        <p:spPr/>
        <p:txBody>
          <a:bodyPr/>
          <a:lstStyle/>
          <a:p>
            <a:r>
              <a:rPr lang="en-US" dirty="0"/>
              <a:t>Process Patterns</a:t>
            </a:r>
          </a:p>
        </p:txBody>
      </p:sp>
    </p:spTree>
    <p:extLst>
      <p:ext uri="{BB962C8B-B14F-4D97-AF65-F5344CB8AC3E}">
        <p14:creationId xmlns:p14="http://schemas.microsoft.com/office/powerpoint/2010/main" val="295532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228600"/>
            <a:ext cx="8229600" cy="5778500"/>
          </a:xfrm>
        </p:spPr>
        <p:txBody>
          <a:bodyPr/>
          <a:lstStyle/>
          <a:p>
            <a:endParaRPr lang="en-US" i="1" dirty="0" smtClean="0">
              <a:solidFill>
                <a:schemeClr val="folHlink"/>
              </a:solidFill>
              <a:latin typeface="Palatino" pitchFamily="-128" charset="0"/>
            </a:endParaRPr>
          </a:p>
          <a:p>
            <a:endParaRPr lang="en-US" i="1" dirty="0">
              <a:solidFill>
                <a:schemeClr val="folHlink"/>
              </a:solidFill>
              <a:latin typeface="Palatino" pitchFamily="-128" charset="0"/>
            </a:endParaRPr>
          </a:p>
          <a:p>
            <a:r>
              <a:rPr lang="en-US" i="1" dirty="0" smtClean="0">
                <a:solidFill>
                  <a:schemeClr val="folHlink"/>
                </a:solidFill>
                <a:latin typeface="Palatino" pitchFamily="-128" charset="0"/>
              </a:rPr>
              <a:t>Stage </a:t>
            </a:r>
            <a:r>
              <a:rPr lang="en-US" i="1" dirty="0">
                <a:solidFill>
                  <a:schemeClr val="folHlink"/>
                </a:solidFill>
                <a:latin typeface="Palatino" pitchFamily="-128" charset="0"/>
              </a:rPr>
              <a:t>patterns</a:t>
            </a:r>
            <a:r>
              <a:rPr lang="en-US" dirty="0">
                <a:solidFill>
                  <a:srgbClr val="000000"/>
                </a:solidFill>
                <a:latin typeface="Palatino" pitchFamily="-128" charset="0"/>
              </a:rPr>
              <a:t>—defines a problem associated with a framework activity for the process.</a:t>
            </a:r>
          </a:p>
          <a:p>
            <a:r>
              <a:rPr lang="en-US" i="1" dirty="0">
                <a:solidFill>
                  <a:schemeClr val="folHlink"/>
                </a:solidFill>
                <a:latin typeface="Palatino" pitchFamily="-128" charset="0"/>
              </a:rPr>
              <a:t>Task patterns</a:t>
            </a:r>
            <a:r>
              <a:rPr lang="en-US" dirty="0">
                <a:solidFill>
                  <a:srgbClr val="000000"/>
                </a:solidFill>
                <a:latin typeface="Palatino" pitchFamily="-128" charset="0"/>
              </a:rPr>
              <a:t>—defines a problem associated with a software engineering action or work task and relevant to successful software engineering practice</a:t>
            </a:r>
          </a:p>
          <a:p>
            <a:r>
              <a:rPr lang="en-US" i="1" dirty="0">
                <a:solidFill>
                  <a:schemeClr val="folHlink"/>
                </a:solidFill>
                <a:latin typeface="Palatino" pitchFamily="-128" charset="0"/>
              </a:rPr>
              <a:t>Phase patterns</a:t>
            </a:r>
            <a:r>
              <a:rPr lang="en-US" dirty="0">
                <a:solidFill>
                  <a:srgbClr val="000000"/>
                </a:solidFill>
                <a:latin typeface="Palatino" pitchFamily="-128" charset="0"/>
              </a:rPr>
              <a:t>—define the sequence of framework activities that occur with the process, even when the overall flow of activities is iterative in nature</a:t>
            </a:r>
            <a:endParaRPr lang="en-US" dirty="0"/>
          </a:p>
        </p:txBody>
      </p:sp>
    </p:spTree>
    <p:extLst>
      <p:ext uri="{BB962C8B-B14F-4D97-AF65-F5344CB8AC3E}">
        <p14:creationId xmlns:p14="http://schemas.microsoft.com/office/powerpoint/2010/main" val="955964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a:p>
          <a:p>
            <a:r>
              <a:rPr lang="en-US" dirty="0"/>
              <a:t>Plan-driven processes are processes where all of the process activities are planned in advance and progress is measured against this plan. </a:t>
            </a:r>
          </a:p>
          <a:p>
            <a:r>
              <a:rPr lang="en-US" dirty="0"/>
              <a:t>•In agile processes, planning is incremental and it is easier to change the process to reflect changing customer requirements. </a:t>
            </a:r>
          </a:p>
          <a:p>
            <a:r>
              <a:rPr lang="en-US" dirty="0"/>
              <a:t>•In practice, most practical processes include elements of both plan-driven and agile approaches. </a:t>
            </a:r>
          </a:p>
          <a:p>
            <a:r>
              <a:rPr lang="en-US" dirty="0"/>
              <a:t>•There are no right or wrong software processes.</a:t>
            </a:r>
          </a:p>
          <a:p>
            <a:endParaRPr lang="en-US" dirty="0"/>
          </a:p>
        </p:txBody>
      </p:sp>
      <p:sp>
        <p:nvSpPr>
          <p:cNvPr id="3" name="Title 2"/>
          <p:cNvSpPr>
            <a:spLocks noGrp="1"/>
          </p:cNvSpPr>
          <p:nvPr>
            <p:ph type="title"/>
          </p:nvPr>
        </p:nvSpPr>
        <p:spPr/>
        <p:txBody>
          <a:bodyPr>
            <a:normAutofit fontScale="90000"/>
          </a:bodyPr>
          <a:lstStyle/>
          <a:p>
            <a:r>
              <a:rPr lang="en-US" b="0" dirty="0"/>
              <a:t>Plan-driven and agile processes</a:t>
            </a:r>
            <a:endParaRPr lang="en-US" dirty="0"/>
          </a:p>
        </p:txBody>
      </p:sp>
    </p:spTree>
    <p:extLst>
      <p:ext uri="{BB962C8B-B14F-4D97-AF65-F5344CB8AC3E}">
        <p14:creationId xmlns:p14="http://schemas.microsoft.com/office/powerpoint/2010/main" val="82216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are software "stakeholders", i.e., people who have some interest in a software product and/or its development </a:t>
            </a:r>
          </a:p>
          <a:p>
            <a:r>
              <a:rPr lang="en-US" dirty="0"/>
              <a:t>–</a:t>
            </a:r>
            <a:r>
              <a:rPr lang="en-US" b="1" i="1" dirty="0"/>
              <a:t>end users</a:t>
            </a:r>
            <a:r>
              <a:rPr lang="en-US" dirty="0"/>
              <a:t>--people who will use the software or people who represent those who will use it </a:t>
            </a:r>
          </a:p>
          <a:p>
            <a:r>
              <a:rPr lang="en-US" dirty="0"/>
              <a:t>–</a:t>
            </a:r>
            <a:r>
              <a:rPr lang="en-US" b="1" i="1" dirty="0"/>
              <a:t>customers</a:t>
            </a:r>
            <a:r>
              <a:rPr lang="en-US" dirty="0"/>
              <a:t>--people who purchase the software, which they may or may use themselves </a:t>
            </a:r>
          </a:p>
          <a:p>
            <a:endParaRPr lang="en-US" dirty="0"/>
          </a:p>
        </p:txBody>
      </p:sp>
      <p:sp>
        <p:nvSpPr>
          <p:cNvPr id="3" name="Title 2"/>
          <p:cNvSpPr>
            <a:spLocks noGrp="1"/>
          </p:cNvSpPr>
          <p:nvPr>
            <p:ph type="title"/>
          </p:nvPr>
        </p:nvSpPr>
        <p:spPr/>
        <p:txBody>
          <a:bodyPr>
            <a:normAutofit fontScale="90000"/>
          </a:bodyPr>
          <a:lstStyle/>
          <a:p>
            <a:r>
              <a:rPr lang="en-US" b="0" dirty="0"/>
              <a:t>The people involved with software</a:t>
            </a:r>
            <a:endParaRPr lang="en-US" dirty="0"/>
          </a:p>
        </p:txBody>
      </p:sp>
    </p:spTree>
    <p:extLst>
      <p:ext uri="{BB962C8B-B14F-4D97-AF65-F5344CB8AC3E}">
        <p14:creationId xmlns:p14="http://schemas.microsoft.com/office/powerpoint/2010/main" val="394782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lnSpcReduction="10000"/>
          </a:bodyPr>
          <a:lstStyle/>
          <a:p>
            <a:endParaRPr lang="en-US" dirty="0"/>
          </a:p>
          <a:p>
            <a:r>
              <a:rPr lang="en-US" b="1" i="1" dirty="0"/>
              <a:t>domain experts</a:t>
            </a:r>
            <a:r>
              <a:rPr lang="en-US" dirty="0"/>
              <a:t>--people who fully understand the application domain in which the software will run </a:t>
            </a:r>
          </a:p>
          <a:p>
            <a:r>
              <a:rPr lang="en-US" dirty="0"/>
              <a:t>–</a:t>
            </a:r>
            <a:r>
              <a:rPr lang="en-US" b="1" i="1" dirty="0"/>
              <a:t>analysts</a:t>
            </a:r>
            <a:r>
              <a:rPr lang="en-US" dirty="0"/>
              <a:t>--members of the software development staff who specialize in requirements analysis and specification </a:t>
            </a:r>
          </a:p>
          <a:p>
            <a:r>
              <a:rPr lang="en-US" dirty="0"/>
              <a:t>–</a:t>
            </a:r>
            <a:r>
              <a:rPr lang="en-US" b="1" i="1" dirty="0"/>
              <a:t>implementers</a:t>
            </a:r>
            <a:r>
              <a:rPr lang="en-US" dirty="0"/>
              <a:t>--members of the development staff who specialize in software design and implementation </a:t>
            </a:r>
          </a:p>
          <a:p>
            <a:r>
              <a:rPr lang="en-US" dirty="0"/>
              <a:t>–</a:t>
            </a:r>
            <a:r>
              <a:rPr lang="en-US" b="1" i="1" dirty="0"/>
              <a:t>testers</a:t>
            </a:r>
            <a:r>
              <a:rPr lang="en-US" dirty="0"/>
              <a:t>--members of the development staff and user community who test the software to ensure that it meets the requirements specification </a:t>
            </a:r>
          </a:p>
          <a:p>
            <a:endParaRPr lang="en-US" dirty="0"/>
          </a:p>
        </p:txBody>
      </p:sp>
    </p:spTree>
    <p:extLst>
      <p:ext uri="{BB962C8B-B14F-4D97-AF65-F5344CB8AC3E}">
        <p14:creationId xmlns:p14="http://schemas.microsoft.com/office/powerpoint/2010/main" val="363509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lnSpcReduction="10000"/>
          </a:bodyPr>
          <a:lstStyle/>
          <a:p>
            <a:endParaRPr lang="en-US" dirty="0"/>
          </a:p>
          <a:p>
            <a:r>
              <a:rPr lang="en-US" b="1" i="1" dirty="0"/>
              <a:t>managers</a:t>
            </a:r>
            <a:r>
              <a:rPr lang="en-US" dirty="0"/>
              <a:t>--those who manage the development process, as well as those who manage end users when the software is installed in an organization </a:t>
            </a:r>
          </a:p>
          <a:p>
            <a:r>
              <a:rPr lang="en-US" dirty="0"/>
              <a:t>–</a:t>
            </a:r>
            <a:r>
              <a:rPr lang="en-US" b="1" i="1" dirty="0"/>
              <a:t>visionaries</a:t>
            </a:r>
            <a:r>
              <a:rPr lang="en-US" dirty="0"/>
              <a:t>--those who have the "big picture" for what the software is intended to do and how it will be developed </a:t>
            </a:r>
          </a:p>
          <a:p>
            <a:r>
              <a:rPr lang="en-US" dirty="0"/>
              <a:t>–</a:t>
            </a:r>
            <a:r>
              <a:rPr lang="en-US" b="1" i="1" dirty="0"/>
              <a:t>maintainers and operators</a:t>
            </a:r>
            <a:r>
              <a:rPr lang="en-US" dirty="0"/>
              <a:t>--those who conduct post-development maintenance and operations, as necessary </a:t>
            </a:r>
          </a:p>
          <a:p>
            <a:r>
              <a:rPr lang="en-US" dirty="0"/>
              <a:t>–</a:t>
            </a:r>
            <a:r>
              <a:rPr lang="en-US" b="1" i="1" dirty="0"/>
              <a:t>other interested parties</a:t>
            </a:r>
            <a:r>
              <a:rPr lang="en-US" dirty="0"/>
              <a:t>--anyone else interested in the software product, such as those with a financial investment </a:t>
            </a:r>
          </a:p>
          <a:p>
            <a:endParaRPr lang="en-US" dirty="0"/>
          </a:p>
        </p:txBody>
      </p:sp>
    </p:spTree>
    <p:extLst>
      <p:ext uri="{BB962C8B-B14F-4D97-AF65-F5344CB8AC3E}">
        <p14:creationId xmlns:p14="http://schemas.microsoft.com/office/powerpoint/2010/main" val="350535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Definition Phase</a:t>
            </a:r>
          </a:p>
          <a:p>
            <a:r>
              <a:rPr lang="en-US" dirty="0"/>
              <a:t>Focus on ‘</a:t>
            </a:r>
            <a:r>
              <a:rPr lang="en-US" dirty="0" err="1"/>
              <a:t>what’the</a:t>
            </a:r>
            <a:r>
              <a:rPr lang="en-US" dirty="0"/>
              <a:t> software </a:t>
            </a:r>
            <a:r>
              <a:rPr lang="en-US" dirty="0" smtClean="0"/>
              <a:t>is</a:t>
            </a:r>
          </a:p>
          <a:p>
            <a:endParaRPr lang="en-US" dirty="0"/>
          </a:p>
          <a:p>
            <a:r>
              <a:rPr lang="en-US" b="1" dirty="0"/>
              <a:t>Development Phase</a:t>
            </a:r>
          </a:p>
          <a:p>
            <a:r>
              <a:rPr lang="en-US" dirty="0"/>
              <a:t>Focus on ‘</a:t>
            </a:r>
            <a:r>
              <a:rPr lang="en-US" dirty="0" err="1"/>
              <a:t>how’the</a:t>
            </a:r>
            <a:r>
              <a:rPr lang="en-US" dirty="0"/>
              <a:t> software </a:t>
            </a:r>
            <a:r>
              <a:rPr lang="en-US" dirty="0" smtClean="0"/>
              <a:t>works</a:t>
            </a:r>
          </a:p>
          <a:p>
            <a:endParaRPr lang="en-US" dirty="0"/>
          </a:p>
          <a:p>
            <a:r>
              <a:rPr lang="en-US" b="1" dirty="0"/>
              <a:t>Maintenance Phase</a:t>
            </a:r>
          </a:p>
          <a:p>
            <a:r>
              <a:rPr lang="en-US" dirty="0"/>
              <a:t>Focus on ‘change’ to the software</a:t>
            </a:r>
          </a:p>
        </p:txBody>
      </p:sp>
      <p:sp>
        <p:nvSpPr>
          <p:cNvPr id="3" name="Title 2"/>
          <p:cNvSpPr>
            <a:spLocks noGrp="1"/>
          </p:cNvSpPr>
          <p:nvPr>
            <p:ph type="title"/>
          </p:nvPr>
        </p:nvSpPr>
        <p:spPr/>
        <p:txBody>
          <a:bodyPr/>
          <a:lstStyle/>
          <a:p>
            <a:r>
              <a:rPr lang="en-US" b="0" dirty="0"/>
              <a:t>Generic Phases</a:t>
            </a:r>
            <a:endParaRPr lang="en-US" dirty="0"/>
          </a:p>
        </p:txBody>
      </p:sp>
    </p:spTree>
    <p:extLst>
      <p:ext uri="{BB962C8B-B14F-4D97-AF65-F5344CB8AC3E}">
        <p14:creationId xmlns:p14="http://schemas.microsoft.com/office/powerpoint/2010/main" val="177110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382000" cy="6324600"/>
          </a:xfrm>
        </p:spPr>
        <p:txBody>
          <a:bodyPr>
            <a:normAutofit fontScale="77500" lnSpcReduction="20000"/>
          </a:bodyPr>
          <a:lstStyle/>
          <a:p>
            <a:r>
              <a:rPr lang="en-US" dirty="0"/>
              <a:t>Software engineering is a layered technology. The foundation for software engineering is the process layer. The software engineering process is the glue that holds the technology layers together and enables rational and timely development of computer software. Process defines a framework that must be established for effective delivery of software engineering technology. The software process forms the basis for management control of software projects and establishes the context in which technical methods are applied, work products (models, documents, data, reports, forms, etc.) are produced, milestones are established, quality is ensured, and change is properly managed. </a:t>
            </a:r>
            <a:endParaRPr lang="en-US" dirty="0" smtClean="0"/>
          </a:p>
          <a:p>
            <a:endParaRPr lang="en-US" dirty="0"/>
          </a:p>
          <a:p>
            <a:r>
              <a:rPr lang="en-US" dirty="0" smtClean="0"/>
              <a:t>Software </a:t>
            </a:r>
            <a:r>
              <a:rPr lang="en-US" dirty="0"/>
              <a:t>engineering methods provide the technical how-</a:t>
            </a:r>
            <a:r>
              <a:rPr lang="en-US" dirty="0" err="1"/>
              <a:t>to’s</a:t>
            </a:r>
            <a:r>
              <a:rPr lang="en-US" dirty="0"/>
              <a:t> for building software. Methods encompass a broad array of tasks that include communication, requirements analysis, design modeling, program construction, testing, and support. Software engineering methods rely on a set of basic principles that govern each area of the technology and include modeling activities and other descriptive techniques.</a:t>
            </a:r>
          </a:p>
        </p:txBody>
      </p:sp>
    </p:spTree>
    <p:extLst>
      <p:ext uri="{BB962C8B-B14F-4D97-AF65-F5344CB8AC3E}">
        <p14:creationId xmlns:p14="http://schemas.microsoft.com/office/powerpoint/2010/main" val="368740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p>
          <a:p>
            <a:r>
              <a:rPr lang="en-US" dirty="0"/>
              <a:t>•Identify information to be processed</a:t>
            </a:r>
          </a:p>
          <a:p>
            <a:r>
              <a:rPr lang="en-US" dirty="0"/>
              <a:t>•Identify system behavior -functions and performance</a:t>
            </a:r>
          </a:p>
          <a:p>
            <a:r>
              <a:rPr lang="fr-FR" dirty="0" smtClean="0"/>
              <a:t>•Détermine </a:t>
            </a:r>
            <a:r>
              <a:rPr lang="fr-FR" dirty="0" err="1" smtClean="0"/>
              <a:t>constraints</a:t>
            </a:r>
            <a:r>
              <a:rPr lang="fr-FR" dirty="0" smtClean="0"/>
              <a:t> , </a:t>
            </a:r>
            <a:r>
              <a:rPr lang="fr-FR" dirty="0"/>
              <a:t>interfaces, validation </a:t>
            </a:r>
            <a:r>
              <a:rPr lang="fr-FR" dirty="0" err="1"/>
              <a:t>criteria</a:t>
            </a:r>
            <a:endParaRPr lang="fr-FR" dirty="0"/>
          </a:p>
          <a:p>
            <a:r>
              <a:rPr lang="en-US" dirty="0"/>
              <a:t>•Major tasks:</a:t>
            </a:r>
          </a:p>
          <a:p>
            <a:r>
              <a:rPr lang="en-US" dirty="0"/>
              <a:t>System engineering</a:t>
            </a:r>
          </a:p>
          <a:p>
            <a:r>
              <a:rPr lang="en-US" dirty="0"/>
              <a:t>Software project planning</a:t>
            </a:r>
          </a:p>
          <a:p>
            <a:r>
              <a:rPr lang="en-US" dirty="0"/>
              <a:t>Requirements analysis</a:t>
            </a:r>
          </a:p>
          <a:p>
            <a:endParaRPr lang="en-US" dirty="0"/>
          </a:p>
        </p:txBody>
      </p:sp>
      <p:sp>
        <p:nvSpPr>
          <p:cNvPr id="3" name="Title 2"/>
          <p:cNvSpPr>
            <a:spLocks noGrp="1"/>
          </p:cNvSpPr>
          <p:nvPr>
            <p:ph type="title"/>
          </p:nvPr>
        </p:nvSpPr>
        <p:spPr/>
        <p:txBody>
          <a:bodyPr/>
          <a:lstStyle/>
          <a:p>
            <a:r>
              <a:rPr lang="en-US" b="0" dirty="0"/>
              <a:t>Definition phase</a:t>
            </a:r>
            <a:endParaRPr lang="en-US" dirty="0"/>
          </a:p>
        </p:txBody>
      </p:sp>
    </p:spTree>
    <p:extLst>
      <p:ext uri="{BB962C8B-B14F-4D97-AF65-F5344CB8AC3E}">
        <p14:creationId xmlns:p14="http://schemas.microsoft.com/office/powerpoint/2010/main" val="38713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•Define data structures, function implementation, procedural details, interfaces</a:t>
            </a:r>
          </a:p>
          <a:p>
            <a:r>
              <a:rPr lang="en-US" dirty="0"/>
              <a:t>•Translate design to programming language</a:t>
            </a:r>
          </a:p>
          <a:p>
            <a:r>
              <a:rPr lang="en-US" dirty="0"/>
              <a:t>•How testing is performed</a:t>
            </a:r>
          </a:p>
          <a:p>
            <a:r>
              <a:rPr lang="en-US" dirty="0"/>
              <a:t>•Major tasks:</a:t>
            </a:r>
          </a:p>
          <a:p>
            <a:r>
              <a:rPr lang="en-US" dirty="0"/>
              <a:t>Software design</a:t>
            </a:r>
          </a:p>
          <a:p>
            <a:r>
              <a:rPr lang="en-US" dirty="0"/>
              <a:t>Code generation</a:t>
            </a:r>
          </a:p>
          <a:p>
            <a:r>
              <a:rPr lang="en-US" dirty="0"/>
              <a:t>Software testing</a:t>
            </a:r>
          </a:p>
          <a:p>
            <a:endParaRPr lang="en-US" dirty="0"/>
          </a:p>
        </p:txBody>
      </p:sp>
      <p:sp>
        <p:nvSpPr>
          <p:cNvPr id="3" name="Title 2"/>
          <p:cNvSpPr>
            <a:spLocks noGrp="1"/>
          </p:cNvSpPr>
          <p:nvPr>
            <p:ph type="title"/>
          </p:nvPr>
        </p:nvSpPr>
        <p:spPr/>
        <p:txBody>
          <a:bodyPr/>
          <a:lstStyle/>
          <a:p>
            <a:r>
              <a:rPr lang="en-US" b="0" dirty="0"/>
              <a:t>Development phase</a:t>
            </a:r>
            <a:endParaRPr lang="en-US" dirty="0"/>
          </a:p>
        </p:txBody>
      </p:sp>
    </p:spTree>
    <p:extLst>
      <p:ext uri="{BB962C8B-B14F-4D97-AF65-F5344CB8AC3E}">
        <p14:creationId xmlns:p14="http://schemas.microsoft.com/office/powerpoint/2010/main" val="3789405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Reapplies definition and development phases to existing software</a:t>
            </a:r>
          </a:p>
          <a:p>
            <a:r>
              <a:rPr lang="en-US" dirty="0"/>
              <a:t>•Types of changes:</a:t>
            </a:r>
          </a:p>
          <a:p>
            <a:r>
              <a:rPr lang="en-US" dirty="0"/>
              <a:t>Correction</a:t>
            </a:r>
          </a:p>
          <a:p>
            <a:r>
              <a:rPr lang="en-US" dirty="0"/>
              <a:t>Adaptation</a:t>
            </a:r>
          </a:p>
          <a:p>
            <a:r>
              <a:rPr lang="en-US" dirty="0"/>
              <a:t>Enhancement</a:t>
            </a:r>
          </a:p>
          <a:p>
            <a:r>
              <a:rPr lang="en-US" dirty="0"/>
              <a:t>Prevention</a:t>
            </a:r>
          </a:p>
          <a:p>
            <a:endParaRPr lang="en-US" dirty="0"/>
          </a:p>
        </p:txBody>
      </p:sp>
      <p:sp>
        <p:nvSpPr>
          <p:cNvPr id="3" name="Title 2"/>
          <p:cNvSpPr>
            <a:spLocks noGrp="1"/>
          </p:cNvSpPr>
          <p:nvPr>
            <p:ph type="title"/>
          </p:nvPr>
        </p:nvSpPr>
        <p:spPr/>
        <p:txBody>
          <a:bodyPr/>
          <a:lstStyle/>
          <a:p>
            <a:r>
              <a:rPr lang="en-US" b="0" dirty="0"/>
              <a:t>Maintenance phase</a:t>
            </a:r>
            <a:endParaRPr lang="en-US" dirty="0"/>
          </a:p>
        </p:txBody>
      </p:sp>
    </p:spTree>
    <p:extLst>
      <p:ext uri="{BB962C8B-B14F-4D97-AF65-F5344CB8AC3E}">
        <p14:creationId xmlns:p14="http://schemas.microsoft.com/office/powerpoint/2010/main" val="33161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p:txBody>
          <a:bodyPr/>
          <a:lstStyle/>
          <a:p>
            <a:r>
              <a:rPr lang="en-US" dirty="0"/>
              <a:t>Software engineering tools provide automated or </a:t>
            </a:r>
            <a:r>
              <a:rPr lang="en-US" dirty="0" smtClean="0"/>
              <a:t>semi automated </a:t>
            </a:r>
            <a:r>
              <a:rPr lang="en-US" dirty="0"/>
              <a:t>support for the process and the methods. When tools are integrated so that information created by one tool can be used by another, a system for the support of software development, called computer-aided software engineering, is established.</a:t>
            </a:r>
          </a:p>
        </p:txBody>
      </p:sp>
    </p:spTree>
    <p:extLst>
      <p:ext uri="{BB962C8B-B14F-4D97-AF65-F5344CB8AC3E}">
        <p14:creationId xmlns:p14="http://schemas.microsoft.com/office/powerpoint/2010/main" val="260466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257800"/>
          </a:xfrm>
        </p:spPr>
        <p:txBody>
          <a:bodyPr>
            <a:normAutofit fontScale="92500" lnSpcReduction="20000"/>
          </a:bodyPr>
          <a:lstStyle/>
          <a:p>
            <a:r>
              <a:rPr lang="en-US" dirty="0"/>
              <a:t>A </a:t>
            </a:r>
            <a:r>
              <a:rPr lang="en-US" b="1" i="1" dirty="0">
                <a:solidFill>
                  <a:srgbClr val="FF0000"/>
                </a:solidFill>
              </a:rPr>
              <a:t>process</a:t>
            </a:r>
            <a:r>
              <a:rPr lang="en-US" dirty="0"/>
              <a:t> is a collection of activities, actions, and tasks that are performed when some work product is to be created</a:t>
            </a:r>
            <a:r>
              <a:rPr lang="en-US" dirty="0" smtClean="0"/>
              <a:t>.</a:t>
            </a:r>
          </a:p>
          <a:p>
            <a:r>
              <a:rPr lang="en-US" dirty="0" smtClean="0"/>
              <a:t> </a:t>
            </a:r>
            <a:r>
              <a:rPr lang="en-US" dirty="0"/>
              <a:t>An </a:t>
            </a:r>
            <a:r>
              <a:rPr lang="en-US" b="1" i="1" dirty="0">
                <a:solidFill>
                  <a:srgbClr val="FF0000"/>
                </a:solidFill>
              </a:rPr>
              <a:t>activity </a:t>
            </a:r>
            <a:r>
              <a:rPr lang="en-US" dirty="0"/>
              <a:t>strives to achieve a broad objective (e.g., communication with stakeholders) and is applied regardless of the application domain, size of the project, complexity of the effort, or degree of rigor with which software engineering is to be applied</a:t>
            </a:r>
            <a:r>
              <a:rPr lang="en-US" dirty="0" smtClean="0"/>
              <a:t>.</a:t>
            </a:r>
          </a:p>
          <a:p>
            <a:r>
              <a:rPr lang="en-US" dirty="0" smtClean="0"/>
              <a:t> </a:t>
            </a:r>
            <a:r>
              <a:rPr lang="en-US" dirty="0"/>
              <a:t>An </a:t>
            </a:r>
            <a:r>
              <a:rPr lang="en-US" b="1" i="1" dirty="0">
                <a:solidFill>
                  <a:srgbClr val="FF0000"/>
                </a:solidFill>
              </a:rPr>
              <a:t>action</a:t>
            </a:r>
            <a:r>
              <a:rPr lang="en-US" dirty="0"/>
              <a:t> (e.g., architectural design) encompasses a set of tasks that produce a major work product (e.g., an architectural design model). </a:t>
            </a:r>
            <a:endParaRPr lang="en-US" dirty="0" smtClean="0"/>
          </a:p>
          <a:p>
            <a:r>
              <a:rPr lang="en-US" dirty="0" smtClean="0"/>
              <a:t>A </a:t>
            </a:r>
            <a:r>
              <a:rPr lang="en-US" b="1" i="1" dirty="0">
                <a:solidFill>
                  <a:srgbClr val="FF0000"/>
                </a:solidFill>
              </a:rPr>
              <a:t>task </a:t>
            </a:r>
            <a:r>
              <a:rPr lang="en-US" dirty="0"/>
              <a:t>focuses on a small, but well-defined objective (e.g., conducting a unit test) that produces a tangible outcome</a:t>
            </a:r>
          </a:p>
        </p:txBody>
      </p:sp>
      <p:sp>
        <p:nvSpPr>
          <p:cNvPr id="3" name="Title 2"/>
          <p:cNvSpPr>
            <a:spLocks noGrp="1"/>
          </p:cNvSpPr>
          <p:nvPr>
            <p:ph type="title"/>
          </p:nvPr>
        </p:nvSpPr>
        <p:spPr/>
        <p:txBody>
          <a:bodyPr/>
          <a:lstStyle/>
          <a:p>
            <a:r>
              <a:rPr lang="en-US" dirty="0" smtClean="0"/>
              <a:t>The Software Process</a:t>
            </a:r>
            <a:endParaRPr lang="en-US" dirty="0"/>
          </a:p>
        </p:txBody>
      </p:sp>
    </p:spTree>
    <p:extLst>
      <p:ext uri="{BB962C8B-B14F-4D97-AF65-F5344CB8AC3E}">
        <p14:creationId xmlns:p14="http://schemas.microsoft.com/office/powerpoint/2010/main" val="397203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fontScale="90000"/>
          </a:bodyPr>
          <a:lstStyle/>
          <a:p>
            <a:r>
              <a:rPr lang="en-US" b="0" dirty="0"/>
              <a:t>A Process Framework</a:t>
            </a:r>
            <a:br>
              <a:rPr lang="en-US" b="0" dirty="0"/>
            </a:br>
            <a:endParaRPr lang="en-US" dirty="0"/>
          </a:p>
        </p:txBody>
      </p:sp>
      <p:sp>
        <p:nvSpPr>
          <p:cNvPr id="4" name="Content Placeholder 3"/>
          <p:cNvSpPr>
            <a:spLocks noGrp="1"/>
          </p:cNvSpPr>
          <p:nvPr>
            <p:ph idx="1"/>
          </p:nvPr>
        </p:nvSpPr>
        <p:spPr/>
        <p:txBody>
          <a:bodyPr/>
          <a:lstStyle/>
          <a:p>
            <a:r>
              <a:rPr lang="en-US" b="1" u="sng" dirty="0" smtClean="0"/>
              <a:t>Process </a:t>
            </a:r>
            <a:r>
              <a:rPr lang="en-US" b="1" u="sng" dirty="0"/>
              <a:t>framework</a:t>
            </a:r>
            <a:endParaRPr lang="en-US" u="sng" dirty="0"/>
          </a:p>
          <a:p>
            <a:r>
              <a:rPr lang="en-US" b="1" u="sng" dirty="0"/>
              <a:t>Framework activities</a:t>
            </a:r>
            <a:endParaRPr lang="en-US" u="sng" dirty="0"/>
          </a:p>
          <a:p>
            <a:r>
              <a:rPr lang="en-US" dirty="0"/>
              <a:t>work tasks</a:t>
            </a:r>
          </a:p>
          <a:p>
            <a:r>
              <a:rPr lang="en-US" dirty="0"/>
              <a:t>work products</a:t>
            </a:r>
          </a:p>
          <a:p>
            <a:r>
              <a:rPr lang="en-US" dirty="0"/>
              <a:t>milestones &amp; deliverables</a:t>
            </a:r>
          </a:p>
          <a:p>
            <a:r>
              <a:rPr lang="en-US" dirty="0"/>
              <a:t>QA checkpoints</a:t>
            </a:r>
          </a:p>
          <a:p>
            <a:r>
              <a:rPr lang="en-US" b="1" u="sng" dirty="0"/>
              <a:t>Umbrella </a:t>
            </a:r>
            <a:r>
              <a:rPr lang="en-US" b="1" u="sng" dirty="0" smtClean="0"/>
              <a:t>Activities</a:t>
            </a:r>
          </a:p>
          <a:p>
            <a:endParaRPr lang="en-US" u="sn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71600"/>
            <a:ext cx="38100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3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process framework establishes the foundation for a complete software engineering process by identifying a small number of framework activities that are applicable to all software projects, regardless of their size or complexity. </a:t>
            </a:r>
            <a:endParaRPr lang="en-US" dirty="0" smtClean="0"/>
          </a:p>
          <a:p>
            <a:r>
              <a:rPr lang="en-US" dirty="0" smtClean="0"/>
              <a:t>In </a:t>
            </a:r>
            <a:r>
              <a:rPr lang="en-US" dirty="0"/>
              <a:t>addition, the process framework encompasses a set of umbrella activities that are applicable across the entire software process. A generic process framework for software engineering encompasses five activities:</a:t>
            </a:r>
          </a:p>
        </p:txBody>
      </p:sp>
      <p:sp>
        <p:nvSpPr>
          <p:cNvPr id="3" name="Title 2"/>
          <p:cNvSpPr>
            <a:spLocks noGrp="1"/>
          </p:cNvSpPr>
          <p:nvPr>
            <p:ph type="title"/>
          </p:nvPr>
        </p:nvSpPr>
        <p:spPr/>
        <p:txBody>
          <a:bodyPr/>
          <a:lstStyle/>
          <a:p>
            <a:r>
              <a:rPr lang="en-US" b="0" dirty="0"/>
              <a:t>A Process Framework</a:t>
            </a:r>
            <a:endParaRPr lang="en-US" dirty="0"/>
          </a:p>
        </p:txBody>
      </p:sp>
    </p:spTree>
    <p:extLst>
      <p:ext uri="{BB962C8B-B14F-4D97-AF65-F5344CB8AC3E}">
        <p14:creationId xmlns:p14="http://schemas.microsoft.com/office/powerpoint/2010/main" val="329754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b="1" dirty="0">
                <a:solidFill>
                  <a:srgbClr val="FF0000"/>
                </a:solidFill>
              </a:rPr>
              <a:t>Communication</a:t>
            </a:r>
          </a:p>
          <a:p>
            <a:pPr>
              <a:lnSpc>
                <a:spcPct val="90000"/>
              </a:lnSpc>
            </a:pPr>
            <a:r>
              <a:rPr lang="en-US" b="1" dirty="0">
                <a:solidFill>
                  <a:srgbClr val="FF0000"/>
                </a:solidFill>
              </a:rPr>
              <a:t>Planning</a:t>
            </a:r>
          </a:p>
          <a:p>
            <a:pPr>
              <a:lnSpc>
                <a:spcPct val="90000"/>
              </a:lnSpc>
            </a:pPr>
            <a:r>
              <a:rPr lang="en-US" b="1" dirty="0">
                <a:solidFill>
                  <a:srgbClr val="FF0000"/>
                </a:solidFill>
              </a:rPr>
              <a:t>Modeling</a:t>
            </a:r>
          </a:p>
          <a:p>
            <a:pPr lvl="1">
              <a:lnSpc>
                <a:spcPct val="90000"/>
              </a:lnSpc>
            </a:pPr>
            <a:r>
              <a:rPr lang="en-US" dirty="0"/>
              <a:t>Analysis of requirements</a:t>
            </a:r>
          </a:p>
          <a:p>
            <a:pPr lvl="1">
              <a:lnSpc>
                <a:spcPct val="90000"/>
              </a:lnSpc>
            </a:pPr>
            <a:r>
              <a:rPr lang="en-US" dirty="0"/>
              <a:t>Design</a:t>
            </a:r>
          </a:p>
          <a:p>
            <a:pPr>
              <a:lnSpc>
                <a:spcPct val="90000"/>
              </a:lnSpc>
            </a:pPr>
            <a:r>
              <a:rPr lang="en-US" b="1" dirty="0">
                <a:solidFill>
                  <a:srgbClr val="FF0000"/>
                </a:solidFill>
              </a:rPr>
              <a:t>Construction</a:t>
            </a:r>
          </a:p>
          <a:p>
            <a:pPr lvl="1">
              <a:lnSpc>
                <a:spcPct val="90000"/>
              </a:lnSpc>
            </a:pPr>
            <a:r>
              <a:rPr lang="en-US" dirty="0"/>
              <a:t>Code generation</a:t>
            </a:r>
          </a:p>
          <a:p>
            <a:pPr lvl="1">
              <a:lnSpc>
                <a:spcPct val="90000"/>
              </a:lnSpc>
            </a:pPr>
            <a:r>
              <a:rPr lang="en-US" dirty="0"/>
              <a:t>Testing</a:t>
            </a:r>
          </a:p>
          <a:p>
            <a:pPr>
              <a:lnSpc>
                <a:spcPct val="90000"/>
              </a:lnSpc>
            </a:pPr>
            <a:r>
              <a:rPr lang="en-US" b="1" dirty="0">
                <a:solidFill>
                  <a:srgbClr val="FF0000"/>
                </a:solidFill>
              </a:rPr>
              <a:t>Deployment</a:t>
            </a:r>
          </a:p>
          <a:p>
            <a:endParaRPr lang="en-US" dirty="0"/>
          </a:p>
        </p:txBody>
      </p:sp>
      <p:sp>
        <p:nvSpPr>
          <p:cNvPr id="3" name="Title 2"/>
          <p:cNvSpPr>
            <a:spLocks noGrp="1"/>
          </p:cNvSpPr>
          <p:nvPr>
            <p:ph type="title"/>
          </p:nvPr>
        </p:nvSpPr>
        <p:spPr/>
        <p:txBody>
          <a:bodyPr/>
          <a:lstStyle/>
          <a:p>
            <a:r>
              <a:rPr lang="en-US" dirty="0"/>
              <a:t>Framework Activities</a:t>
            </a:r>
          </a:p>
        </p:txBody>
      </p:sp>
    </p:spTree>
    <p:extLst>
      <p:ext uri="{BB962C8B-B14F-4D97-AF65-F5344CB8AC3E}">
        <p14:creationId xmlns:p14="http://schemas.microsoft.com/office/powerpoint/2010/main" val="110668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pPr>
              <a:buFont typeface="Arial" pitchFamily="34" charset="0"/>
              <a:buChar char="•"/>
            </a:pPr>
            <a:r>
              <a:rPr lang="en-US" b="1" u="sng" dirty="0">
                <a:solidFill>
                  <a:schemeClr val="accent1"/>
                </a:solidFill>
              </a:rPr>
              <a:t>Communication</a:t>
            </a:r>
          </a:p>
          <a:p>
            <a:r>
              <a:rPr lang="en-US" dirty="0"/>
              <a:t>–involves heavy </a:t>
            </a:r>
            <a:r>
              <a:rPr lang="en-US" dirty="0" smtClean="0"/>
              <a:t>communication with </a:t>
            </a:r>
            <a:r>
              <a:rPr lang="en-US" dirty="0"/>
              <a:t>the customer(and other stakeholders) and encompasses requirements gathering.</a:t>
            </a:r>
          </a:p>
          <a:p>
            <a:r>
              <a:rPr lang="en-US" b="1" dirty="0"/>
              <a:t>•</a:t>
            </a:r>
            <a:r>
              <a:rPr lang="en-US" b="1" u="sng" dirty="0">
                <a:solidFill>
                  <a:schemeClr val="accent1"/>
                </a:solidFill>
              </a:rPr>
              <a:t>Planning</a:t>
            </a:r>
          </a:p>
          <a:p>
            <a:r>
              <a:rPr lang="en-US" dirty="0"/>
              <a:t>–Describes the </a:t>
            </a:r>
            <a:r>
              <a:rPr lang="en-US" dirty="0" smtClean="0"/>
              <a:t>technical tasks to </a:t>
            </a:r>
            <a:r>
              <a:rPr lang="en-US" dirty="0"/>
              <a:t>be conducted, the </a:t>
            </a:r>
            <a:r>
              <a:rPr lang="en-US" dirty="0" smtClean="0"/>
              <a:t>risks that </a:t>
            </a:r>
            <a:r>
              <a:rPr lang="en-US" dirty="0"/>
              <a:t>are likely, </a:t>
            </a:r>
            <a:r>
              <a:rPr lang="en-US" dirty="0" smtClean="0"/>
              <a:t>resources that </a:t>
            </a:r>
            <a:r>
              <a:rPr lang="en-US" dirty="0"/>
              <a:t>will be required, the </a:t>
            </a:r>
            <a:r>
              <a:rPr lang="en-US" dirty="0" smtClean="0"/>
              <a:t>work products to </a:t>
            </a:r>
            <a:r>
              <a:rPr lang="en-US" dirty="0"/>
              <a:t>be produced and a work schedule</a:t>
            </a:r>
          </a:p>
          <a:p>
            <a:endParaRPr lang="en-US" dirty="0"/>
          </a:p>
        </p:txBody>
      </p:sp>
      <p:sp>
        <p:nvSpPr>
          <p:cNvPr id="3" name="Title 2"/>
          <p:cNvSpPr>
            <a:spLocks noGrp="1"/>
          </p:cNvSpPr>
          <p:nvPr>
            <p:ph type="title"/>
          </p:nvPr>
        </p:nvSpPr>
        <p:spPr/>
        <p:txBody>
          <a:bodyPr/>
          <a:lstStyle/>
          <a:p>
            <a:r>
              <a:rPr lang="en-US" dirty="0"/>
              <a:t>Framework Activities</a:t>
            </a:r>
          </a:p>
        </p:txBody>
      </p:sp>
    </p:spTree>
    <p:extLst>
      <p:ext uri="{BB962C8B-B14F-4D97-AF65-F5344CB8AC3E}">
        <p14:creationId xmlns:p14="http://schemas.microsoft.com/office/powerpoint/2010/main" val="2846099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686</TotalTime>
  <Words>1837</Words>
  <Application>Microsoft Office PowerPoint</Application>
  <PresentationFormat>On-screen Show (4:3)</PresentationFormat>
  <Paragraphs>167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Introduction To Software Engineering</vt:lpstr>
      <vt:lpstr>A Layered Technology</vt:lpstr>
      <vt:lpstr>PowerPoint Presentation</vt:lpstr>
      <vt:lpstr>PowerPoint Presentation</vt:lpstr>
      <vt:lpstr>The Software Process</vt:lpstr>
      <vt:lpstr>A Process Framework </vt:lpstr>
      <vt:lpstr>A Process Framework</vt:lpstr>
      <vt:lpstr>Framework Activities</vt:lpstr>
      <vt:lpstr>Framework Activities</vt:lpstr>
      <vt:lpstr>Framework Activities</vt:lpstr>
      <vt:lpstr>Umbrella Activities</vt:lpstr>
      <vt:lpstr>Umbrella Activities</vt:lpstr>
      <vt:lpstr>Umbrella Activities</vt:lpstr>
      <vt:lpstr>Umbrella Activities</vt:lpstr>
      <vt:lpstr>Adapting a Process Model</vt:lpstr>
      <vt:lpstr>Adapting a Process Model</vt:lpstr>
      <vt:lpstr>A Generic Process Model</vt:lpstr>
      <vt:lpstr>A Generic Process Model</vt:lpstr>
      <vt:lpstr>PowerPoint Presentation</vt:lpstr>
      <vt:lpstr>PowerPoint Presentation</vt:lpstr>
      <vt:lpstr>PowerPoint Presentation</vt:lpstr>
      <vt:lpstr>Identifying a Task Set</vt:lpstr>
      <vt:lpstr>Process Patterns</vt:lpstr>
      <vt:lpstr>PowerPoint Presentation</vt:lpstr>
      <vt:lpstr>Plan-driven and agile processes</vt:lpstr>
      <vt:lpstr>The people involved with software</vt:lpstr>
      <vt:lpstr>PowerPoint Presentation</vt:lpstr>
      <vt:lpstr>PowerPoint Presentation</vt:lpstr>
      <vt:lpstr>Generic Phases</vt:lpstr>
      <vt:lpstr>Definition phase</vt:lpstr>
      <vt:lpstr>Development phase</vt:lpstr>
      <vt:lpstr>Maintenance phase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 H</dc:title>
  <dc:creator>HP</dc:creator>
  <cp:lastModifiedBy>HP</cp:lastModifiedBy>
  <cp:revision>45</cp:revision>
  <dcterms:created xsi:type="dcterms:W3CDTF">2006-08-16T00:00:00Z</dcterms:created>
  <dcterms:modified xsi:type="dcterms:W3CDTF">2019-02-19T16:10:59Z</dcterms:modified>
</cp:coreProperties>
</file>