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73" r:id="rId8"/>
    <p:sldId id="262" r:id="rId9"/>
    <p:sldId id="263" r:id="rId10"/>
    <p:sldId id="266" r:id="rId11"/>
    <p:sldId id="274" r:id="rId12"/>
    <p:sldId id="268" r:id="rId13"/>
    <p:sldId id="270" r:id="rId14"/>
    <p:sldId id="264" r:id="rId15"/>
    <p:sldId id="265" r:id="rId16"/>
    <p:sldId id="269" r:id="rId17"/>
    <p:sldId id="271" r:id="rId18"/>
    <p:sldId id="272"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1" r:id="rId35"/>
    <p:sldId id="292" r:id="rId36"/>
    <p:sldId id="287" r:id="rId37"/>
    <p:sldId id="293" r:id="rId38"/>
    <p:sldId id="296" r:id="rId39"/>
    <p:sldId id="302" r:id="rId40"/>
    <p:sldId id="303" r:id="rId41"/>
    <p:sldId id="297" r:id="rId42"/>
    <p:sldId id="298" r:id="rId43"/>
    <p:sldId id="299" r:id="rId44"/>
    <p:sldId id="300" r:id="rId45"/>
    <p:sldId id="304" r:id="rId46"/>
    <p:sldId id="307" r:id="rId47"/>
    <p:sldId id="301" r:id="rId48"/>
    <p:sldId id="306"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917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3810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836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231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276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304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584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448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629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011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97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72621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process models</a:t>
            </a:r>
          </a:p>
        </p:txBody>
      </p:sp>
      <p:sp>
        <p:nvSpPr>
          <p:cNvPr id="3" name="Subtitle 2"/>
          <p:cNvSpPr>
            <a:spLocks noGrp="1"/>
          </p:cNvSpPr>
          <p:nvPr>
            <p:ph type="subTitle" idx="1"/>
          </p:nvPr>
        </p:nvSpPr>
        <p:spPr/>
        <p:txBody>
          <a:bodyPr/>
          <a:lstStyle/>
          <a:p>
            <a:r>
              <a:rPr lang="en-US" b="1" dirty="0" smtClean="0"/>
              <a:t>ISE 2019</a:t>
            </a:r>
            <a:endParaRPr lang="en-US" b="1" dirty="0"/>
          </a:p>
        </p:txBody>
      </p:sp>
    </p:spTree>
    <p:extLst>
      <p:ext uri="{BB962C8B-B14F-4D97-AF65-F5344CB8AC3E}">
        <p14:creationId xmlns:p14="http://schemas.microsoft.com/office/powerpoint/2010/main" val="3856851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development</a:t>
            </a:r>
            <a:endParaRPr lang="en-US" dirty="0"/>
          </a:p>
        </p:txBody>
      </p:sp>
      <p:sp>
        <p:nvSpPr>
          <p:cNvPr id="3" name="Content Placeholder 2"/>
          <p:cNvSpPr>
            <a:spLocks noGrp="1"/>
          </p:cNvSpPr>
          <p:nvPr>
            <p:ph idx="1"/>
          </p:nvPr>
        </p:nvSpPr>
        <p:spPr>
          <a:xfrm>
            <a:off x="457200" y="1524000"/>
            <a:ext cx="8229600" cy="4953000"/>
          </a:xfrm>
        </p:spPr>
        <p:txBody>
          <a:bodyPr>
            <a:normAutofit fontScale="77500" lnSpcReduction="20000"/>
          </a:bodyPr>
          <a:lstStyle/>
          <a:p>
            <a:r>
              <a:rPr lang="en-US" dirty="0"/>
              <a:t>Incremental development is based on the idea of developing an initial </a:t>
            </a:r>
            <a:r>
              <a:rPr lang="en-US" dirty="0" smtClean="0"/>
              <a:t>implementation, exposing </a:t>
            </a:r>
            <a:r>
              <a:rPr lang="en-US" dirty="0"/>
              <a:t>this to user comment and evolving it through several versions until </a:t>
            </a:r>
            <a:r>
              <a:rPr lang="en-US" dirty="0" smtClean="0"/>
              <a:t>an adequate </a:t>
            </a:r>
            <a:r>
              <a:rPr lang="en-US" dirty="0"/>
              <a:t>system has been developed (</a:t>
            </a:r>
            <a:r>
              <a:rPr lang="en-US" dirty="0" smtClean="0"/>
              <a:t>Figure). </a:t>
            </a:r>
            <a:r>
              <a:rPr lang="en-US" dirty="0"/>
              <a:t>Specification, development, </a:t>
            </a:r>
            <a:r>
              <a:rPr lang="en-US" dirty="0" smtClean="0"/>
              <a:t>and </a:t>
            </a:r>
            <a:r>
              <a:rPr lang="en-US" dirty="0"/>
              <a:t>validation activities are interleaved rather than separate, with rapid feedback </a:t>
            </a:r>
            <a:r>
              <a:rPr lang="en-US" dirty="0" smtClean="0"/>
              <a:t>across activities.</a:t>
            </a:r>
          </a:p>
          <a:p>
            <a:endParaRPr lang="en-US" dirty="0" smtClean="0"/>
          </a:p>
          <a:p>
            <a:r>
              <a:rPr lang="en-US" dirty="0"/>
              <a:t>Incremental development reflects the way that we solve </a:t>
            </a:r>
            <a:r>
              <a:rPr lang="en-US" dirty="0" smtClean="0"/>
              <a:t>problems, </a:t>
            </a:r>
            <a:r>
              <a:rPr lang="en-US" dirty="0"/>
              <a:t>rarely work out a complete problem solution in advance but move </a:t>
            </a:r>
            <a:r>
              <a:rPr lang="en-US" dirty="0" smtClean="0"/>
              <a:t>toward a </a:t>
            </a:r>
            <a:r>
              <a:rPr lang="en-US" dirty="0"/>
              <a:t>solution in a series of steps, backtracking when we realize that we have made </a:t>
            </a:r>
            <a:r>
              <a:rPr lang="en-US" dirty="0" smtClean="0"/>
              <a:t>a mistake</a:t>
            </a:r>
            <a:r>
              <a:rPr lang="en-US" dirty="0"/>
              <a:t>. By developing the software incrementally, it is cheaper and easier to </a:t>
            </a:r>
            <a:r>
              <a:rPr lang="en-US" dirty="0" smtClean="0"/>
              <a:t>make changes </a:t>
            </a:r>
            <a:r>
              <a:rPr lang="en-US" dirty="0"/>
              <a:t>in the software as it is being developed.</a:t>
            </a:r>
          </a:p>
        </p:txBody>
      </p:sp>
    </p:spTree>
    <p:extLst>
      <p:ext uri="{BB962C8B-B14F-4D97-AF65-F5344CB8AC3E}">
        <p14:creationId xmlns:p14="http://schemas.microsoft.com/office/powerpoint/2010/main" val="1658358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Each increment or version of the system incorporates some of the </a:t>
            </a:r>
            <a:r>
              <a:rPr lang="en-US" dirty="0" smtClean="0"/>
              <a:t>functionality that </a:t>
            </a:r>
            <a:r>
              <a:rPr lang="en-US" dirty="0"/>
              <a:t>is needed by the customer. Generally, the early increments of the system </a:t>
            </a:r>
            <a:r>
              <a:rPr lang="en-US" dirty="0" smtClean="0"/>
              <a:t>include the </a:t>
            </a:r>
            <a:r>
              <a:rPr lang="en-US" dirty="0"/>
              <a:t>most important or most urgently required functionality. This means that </a:t>
            </a:r>
            <a:r>
              <a:rPr lang="en-US" dirty="0" smtClean="0"/>
              <a:t>the customer </a:t>
            </a:r>
            <a:r>
              <a:rPr lang="en-US" dirty="0"/>
              <a:t>can evaluate the system at a relatively early stage in the development to </a:t>
            </a:r>
            <a:r>
              <a:rPr lang="en-US" dirty="0" smtClean="0"/>
              <a:t>see if </a:t>
            </a:r>
            <a:r>
              <a:rPr lang="en-US" dirty="0"/>
              <a:t>it delivers what is required. If not, then only the current increment has to </a:t>
            </a:r>
            <a:r>
              <a:rPr lang="en-US" dirty="0" smtClean="0"/>
              <a:t>be changed </a:t>
            </a:r>
            <a:r>
              <a:rPr lang="en-US" dirty="0"/>
              <a:t>and, possibly, new functionality defined for later increments.</a:t>
            </a:r>
          </a:p>
        </p:txBody>
      </p:sp>
    </p:spTree>
    <p:extLst>
      <p:ext uri="{BB962C8B-B14F-4D97-AF65-F5344CB8AC3E}">
        <p14:creationId xmlns:p14="http://schemas.microsoft.com/office/powerpoint/2010/main" val="1636791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Incremental Model</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•Software separated into different “increments”</a:t>
            </a:r>
          </a:p>
          <a:p>
            <a:pPr lvl="1"/>
            <a:r>
              <a:rPr lang="en-US" dirty="0"/>
              <a:t>-complete working </a:t>
            </a:r>
            <a:r>
              <a:rPr lang="en-US" dirty="0" smtClean="0"/>
              <a:t>portions</a:t>
            </a:r>
          </a:p>
          <a:p>
            <a:pPr lvl="1"/>
            <a:endParaRPr lang="en-US" dirty="0"/>
          </a:p>
          <a:p>
            <a:r>
              <a:rPr lang="en-US" dirty="0"/>
              <a:t>•Focus on delivery of operational product with</a:t>
            </a:r>
          </a:p>
          <a:p>
            <a:pPr marL="114300" indent="0">
              <a:buNone/>
            </a:pPr>
            <a:r>
              <a:rPr lang="en-US" dirty="0"/>
              <a:t>	</a:t>
            </a:r>
            <a:r>
              <a:rPr lang="en-US" dirty="0" smtClean="0"/>
              <a:t>each </a:t>
            </a:r>
            <a:r>
              <a:rPr lang="en-US" dirty="0"/>
              <a:t>increment -can be </a:t>
            </a:r>
            <a:r>
              <a:rPr lang="en-US" dirty="0" smtClean="0"/>
              <a:t>evaluated</a:t>
            </a:r>
          </a:p>
          <a:p>
            <a:endParaRPr lang="en-US" dirty="0"/>
          </a:p>
          <a:p>
            <a:r>
              <a:rPr lang="en-US" dirty="0" smtClean="0"/>
              <a:t>•</a:t>
            </a:r>
            <a:r>
              <a:rPr lang="en-US" dirty="0"/>
              <a:t>Useful when insufficient staff and can </a:t>
            </a:r>
            <a:r>
              <a:rPr lang="en-US" dirty="0" smtClean="0"/>
              <a:t>be planned </a:t>
            </a:r>
            <a:r>
              <a:rPr lang="en-US" dirty="0"/>
              <a:t>to manage technical risks, </a:t>
            </a:r>
          </a:p>
          <a:p>
            <a:r>
              <a:rPr lang="en-US" dirty="0"/>
              <a:t>e.g. waiting for new hardware</a:t>
            </a:r>
          </a:p>
        </p:txBody>
      </p:sp>
    </p:spTree>
    <p:extLst>
      <p:ext uri="{BB962C8B-B14F-4D97-AF65-F5344CB8AC3E}">
        <p14:creationId xmlns:p14="http://schemas.microsoft.com/office/powerpoint/2010/main" val="943059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Incremental Model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1" y="1812924"/>
            <a:ext cx="8153400"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882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Incremental development benefits</a:t>
            </a:r>
            <a:endParaRPr lang="en-US" dirty="0"/>
          </a:p>
        </p:txBody>
      </p:sp>
      <p:sp>
        <p:nvSpPr>
          <p:cNvPr id="3" name="Content Placeholder 2"/>
          <p:cNvSpPr>
            <a:spLocks noGrp="1"/>
          </p:cNvSpPr>
          <p:nvPr>
            <p:ph idx="1"/>
          </p:nvPr>
        </p:nvSpPr>
        <p:spPr/>
        <p:txBody>
          <a:bodyPr>
            <a:normAutofit fontScale="85000" lnSpcReduction="20000"/>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a:p>
            <a:endParaRPr lang="en-US" dirty="0"/>
          </a:p>
        </p:txBody>
      </p:sp>
    </p:spTree>
    <p:extLst>
      <p:ext uri="{BB962C8B-B14F-4D97-AF65-F5344CB8AC3E}">
        <p14:creationId xmlns:p14="http://schemas.microsoft.com/office/powerpoint/2010/main" val="1792548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Incremental development problems</a:t>
            </a:r>
          </a:p>
        </p:txBody>
      </p:sp>
      <p:sp>
        <p:nvSpPr>
          <p:cNvPr id="3" name="Content Placeholder 2"/>
          <p:cNvSpPr>
            <a:spLocks noGrp="1"/>
          </p:cNvSpPr>
          <p:nvPr>
            <p:ph idx="1"/>
          </p:nvPr>
        </p:nvSpPr>
        <p:spPr/>
        <p:txBody>
          <a:bodyPr>
            <a:normAutofit fontScale="92500" lnSpcReduction="10000"/>
          </a:bodyPr>
          <a:lstStyle/>
          <a:p>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a:t>
            </a:r>
            <a:endParaRPr lang="en-US" dirty="0"/>
          </a:p>
        </p:txBody>
      </p:sp>
    </p:spTree>
    <p:extLst>
      <p:ext uri="{BB962C8B-B14F-4D97-AF65-F5344CB8AC3E}">
        <p14:creationId xmlns:p14="http://schemas.microsoft.com/office/powerpoint/2010/main" val="2912168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Reuse-oriented software engineering</a:t>
            </a:r>
            <a:endParaRPr lang="en-US" dirty="0"/>
          </a:p>
        </p:txBody>
      </p:sp>
      <p:pic>
        <p:nvPicPr>
          <p:cNvPr id="4" name="Content Placeholder 3" descr="2.3 Reuse_based_process.eps"/>
          <p:cNvPicPr>
            <a:picLocks noGrp="1" noChangeAspect="1"/>
          </p:cNvPicPr>
          <p:nvPr>
            <p:ph idx="1"/>
          </p:nvPr>
        </p:nvPicPr>
        <mc:AlternateContent xmlns:mc="http://schemas.openxmlformats.org/markup-compatibility/2006">
          <mc:Choice xmlns:lc="http://schemas.openxmlformats.org/drawingml/2006/lockedCanvas"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08508" y="3348896"/>
            <a:ext cx="4926984" cy="1028571"/>
          </a:xfrm>
          <a:prstGeom prst="rect">
            <a:avLst/>
          </a:prstGeom>
        </p:spPr>
      </p:pic>
    </p:spTree>
    <p:extLst>
      <p:ext uri="{BB962C8B-B14F-4D97-AF65-F5344CB8AC3E}">
        <p14:creationId xmlns:p14="http://schemas.microsoft.com/office/powerpoint/2010/main" val="2238668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Reuse-oriented software engineering</a:t>
            </a:r>
            <a:endParaRPr lang="en-US" dirty="0"/>
          </a:p>
        </p:txBody>
      </p:sp>
      <p:sp>
        <p:nvSpPr>
          <p:cNvPr id="3" name="Content Placeholder 2"/>
          <p:cNvSpPr>
            <a:spLocks noGrp="1"/>
          </p:cNvSpPr>
          <p:nvPr>
            <p:ph idx="1"/>
          </p:nvPr>
        </p:nvSpPr>
        <p:spPr/>
        <p:txBody>
          <a:bodyPr/>
          <a:lstStyle/>
          <a:p>
            <a:r>
              <a:rPr lang="en-GB" dirty="0"/>
              <a:t>Based on systematic reuse where systems are integrated from existing components or COTS (Commercial-off-the-shelf) systems.</a:t>
            </a:r>
          </a:p>
          <a:p>
            <a:r>
              <a:rPr lang="en-GB" dirty="0"/>
              <a:t>Process stages</a:t>
            </a:r>
          </a:p>
          <a:p>
            <a:pPr lvl="1"/>
            <a:r>
              <a:rPr lang="en-GB" dirty="0"/>
              <a:t>Component analysis;</a:t>
            </a:r>
          </a:p>
          <a:p>
            <a:pPr lvl="1"/>
            <a:r>
              <a:rPr lang="en-GB" dirty="0"/>
              <a:t>Requirements modification;</a:t>
            </a:r>
          </a:p>
          <a:p>
            <a:pPr lvl="1"/>
            <a:r>
              <a:rPr lang="en-GB" dirty="0"/>
              <a:t>System design with reuse;</a:t>
            </a:r>
          </a:p>
          <a:p>
            <a:pPr lvl="1"/>
            <a:r>
              <a:rPr lang="en-GB" dirty="0"/>
              <a:t>Development and integration.</a:t>
            </a:r>
          </a:p>
          <a:p>
            <a:r>
              <a:rPr lang="en-GB" dirty="0"/>
              <a:t>Reuse is now the standard approach for building many types of business system</a:t>
            </a:r>
            <a:endParaRPr lang="en-US" dirty="0"/>
          </a:p>
        </p:txBody>
      </p:sp>
    </p:spTree>
    <p:extLst>
      <p:ext uri="{BB962C8B-B14F-4D97-AF65-F5344CB8AC3E}">
        <p14:creationId xmlns:p14="http://schemas.microsoft.com/office/powerpoint/2010/main" val="3573544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Reuse-oriented software engineering</a:t>
            </a:r>
            <a:endParaRPr lang="en-US" dirty="0"/>
          </a:p>
        </p:txBody>
      </p:sp>
      <p:sp>
        <p:nvSpPr>
          <p:cNvPr id="3" name="Content Placeholder 2"/>
          <p:cNvSpPr>
            <a:spLocks noGrp="1"/>
          </p:cNvSpPr>
          <p:nvPr>
            <p:ph idx="1"/>
          </p:nvPr>
        </p:nvSpPr>
        <p:spPr/>
        <p:txBody>
          <a:bodyPr/>
          <a:lstStyle/>
          <a:p>
            <a:r>
              <a:rPr lang="en-US" dirty="0"/>
              <a:t>In the majority of software projects, there is some software reuse. This often </a:t>
            </a:r>
            <a:r>
              <a:rPr lang="en-US" dirty="0" smtClean="0"/>
              <a:t>happens informally </a:t>
            </a:r>
            <a:r>
              <a:rPr lang="en-US" dirty="0"/>
              <a:t>when people working on the project know of designs or code that </a:t>
            </a:r>
            <a:r>
              <a:rPr lang="en-US" dirty="0" smtClean="0"/>
              <a:t>are similar </a:t>
            </a:r>
            <a:r>
              <a:rPr lang="en-US" dirty="0"/>
              <a:t>to what is required. They look for these, modify them as needed, and </a:t>
            </a:r>
            <a:r>
              <a:rPr lang="en-US" dirty="0" smtClean="0"/>
              <a:t>incorporate them </a:t>
            </a:r>
            <a:r>
              <a:rPr lang="en-US" dirty="0"/>
              <a:t>into their system.</a:t>
            </a:r>
          </a:p>
        </p:txBody>
      </p:sp>
    </p:spTree>
    <p:extLst>
      <p:ext uri="{BB962C8B-B14F-4D97-AF65-F5344CB8AC3E}">
        <p14:creationId xmlns:p14="http://schemas.microsoft.com/office/powerpoint/2010/main" val="3574076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Reuse-oriented software engineering</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1.Component </a:t>
            </a:r>
            <a:r>
              <a:rPr lang="en-US" b="1" i="1" dirty="0"/>
              <a:t>analysis </a:t>
            </a:r>
            <a:r>
              <a:rPr lang="en-US" dirty="0"/>
              <a:t>Given the requirements specification, a search is made </a:t>
            </a:r>
            <a:r>
              <a:rPr lang="en-US" dirty="0" smtClean="0"/>
              <a:t>for components </a:t>
            </a:r>
            <a:r>
              <a:rPr lang="en-US" dirty="0"/>
              <a:t>to implement that specification. Usually, there is no exact match </a:t>
            </a:r>
            <a:r>
              <a:rPr lang="en-US" dirty="0" smtClean="0"/>
              <a:t>and the </a:t>
            </a:r>
            <a:r>
              <a:rPr lang="en-US" dirty="0"/>
              <a:t>components that may be used only provide some of the functionality required.</a:t>
            </a:r>
          </a:p>
          <a:p>
            <a:r>
              <a:rPr lang="en-US" b="1" dirty="0"/>
              <a:t>2. </a:t>
            </a:r>
            <a:r>
              <a:rPr lang="en-US" b="1" i="1" dirty="0"/>
              <a:t>Requirements modification </a:t>
            </a:r>
            <a:r>
              <a:rPr lang="en-US" dirty="0"/>
              <a:t>During this stage, the requirements are analyzed </a:t>
            </a:r>
            <a:r>
              <a:rPr lang="en-US" dirty="0" smtClean="0"/>
              <a:t>using information </a:t>
            </a:r>
            <a:r>
              <a:rPr lang="en-US" dirty="0"/>
              <a:t>about the components that have been discovered. They are then </a:t>
            </a:r>
            <a:r>
              <a:rPr lang="en-US" dirty="0" smtClean="0"/>
              <a:t>modified to </a:t>
            </a:r>
            <a:r>
              <a:rPr lang="en-US" dirty="0"/>
              <a:t>reflect the available components. Where modifications are impossible, </a:t>
            </a:r>
            <a:r>
              <a:rPr lang="en-US" dirty="0" smtClean="0"/>
              <a:t>the component </a:t>
            </a:r>
            <a:r>
              <a:rPr lang="en-US" dirty="0"/>
              <a:t>analysis activity may be re-entered to search for alternative solutions.</a:t>
            </a:r>
          </a:p>
        </p:txBody>
      </p:sp>
    </p:spTree>
    <p:extLst>
      <p:ext uri="{BB962C8B-B14F-4D97-AF65-F5344CB8AC3E}">
        <p14:creationId xmlns:p14="http://schemas.microsoft.com/office/powerpoint/2010/main" val="2210043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There are many software processes but all must include four activities that are fundamental to software engineering:</a:t>
            </a:r>
          </a:p>
          <a:p>
            <a:r>
              <a:rPr lang="en-US" b="1" dirty="0" smtClean="0"/>
              <a:t>SOFTWARE</a:t>
            </a:r>
            <a:r>
              <a:rPr lang="en-US" dirty="0" smtClean="0"/>
              <a:t> </a:t>
            </a:r>
            <a:r>
              <a:rPr lang="en-US" b="1" dirty="0" smtClean="0"/>
              <a:t>SPECIFICATION</a:t>
            </a:r>
            <a:r>
              <a:rPr lang="en-US" dirty="0" smtClean="0"/>
              <a:t>: The functionality of the software and constraints on its operation must be defined.</a:t>
            </a:r>
          </a:p>
          <a:p>
            <a:r>
              <a:rPr lang="en-US" b="1" dirty="0" smtClean="0"/>
              <a:t>SOFTWARE SPECIFICATION &amp; IMPLEMENTATION:</a:t>
            </a:r>
            <a:r>
              <a:rPr lang="en-US" dirty="0" smtClean="0"/>
              <a:t> The software to meet the specification must be provided.</a:t>
            </a:r>
          </a:p>
          <a:p>
            <a:r>
              <a:rPr lang="en-US" b="1" dirty="0" smtClean="0"/>
              <a:t>SOFTWARE VALIDATION:</a:t>
            </a:r>
            <a:r>
              <a:rPr lang="en-US" dirty="0" smtClean="0"/>
              <a:t> The software must be validated to ensure that it does what the customer wants.</a:t>
            </a:r>
          </a:p>
          <a:p>
            <a:r>
              <a:rPr lang="en-US" b="1" dirty="0" smtClean="0"/>
              <a:t>SOFTWARE EVOLUTION</a:t>
            </a:r>
            <a:r>
              <a:rPr lang="en-US" dirty="0" smtClean="0"/>
              <a:t>: The software must evolve to meet changing customer needs.</a:t>
            </a:r>
          </a:p>
        </p:txBody>
      </p:sp>
    </p:spTree>
    <p:extLst>
      <p:ext uri="{BB962C8B-B14F-4D97-AF65-F5344CB8AC3E}">
        <p14:creationId xmlns:p14="http://schemas.microsoft.com/office/powerpoint/2010/main" val="1511237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Reuse-oriented software engineering</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3.System </a:t>
            </a:r>
            <a:r>
              <a:rPr lang="en-US" b="1" i="1" dirty="0"/>
              <a:t>design with reuse </a:t>
            </a:r>
            <a:r>
              <a:rPr lang="en-US" dirty="0"/>
              <a:t>During this phase, the framework of the system </a:t>
            </a:r>
            <a:r>
              <a:rPr lang="en-US" dirty="0" smtClean="0"/>
              <a:t>is designed </a:t>
            </a:r>
            <a:r>
              <a:rPr lang="en-US" dirty="0"/>
              <a:t>or an existing framework is reused. The designers take into account </a:t>
            </a:r>
            <a:r>
              <a:rPr lang="en-US" dirty="0" smtClean="0"/>
              <a:t>the components </a:t>
            </a:r>
            <a:r>
              <a:rPr lang="en-US" dirty="0"/>
              <a:t>that are reused and organize the framework to cater for this. </a:t>
            </a:r>
            <a:r>
              <a:rPr lang="en-US" dirty="0" smtClean="0"/>
              <a:t>Some new </a:t>
            </a:r>
            <a:r>
              <a:rPr lang="en-US" dirty="0"/>
              <a:t>software may have to be designed if reusable components are not available.</a:t>
            </a:r>
          </a:p>
          <a:p>
            <a:r>
              <a:rPr lang="en-US" b="1" dirty="0"/>
              <a:t>4. </a:t>
            </a:r>
            <a:r>
              <a:rPr lang="en-US" b="1" i="1" dirty="0"/>
              <a:t>Development and integration</a:t>
            </a:r>
            <a:r>
              <a:rPr lang="en-US" i="1" dirty="0"/>
              <a:t> </a:t>
            </a:r>
            <a:r>
              <a:rPr lang="en-US" dirty="0"/>
              <a:t>Software that cannot be externally procured </a:t>
            </a:r>
            <a:r>
              <a:rPr lang="en-US" dirty="0" smtClean="0"/>
              <a:t>is developed</a:t>
            </a:r>
            <a:r>
              <a:rPr lang="en-US" dirty="0"/>
              <a:t>, and the components and COTS systems are integrated to create </a:t>
            </a:r>
            <a:r>
              <a:rPr lang="en-US" dirty="0" smtClean="0"/>
              <a:t>the new </a:t>
            </a:r>
            <a:r>
              <a:rPr lang="en-US" dirty="0"/>
              <a:t>system. System integration, in this model, may be part of the </a:t>
            </a:r>
            <a:r>
              <a:rPr lang="en-US" dirty="0" smtClean="0"/>
              <a:t>development process </a:t>
            </a:r>
            <a:r>
              <a:rPr lang="en-US" dirty="0"/>
              <a:t>rather than a separate activity</a:t>
            </a:r>
          </a:p>
        </p:txBody>
      </p:sp>
    </p:spTree>
    <p:extLst>
      <p:ext uri="{BB962C8B-B14F-4D97-AF65-F5344CB8AC3E}">
        <p14:creationId xmlns:p14="http://schemas.microsoft.com/office/powerpoint/2010/main" val="2520811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Reuse-oriented software engineering</a:t>
            </a:r>
            <a:endParaRPr lang="en-US" dirty="0"/>
          </a:p>
        </p:txBody>
      </p:sp>
      <p:sp>
        <p:nvSpPr>
          <p:cNvPr id="3" name="Content Placeholder 2"/>
          <p:cNvSpPr>
            <a:spLocks noGrp="1"/>
          </p:cNvSpPr>
          <p:nvPr>
            <p:ph idx="1"/>
          </p:nvPr>
        </p:nvSpPr>
        <p:spPr/>
        <p:txBody>
          <a:bodyPr>
            <a:normAutofit/>
          </a:bodyPr>
          <a:lstStyle/>
          <a:p>
            <a:r>
              <a:rPr lang="en-US" dirty="0"/>
              <a:t>There are three types of software component that may be used in a </a:t>
            </a:r>
            <a:r>
              <a:rPr lang="en-US" dirty="0" smtClean="0"/>
              <a:t>reuse-oriented process</a:t>
            </a:r>
            <a:r>
              <a:rPr lang="en-US" dirty="0"/>
              <a:t>:</a:t>
            </a:r>
          </a:p>
          <a:p>
            <a:r>
              <a:rPr lang="en-US" b="1" dirty="0"/>
              <a:t>1. </a:t>
            </a:r>
            <a:r>
              <a:rPr lang="en-US" dirty="0"/>
              <a:t>Web services that are developed according to service standards and which </a:t>
            </a:r>
            <a:r>
              <a:rPr lang="en-US" dirty="0" smtClean="0"/>
              <a:t>are available </a:t>
            </a:r>
            <a:r>
              <a:rPr lang="en-US" dirty="0"/>
              <a:t>for remote invocation.</a:t>
            </a:r>
          </a:p>
          <a:p>
            <a:r>
              <a:rPr lang="en-US" b="1" dirty="0"/>
              <a:t>2</a:t>
            </a:r>
            <a:r>
              <a:rPr lang="en-US" dirty="0"/>
              <a:t>. Collections of objects that are developed as a package to be integrated with </a:t>
            </a:r>
            <a:r>
              <a:rPr lang="en-US" dirty="0" smtClean="0"/>
              <a:t>a component </a:t>
            </a:r>
            <a:r>
              <a:rPr lang="en-US" dirty="0"/>
              <a:t>framework such as .NET or J2EE.</a:t>
            </a:r>
          </a:p>
          <a:p>
            <a:r>
              <a:rPr lang="en-US" b="1" dirty="0"/>
              <a:t>3</a:t>
            </a:r>
            <a:r>
              <a:rPr lang="en-US" dirty="0"/>
              <a:t>. Stand-alone software systems that are configured for use in a </a:t>
            </a:r>
            <a:r>
              <a:rPr lang="en-US" dirty="0" smtClean="0"/>
              <a:t>particular environment</a:t>
            </a:r>
            <a:r>
              <a:rPr lang="en-US" dirty="0"/>
              <a:t>.</a:t>
            </a:r>
          </a:p>
        </p:txBody>
      </p:sp>
    </p:spTree>
    <p:extLst>
      <p:ext uri="{BB962C8B-B14F-4D97-AF65-F5344CB8AC3E}">
        <p14:creationId xmlns:p14="http://schemas.microsoft.com/office/powerpoint/2010/main" val="2412782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activities</a:t>
            </a:r>
          </a:p>
        </p:txBody>
      </p:sp>
      <p:sp>
        <p:nvSpPr>
          <p:cNvPr id="3" name="Content Placeholder 2"/>
          <p:cNvSpPr>
            <a:spLocks noGrp="1"/>
          </p:cNvSpPr>
          <p:nvPr>
            <p:ph idx="1"/>
          </p:nvPr>
        </p:nvSpPr>
        <p:spPr/>
        <p:txBody>
          <a:bodyPr/>
          <a:lstStyle/>
          <a:p>
            <a:r>
              <a:rPr lang="en-GB" dirty="0"/>
              <a:t>Real software processes are inter-leaved sequences of technical, collaborative and managerial activities with the overall goal of specifying, designing, implementing and testing a software system. </a:t>
            </a:r>
          </a:p>
          <a:p>
            <a:r>
              <a:rPr lang="en-GB" dirty="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a:p>
            <a:endParaRPr lang="en-US" dirty="0"/>
          </a:p>
        </p:txBody>
      </p:sp>
    </p:spTree>
    <p:extLst>
      <p:ext uri="{BB962C8B-B14F-4D97-AF65-F5344CB8AC3E}">
        <p14:creationId xmlns:p14="http://schemas.microsoft.com/office/powerpoint/2010/main" val="920008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specification</a:t>
            </a:r>
            <a:endParaRPr lang="en-US" dirty="0"/>
          </a:p>
        </p:txBody>
      </p:sp>
      <p:sp>
        <p:nvSpPr>
          <p:cNvPr id="3" name="Content Placeholder 2"/>
          <p:cNvSpPr>
            <a:spLocks noGrp="1"/>
          </p:cNvSpPr>
          <p:nvPr>
            <p:ph idx="1"/>
          </p:nvPr>
        </p:nvSpPr>
        <p:spPr>
          <a:xfrm>
            <a:off x="457200" y="1371600"/>
            <a:ext cx="8229600" cy="5181600"/>
          </a:xfrm>
        </p:spPr>
        <p:txBody>
          <a:bodyPr>
            <a:normAutofit fontScale="70000" lnSpcReduction="20000"/>
          </a:bodyPr>
          <a:lstStyle/>
          <a:p>
            <a:r>
              <a:rPr lang="en-US" sz="2900" dirty="0"/>
              <a:t>Software specification or requirements engineering is the process of </a:t>
            </a:r>
            <a:r>
              <a:rPr lang="en-US" sz="2900" dirty="0" smtClean="0"/>
              <a:t>understanding and </a:t>
            </a:r>
            <a:r>
              <a:rPr lang="en-US" sz="2900" dirty="0"/>
              <a:t>defining what services are required from the system and identifying the </a:t>
            </a:r>
            <a:r>
              <a:rPr lang="en-US" sz="2900" dirty="0" smtClean="0"/>
              <a:t>constraints on </a:t>
            </a:r>
            <a:r>
              <a:rPr lang="en-US" sz="2900" dirty="0"/>
              <a:t>the system’s operation and development. Requirements engineering is </a:t>
            </a:r>
            <a:r>
              <a:rPr lang="en-US" sz="2900" dirty="0" smtClean="0"/>
              <a:t>a </a:t>
            </a:r>
            <a:r>
              <a:rPr lang="en-US" sz="2900" dirty="0"/>
              <a:t>particularly critical stage of the software process as errors at this stage </a:t>
            </a:r>
            <a:r>
              <a:rPr lang="en-US" sz="2900" dirty="0" smtClean="0"/>
              <a:t>inevitably lead </a:t>
            </a:r>
            <a:r>
              <a:rPr lang="en-US" sz="2900" dirty="0"/>
              <a:t>to later problems in the system design and implementation</a:t>
            </a:r>
            <a:r>
              <a:rPr lang="en-US" sz="2900" dirty="0" smtClean="0"/>
              <a:t>.</a:t>
            </a:r>
          </a:p>
          <a:p>
            <a:endParaRPr lang="en-US" sz="2900" dirty="0" smtClean="0"/>
          </a:p>
          <a:p>
            <a:r>
              <a:rPr lang="en-GB" sz="2900" dirty="0"/>
              <a:t>Requirements engineering process</a:t>
            </a:r>
          </a:p>
          <a:p>
            <a:pPr lvl="1"/>
            <a:r>
              <a:rPr lang="en-GB" sz="2900" dirty="0"/>
              <a:t>Feasibility study</a:t>
            </a:r>
          </a:p>
          <a:p>
            <a:pPr lvl="2"/>
            <a:r>
              <a:rPr lang="en-GB" sz="2900" dirty="0"/>
              <a:t>Is it technically and financially feasible to build the system?</a:t>
            </a:r>
          </a:p>
          <a:p>
            <a:pPr lvl="1"/>
            <a:r>
              <a:rPr lang="en-GB" sz="2900" dirty="0"/>
              <a:t>Requirements elicitation and analysis</a:t>
            </a:r>
          </a:p>
          <a:p>
            <a:pPr lvl="2"/>
            <a:r>
              <a:rPr lang="en-GB" sz="2900" dirty="0"/>
              <a:t>What do the system stakeholders require or expect from the system?</a:t>
            </a:r>
          </a:p>
          <a:p>
            <a:pPr lvl="1"/>
            <a:r>
              <a:rPr lang="en-GB" sz="2900" dirty="0"/>
              <a:t>Requirements specification	</a:t>
            </a:r>
          </a:p>
          <a:p>
            <a:pPr lvl="2"/>
            <a:r>
              <a:rPr lang="en-GB" sz="2900" dirty="0"/>
              <a:t>Defining the requirements in detail</a:t>
            </a:r>
          </a:p>
          <a:p>
            <a:pPr lvl="1"/>
            <a:r>
              <a:rPr lang="en-GB" sz="2900" dirty="0"/>
              <a:t>Requirements validation</a:t>
            </a:r>
          </a:p>
          <a:p>
            <a:pPr lvl="2"/>
            <a:r>
              <a:rPr lang="en-GB" sz="2900" dirty="0"/>
              <a:t>Checking the validity of the requirements</a:t>
            </a:r>
          </a:p>
          <a:p>
            <a:endParaRPr lang="en-US" dirty="0"/>
          </a:p>
        </p:txBody>
      </p:sp>
    </p:spTree>
    <p:extLst>
      <p:ext uri="{BB962C8B-B14F-4D97-AF65-F5344CB8AC3E}">
        <p14:creationId xmlns:p14="http://schemas.microsoft.com/office/powerpoint/2010/main" val="1422934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specification</a:t>
            </a:r>
            <a:endParaRPr lang="en-US" dirty="0"/>
          </a:p>
        </p:txBody>
      </p:sp>
      <p:sp>
        <p:nvSpPr>
          <p:cNvPr id="3" name="Content Placeholder 2"/>
          <p:cNvSpPr>
            <a:spLocks noGrp="1"/>
          </p:cNvSpPr>
          <p:nvPr>
            <p:ph idx="1"/>
          </p:nvPr>
        </p:nvSpPr>
        <p:spPr>
          <a:xfrm>
            <a:off x="457200" y="1752600"/>
            <a:ext cx="8229600" cy="5105400"/>
          </a:xfrm>
        </p:spPr>
        <p:txBody>
          <a:bodyPr>
            <a:noAutofit/>
          </a:bodyPr>
          <a:lstStyle/>
          <a:p>
            <a:r>
              <a:rPr lang="en-US" sz="2000" dirty="0"/>
              <a:t>There are four main activities in the requirements engineering process:</a:t>
            </a:r>
          </a:p>
          <a:p>
            <a:r>
              <a:rPr lang="en-US" sz="2000" dirty="0"/>
              <a:t>1. </a:t>
            </a:r>
            <a:r>
              <a:rPr lang="en-US" sz="2000" i="1" u="sng" dirty="0"/>
              <a:t>Feasibility study </a:t>
            </a:r>
            <a:r>
              <a:rPr lang="en-US" sz="2000" dirty="0"/>
              <a:t>An estimate is made of whether the identified user needs may </a:t>
            </a:r>
            <a:r>
              <a:rPr lang="en-US" sz="2000" dirty="0" smtClean="0"/>
              <a:t>be satisfied </a:t>
            </a:r>
            <a:r>
              <a:rPr lang="en-US" sz="2000" dirty="0"/>
              <a:t>using current software and hardware technologies. The study </a:t>
            </a:r>
            <a:r>
              <a:rPr lang="en-US" sz="2000" dirty="0" smtClean="0"/>
              <a:t>considers whether </a:t>
            </a:r>
            <a:r>
              <a:rPr lang="en-US" sz="2000" dirty="0"/>
              <a:t>the proposed system will be cost-effective from a business point of </a:t>
            </a:r>
            <a:r>
              <a:rPr lang="en-US" sz="2000" dirty="0" smtClean="0"/>
              <a:t>view and </a:t>
            </a:r>
            <a:r>
              <a:rPr lang="en-US" sz="2000" dirty="0"/>
              <a:t>if it can be developed within existing budgetary constraints. A </a:t>
            </a:r>
            <a:r>
              <a:rPr lang="en-US" sz="2000" dirty="0" smtClean="0"/>
              <a:t>feasibility study </a:t>
            </a:r>
            <a:r>
              <a:rPr lang="en-US" sz="2000" dirty="0"/>
              <a:t>should be relatively cheap and quick. The result should inform the </a:t>
            </a:r>
            <a:r>
              <a:rPr lang="en-US" sz="2000" dirty="0" smtClean="0"/>
              <a:t>decision of </a:t>
            </a:r>
            <a:r>
              <a:rPr lang="en-US" sz="2000" dirty="0"/>
              <a:t>whether or not to go ahead with a more detailed analysis</a:t>
            </a:r>
            <a:r>
              <a:rPr lang="en-US" sz="2000" dirty="0" smtClean="0"/>
              <a:t>.</a:t>
            </a:r>
            <a:endParaRPr lang="en-US" sz="2000" dirty="0"/>
          </a:p>
          <a:p>
            <a:r>
              <a:rPr lang="en-US" sz="2000" dirty="0"/>
              <a:t>2. </a:t>
            </a:r>
            <a:r>
              <a:rPr lang="en-US" sz="2000" i="1" u="sng" dirty="0"/>
              <a:t>Requirements elicitation and analysis </a:t>
            </a:r>
            <a:r>
              <a:rPr lang="en-US" sz="2000" dirty="0"/>
              <a:t>This is the process of deriving the </a:t>
            </a:r>
            <a:r>
              <a:rPr lang="en-US" sz="2000" dirty="0" smtClean="0"/>
              <a:t>system requirements </a:t>
            </a:r>
            <a:r>
              <a:rPr lang="en-US" sz="2000" dirty="0"/>
              <a:t>through observation of existing systems, discussions with </a:t>
            </a:r>
            <a:r>
              <a:rPr lang="en-US" sz="2000" dirty="0" smtClean="0"/>
              <a:t>potential users </a:t>
            </a:r>
            <a:r>
              <a:rPr lang="en-US" sz="2000" dirty="0"/>
              <a:t>and procurers, task analysis, and so on. This may involve the </a:t>
            </a:r>
            <a:r>
              <a:rPr lang="en-US" sz="2000" dirty="0" smtClean="0"/>
              <a:t>development of </a:t>
            </a:r>
            <a:r>
              <a:rPr lang="en-US" sz="2000" dirty="0"/>
              <a:t>one or more system models and prototypes. These help you </a:t>
            </a:r>
            <a:r>
              <a:rPr lang="en-US" sz="2000" dirty="0" smtClean="0"/>
              <a:t>understand the </a:t>
            </a:r>
            <a:r>
              <a:rPr lang="en-US" sz="2000" dirty="0"/>
              <a:t>system to be specified.</a:t>
            </a:r>
          </a:p>
        </p:txBody>
      </p:sp>
    </p:spTree>
    <p:extLst>
      <p:ext uri="{BB962C8B-B14F-4D97-AF65-F5344CB8AC3E}">
        <p14:creationId xmlns:p14="http://schemas.microsoft.com/office/powerpoint/2010/main" val="3044652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specification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3. </a:t>
            </a:r>
            <a:r>
              <a:rPr lang="en-US" i="1" u="sng" dirty="0"/>
              <a:t>Requirements specification </a:t>
            </a:r>
            <a:r>
              <a:rPr lang="en-US" dirty="0"/>
              <a:t>Requirements specification is the activity of </a:t>
            </a:r>
            <a:r>
              <a:rPr lang="en-US" dirty="0" smtClean="0"/>
              <a:t>translating the </a:t>
            </a:r>
            <a:r>
              <a:rPr lang="en-US" dirty="0"/>
              <a:t>information gathered during the analysis activity into a document </a:t>
            </a:r>
            <a:r>
              <a:rPr lang="en-US" dirty="0" smtClean="0"/>
              <a:t>that </a:t>
            </a:r>
            <a:r>
              <a:rPr lang="en-US" dirty="0"/>
              <a:t>defines a set of requirements. Two types of requirements may be included in </a:t>
            </a:r>
            <a:r>
              <a:rPr lang="en-US" dirty="0" smtClean="0"/>
              <a:t>this document</a:t>
            </a:r>
            <a:r>
              <a:rPr lang="en-US" dirty="0"/>
              <a:t>. User requirements are abstract statements of the system </a:t>
            </a:r>
            <a:r>
              <a:rPr lang="en-US" dirty="0" smtClean="0"/>
              <a:t>requirements for </a:t>
            </a:r>
            <a:r>
              <a:rPr lang="en-US" dirty="0"/>
              <a:t>the customer and end-user of the system; system requirements are </a:t>
            </a:r>
            <a:r>
              <a:rPr lang="en-US" dirty="0" smtClean="0"/>
              <a:t>a more </a:t>
            </a:r>
            <a:r>
              <a:rPr lang="en-US" dirty="0"/>
              <a:t>detailed description of the functionality to be provided</a:t>
            </a:r>
            <a:r>
              <a:rPr lang="en-US" dirty="0" smtClean="0"/>
              <a:t>.</a:t>
            </a:r>
          </a:p>
          <a:p>
            <a:endParaRPr lang="en-US" dirty="0"/>
          </a:p>
          <a:p>
            <a:r>
              <a:rPr lang="en-US" dirty="0"/>
              <a:t>4. </a:t>
            </a:r>
            <a:r>
              <a:rPr lang="en-US" i="1" u="sng" dirty="0"/>
              <a:t>Requirements validation </a:t>
            </a:r>
            <a:r>
              <a:rPr lang="en-US" dirty="0"/>
              <a:t>This activity checks the requirements for realism, </a:t>
            </a:r>
            <a:r>
              <a:rPr lang="en-US" dirty="0" smtClean="0"/>
              <a:t>consistency, and </a:t>
            </a:r>
            <a:r>
              <a:rPr lang="en-US" dirty="0"/>
              <a:t>completeness. During this process, errors in the requirements </a:t>
            </a:r>
            <a:r>
              <a:rPr lang="en-US" dirty="0" smtClean="0"/>
              <a:t>document are </a:t>
            </a:r>
            <a:r>
              <a:rPr lang="en-US" dirty="0"/>
              <a:t>inevitably discovered. It must then be modified to correct these problems.</a:t>
            </a:r>
          </a:p>
        </p:txBody>
      </p:sp>
    </p:spTree>
    <p:extLst>
      <p:ext uri="{BB962C8B-B14F-4D97-AF65-F5344CB8AC3E}">
        <p14:creationId xmlns:p14="http://schemas.microsoft.com/office/powerpoint/2010/main" val="1478798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specification</a:t>
            </a:r>
            <a:endParaRPr lang="en-US" dirty="0"/>
          </a:p>
        </p:txBody>
      </p:sp>
      <p:pic>
        <p:nvPicPr>
          <p:cNvPr id="4" name="Content Placeholder 3" descr="2.4 RE-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71600" y="1981200"/>
            <a:ext cx="6324600" cy="3962400"/>
          </a:xfrm>
          <a:prstGeom prst="rect">
            <a:avLst/>
          </a:prstGeom>
        </p:spPr>
      </p:pic>
    </p:spTree>
    <p:extLst>
      <p:ext uri="{BB962C8B-B14F-4D97-AF65-F5344CB8AC3E}">
        <p14:creationId xmlns:p14="http://schemas.microsoft.com/office/powerpoint/2010/main" val="3070909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Software design and implementation</a:t>
            </a:r>
            <a:endParaRPr lang="en-US" dirty="0"/>
          </a:p>
        </p:txBody>
      </p:sp>
      <p:sp>
        <p:nvSpPr>
          <p:cNvPr id="3" name="Content Placeholder 2"/>
          <p:cNvSpPr>
            <a:spLocks noGrp="1"/>
          </p:cNvSpPr>
          <p:nvPr>
            <p:ph idx="1"/>
          </p:nvPr>
        </p:nvSpPr>
        <p:spPr/>
        <p:txBody>
          <a:bodyPr/>
          <a:lstStyle/>
          <a:p>
            <a:r>
              <a:rPr lang="en-GB" dirty="0"/>
              <a:t>The process of converting the system specification into an executable system.</a:t>
            </a:r>
          </a:p>
          <a:p>
            <a:r>
              <a:rPr lang="en-GB" dirty="0"/>
              <a:t>Software design</a:t>
            </a:r>
          </a:p>
          <a:p>
            <a:pPr lvl="1"/>
            <a:r>
              <a:rPr lang="en-GB" dirty="0"/>
              <a:t>Design a software structure that realises the specification;</a:t>
            </a:r>
          </a:p>
          <a:p>
            <a:r>
              <a:rPr lang="en-GB" dirty="0"/>
              <a:t>Implementation</a:t>
            </a:r>
          </a:p>
          <a:p>
            <a:pPr lvl="1"/>
            <a:r>
              <a:rPr lang="en-GB" dirty="0"/>
              <a:t>Translate this structure into an executable program;</a:t>
            </a:r>
          </a:p>
          <a:p>
            <a:r>
              <a:rPr lang="en-GB" dirty="0"/>
              <a:t>The activities of design and implementation are closely related and may be inter-leaved.</a:t>
            </a:r>
          </a:p>
          <a:p>
            <a:endParaRPr lang="en-US" dirty="0"/>
          </a:p>
        </p:txBody>
      </p:sp>
    </p:spTree>
    <p:extLst>
      <p:ext uri="{BB962C8B-B14F-4D97-AF65-F5344CB8AC3E}">
        <p14:creationId xmlns:p14="http://schemas.microsoft.com/office/powerpoint/2010/main" val="2736065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Software design and implementation</a:t>
            </a:r>
            <a:endParaRPr lang="en-US" dirty="0"/>
          </a:p>
        </p:txBody>
      </p:sp>
      <p:pic>
        <p:nvPicPr>
          <p:cNvPr id="4" name="Content Placeholder 3" descr="2.5 Design-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43000" y="1447800"/>
            <a:ext cx="6781800" cy="5181600"/>
          </a:xfrm>
          <a:prstGeom prst="rect">
            <a:avLst/>
          </a:prstGeom>
        </p:spPr>
      </p:pic>
    </p:spTree>
    <p:extLst>
      <p:ext uri="{BB962C8B-B14F-4D97-AF65-F5344CB8AC3E}">
        <p14:creationId xmlns:p14="http://schemas.microsoft.com/office/powerpoint/2010/main" val="1577273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Software design and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implementation stage of software development is the process of converting </a:t>
            </a:r>
            <a:r>
              <a:rPr lang="en-US" dirty="0" smtClean="0"/>
              <a:t>a system </a:t>
            </a:r>
            <a:r>
              <a:rPr lang="en-US" dirty="0"/>
              <a:t>specification into an executable system</a:t>
            </a:r>
            <a:r>
              <a:rPr lang="en-US" dirty="0" smtClean="0"/>
              <a:t>.</a:t>
            </a:r>
          </a:p>
          <a:p>
            <a:r>
              <a:rPr lang="en-US" dirty="0" smtClean="0"/>
              <a:t> </a:t>
            </a:r>
            <a:r>
              <a:rPr lang="en-US" dirty="0"/>
              <a:t>A software design is a description of the structure of the software to be </a:t>
            </a:r>
            <a:r>
              <a:rPr lang="en-US" dirty="0" smtClean="0"/>
              <a:t>implemented, the </a:t>
            </a:r>
            <a:r>
              <a:rPr lang="en-US" dirty="0"/>
              <a:t>data models and structures used by the system, the interfaces between system </a:t>
            </a:r>
            <a:r>
              <a:rPr lang="en-US" dirty="0" smtClean="0"/>
              <a:t>components and</a:t>
            </a:r>
            <a:r>
              <a:rPr lang="en-US" dirty="0"/>
              <a:t>, sometimes, the algorithms used. </a:t>
            </a:r>
            <a:endParaRPr lang="en-US" dirty="0" smtClean="0"/>
          </a:p>
          <a:p>
            <a:r>
              <a:rPr lang="en-US" dirty="0" smtClean="0"/>
              <a:t>Designers </a:t>
            </a:r>
            <a:r>
              <a:rPr lang="en-US" dirty="0"/>
              <a:t>do not arrive at a </a:t>
            </a:r>
            <a:r>
              <a:rPr lang="en-US" dirty="0" smtClean="0"/>
              <a:t>finished design </a:t>
            </a:r>
            <a:r>
              <a:rPr lang="en-US" dirty="0"/>
              <a:t>immediately but develop the design iteratively. They add formality and detail </a:t>
            </a:r>
            <a:r>
              <a:rPr lang="en-US" dirty="0" smtClean="0"/>
              <a:t>as they </a:t>
            </a:r>
            <a:r>
              <a:rPr lang="en-US" dirty="0"/>
              <a:t>develop their design with constant backtracking to correct earlier designs.</a:t>
            </a:r>
          </a:p>
        </p:txBody>
      </p:sp>
    </p:spTree>
    <p:extLst>
      <p:ext uri="{BB962C8B-B14F-4D97-AF65-F5344CB8AC3E}">
        <p14:creationId xmlns:p14="http://schemas.microsoft.com/office/powerpoint/2010/main" val="3603608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process models</a:t>
            </a:r>
            <a:endParaRPr lang="en-US" dirty="0"/>
          </a:p>
        </p:txBody>
      </p:sp>
      <p:sp>
        <p:nvSpPr>
          <p:cNvPr id="3" name="Content Placeholder 2"/>
          <p:cNvSpPr>
            <a:spLocks noGrp="1"/>
          </p:cNvSpPr>
          <p:nvPr>
            <p:ph idx="1"/>
          </p:nvPr>
        </p:nvSpPr>
        <p:spPr/>
        <p:txBody>
          <a:bodyPr>
            <a:normAutofit fontScale="77500" lnSpcReduction="20000"/>
          </a:bodyPr>
          <a:lstStyle/>
          <a:p>
            <a:r>
              <a:rPr lang="en-GB" dirty="0"/>
              <a:t>The waterfall model</a:t>
            </a:r>
          </a:p>
          <a:p>
            <a:pPr lvl="1"/>
            <a:r>
              <a:rPr lang="en-GB" dirty="0"/>
              <a:t>Plan-driven model. Separate and distinct phases of specification and development.</a:t>
            </a:r>
          </a:p>
          <a:p>
            <a:r>
              <a:rPr lang="en-GB" dirty="0"/>
              <a:t>Incremental development</a:t>
            </a:r>
          </a:p>
          <a:p>
            <a:pPr lvl="1"/>
            <a:r>
              <a:rPr lang="en-GB" dirty="0" smtClean="0"/>
              <a:t>This approach interleaves the activities of specification, development and validation . The system is developed as a series of versions (increments) with each version adding functionality to the previous version.</a:t>
            </a:r>
            <a:endParaRPr lang="en-GB" dirty="0"/>
          </a:p>
          <a:p>
            <a:r>
              <a:rPr lang="en-GB" dirty="0" smtClean="0"/>
              <a:t>Reuse oriented software engineering</a:t>
            </a:r>
          </a:p>
          <a:p>
            <a:pPr lvl="1"/>
            <a:r>
              <a:rPr lang="en-GB" dirty="0" smtClean="0"/>
              <a:t>The </a:t>
            </a:r>
            <a:r>
              <a:rPr lang="en-GB" dirty="0"/>
              <a:t>system is assembled from existing configurable </a:t>
            </a:r>
            <a:r>
              <a:rPr lang="en-GB" dirty="0" smtClean="0"/>
              <a:t>components. Focuses on integrating these components into a system rather than developing from scratch. </a:t>
            </a:r>
          </a:p>
          <a:p>
            <a:pPr lvl="1"/>
            <a:r>
              <a:rPr lang="en-GB" dirty="0" smtClean="0"/>
              <a:t> In </a:t>
            </a:r>
            <a:r>
              <a:rPr lang="en-GB" dirty="0"/>
              <a:t>practice, most large systems are developed using a process that incorporates elements from all of these models.</a:t>
            </a:r>
          </a:p>
          <a:p>
            <a:endParaRPr lang="en-US" dirty="0"/>
          </a:p>
        </p:txBody>
      </p:sp>
    </p:spTree>
    <p:extLst>
      <p:ext uri="{BB962C8B-B14F-4D97-AF65-F5344CB8AC3E}">
        <p14:creationId xmlns:p14="http://schemas.microsoft.com/office/powerpoint/2010/main" val="1313068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design and implementation</a:t>
            </a:r>
            <a:endParaRPr lang="en-US" dirty="0"/>
          </a:p>
        </p:txBody>
      </p:sp>
      <p:sp>
        <p:nvSpPr>
          <p:cNvPr id="3" name="Content Placeholder 2"/>
          <p:cNvSpPr>
            <a:spLocks noGrp="1"/>
          </p:cNvSpPr>
          <p:nvPr>
            <p:ph idx="1"/>
          </p:nvPr>
        </p:nvSpPr>
        <p:spPr>
          <a:xfrm>
            <a:off x="381000" y="1752600"/>
            <a:ext cx="8534400" cy="4572000"/>
          </a:xfrm>
        </p:spPr>
        <p:txBody>
          <a:bodyPr>
            <a:normAutofit fontScale="92500" lnSpcReduction="10000"/>
          </a:bodyPr>
          <a:lstStyle/>
          <a:p>
            <a:r>
              <a:rPr lang="en-US" dirty="0" smtClean="0"/>
              <a:t>1. Most </a:t>
            </a:r>
            <a:r>
              <a:rPr lang="en-US" dirty="0"/>
              <a:t>software interfaces with other software systems. These include the </a:t>
            </a:r>
            <a:r>
              <a:rPr lang="en-US" dirty="0" smtClean="0"/>
              <a:t>operating system</a:t>
            </a:r>
            <a:r>
              <a:rPr lang="en-US" dirty="0"/>
              <a:t>, database, middleware, and other application systems. These make up the ‘</a:t>
            </a:r>
            <a:r>
              <a:rPr lang="en-US" dirty="0" smtClean="0"/>
              <a:t>software platform</a:t>
            </a:r>
            <a:r>
              <a:rPr lang="en-US" dirty="0"/>
              <a:t>’, the environment in which the software will execute. Information </a:t>
            </a:r>
            <a:r>
              <a:rPr lang="en-US" dirty="0" smtClean="0"/>
              <a:t>about this </a:t>
            </a:r>
            <a:r>
              <a:rPr lang="en-US" dirty="0"/>
              <a:t>platform is an essential input to the design process, as designers must decide </a:t>
            </a:r>
            <a:r>
              <a:rPr lang="en-US" dirty="0" smtClean="0"/>
              <a:t>how best </a:t>
            </a:r>
            <a:r>
              <a:rPr lang="en-US" dirty="0"/>
              <a:t>to integrate it with the software’s environment</a:t>
            </a:r>
            <a:r>
              <a:rPr lang="en-US" dirty="0" smtClean="0"/>
              <a:t>.</a:t>
            </a:r>
          </a:p>
          <a:p>
            <a:r>
              <a:rPr lang="en-US" dirty="0" smtClean="0"/>
              <a:t>2. </a:t>
            </a:r>
            <a:r>
              <a:rPr lang="en-US" dirty="0"/>
              <a:t>The activities in the design process vary, depending on the type of system </a:t>
            </a:r>
            <a:r>
              <a:rPr lang="en-US" dirty="0" smtClean="0"/>
              <a:t>being developed. </a:t>
            </a:r>
          </a:p>
          <a:p>
            <a:r>
              <a:rPr lang="en-US" dirty="0" smtClean="0"/>
              <a:t>Four activities </a:t>
            </a:r>
            <a:r>
              <a:rPr lang="en-US" dirty="0"/>
              <a:t>that may be part of the design process for information systems:</a:t>
            </a:r>
          </a:p>
        </p:txBody>
      </p:sp>
    </p:spTree>
    <p:extLst>
      <p:ext uri="{BB962C8B-B14F-4D97-AF65-F5344CB8AC3E}">
        <p14:creationId xmlns:p14="http://schemas.microsoft.com/office/powerpoint/2010/main" val="2432745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design and implementation</a:t>
            </a:r>
            <a:endParaRPr lang="en-US" dirty="0"/>
          </a:p>
        </p:txBody>
      </p:sp>
      <p:sp>
        <p:nvSpPr>
          <p:cNvPr id="3" name="Content Placeholder 2"/>
          <p:cNvSpPr>
            <a:spLocks noGrp="1"/>
          </p:cNvSpPr>
          <p:nvPr>
            <p:ph idx="1"/>
          </p:nvPr>
        </p:nvSpPr>
        <p:spPr/>
        <p:txBody>
          <a:bodyPr>
            <a:normAutofit fontScale="92500"/>
          </a:bodyPr>
          <a:lstStyle/>
          <a:p>
            <a:r>
              <a:rPr lang="en-US" dirty="0"/>
              <a:t>1. </a:t>
            </a:r>
            <a:r>
              <a:rPr lang="en-US" i="1" dirty="0"/>
              <a:t>Architectural design, </a:t>
            </a:r>
            <a:r>
              <a:rPr lang="en-US" dirty="0"/>
              <a:t>where you identify the overall structure of the system, </a:t>
            </a:r>
            <a:r>
              <a:rPr lang="en-US" dirty="0" smtClean="0"/>
              <a:t>the principal </a:t>
            </a:r>
            <a:r>
              <a:rPr lang="en-US" dirty="0"/>
              <a:t>components (sometimes called sub-systems or modules), their </a:t>
            </a:r>
            <a:r>
              <a:rPr lang="en-US" dirty="0" smtClean="0"/>
              <a:t>relationships, and </a:t>
            </a:r>
            <a:r>
              <a:rPr lang="en-US" dirty="0"/>
              <a:t>how they are distributed</a:t>
            </a:r>
            <a:r>
              <a:rPr lang="en-US" dirty="0" smtClean="0"/>
              <a:t>.</a:t>
            </a:r>
          </a:p>
          <a:p>
            <a:endParaRPr lang="en-US" dirty="0"/>
          </a:p>
          <a:p>
            <a:r>
              <a:rPr lang="en-US" dirty="0"/>
              <a:t>2. </a:t>
            </a:r>
            <a:r>
              <a:rPr lang="en-US" i="1" dirty="0"/>
              <a:t>Interface design, </a:t>
            </a:r>
            <a:r>
              <a:rPr lang="en-US" dirty="0"/>
              <a:t>where you define the interfaces between system </a:t>
            </a:r>
            <a:r>
              <a:rPr lang="en-US" dirty="0" smtClean="0"/>
              <a:t>components. </a:t>
            </a:r>
            <a:r>
              <a:rPr lang="en-US" dirty="0"/>
              <a:t>With a precise interface, </a:t>
            </a:r>
            <a:r>
              <a:rPr lang="en-US" dirty="0" smtClean="0"/>
              <a:t>a component </a:t>
            </a:r>
            <a:r>
              <a:rPr lang="en-US" dirty="0"/>
              <a:t>can be used without other components having to know how it </a:t>
            </a:r>
            <a:r>
              <a:rPr lang="en-US" dirty="0" smtClean="0"/>
              <a:t>is implemented</a:t>
            </a:r>
            <a:r>
              <a:rPr lang="en-US" dirty="0"/>
              <a:t>. Once interface specifications are agreed, the components can </a:t>
            </a:r>
            <a:r>
              <a:rPr lang="en-US" dirty="0" smtClean="0"/>
              <a:t>be designed </a:t>
            </a:r>
            <a:r>
              <a:rPr lang="en-US" dirty="0"/>
              <a:t>and developed concurrently.</a:t>
            </a:r>
          </a:p>
        </p:txBody>
      </p:sp>
    </p:spTree>
    <p:extLst>
      <p:ext uri="{BB962C8B-B14F-4D97-AF65-F5344CB8AC3E}">
        <p14:creationId xmlns:p14="http://schemas.microsoft.com/office/powerpoint/2010/main" val="461591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design and implementation</a:t>
            </a:r>
            <a:endParaRPr lang="en-US" dirty="0"/>
          </a:p>
        </p:txBody>
      </p:sp>
      <p:sp>
        <p:nvSpPr>
          <p:cNvPr id="3" name="Content Placeholder 2"/>
          <p:cNvSpPr>
            <a:spLocks noGrp="1"/>
          </p:cNvSpPr>
          <p:nvPr>
            <p:ph idx="1"/>
          </p:nvPr>
        </p:nvSpPr>
        <p:spPr/>
        <p:txBody>
          <a:bodyPr/>
          <a:lstStyle/>
          <a:p>
            <a:r>
              <a:rPr lang="en-GB" i="1" dirty="0"/>
              <a:t>Component design, </a:t>
            </a:r>
            <a:r>
              <a:rPr lang="en-GB" dirty="0"/>
              <a:t>where you take each system component and design how it will operate. </a:t>
            </a:r>
            <a:endParaRPr lang="en-GB" dirty="0" smtClean="0"/>
          </a:p>
          <a:p>
            <a:endParaRPr lang="en-GB" dirty="0"/>
          </a:p>
          <a:p>
            <a:r>
              <a:rPr lang="en-GB" i="1" dirty="0"/>
              <a:t>Database design, </a:t>
            </a:r>
            <a:r>
              <a:rPr lang="en-GB" dirty="0"/>
              <a:t>where you design the system data structures and how these are to be represented in a database. </a:t>
            </a:r>
          </a:p>
          <a:p>
            <a:endParaRPr lang="en-US" dirty="0"/>
          </a:p>
        </p:txBody>
      </p:sp>
    </p:spTree>
    <p:extLst>
      <p:ext uri="{BB962C8B-B14F-4D97-AF65-F5344CB8AC3E}">
        <p14:creationId xmlns:p14="http://schemas.microsoft.com/office/powerpoint/2010/main" val="3411199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validation</a:t>
            </a:r>
            <a:endParaRPr lang="en-US" dirty="0"/>
          </a:p>
        </p:txBody>
      </p:sp>
      <p:sp>
        <p:nvSpPr>
          <p:cNvPr id="3" name="Content Placeholder 2"/>
          <p:cNvSpPr>
            <a:spLocks noGrp="1"/>
          </p:cNvSpPr>
          <p:nvPr>
            <p:ph idx="1"/>
          </p:nvPr>
        </p:nvSpPr>
        <p:spPr/>
        <p:txBody>
          <a:bodyPr/>
          <a:lstStyle/>
          <a:p>
            <a:r>
              <a:rPr lang="en-GB" dirty="0"/>
              <a:t>Verification and validation (V &amp; V) is intended to show that a system conforms to its specification and meets the requirements of the system customer.</a:t>
            </a:r>
          </a:p>
          <a:p>
            <a:r>
              <a:rPr lang="en-GB" dirty="0"/>
              <a:t>Involves checking and review processes and system testing.</a:t>
            </a:r>
          </a:p>
          <a:p>
            <a:r>
              <a:rPr lang="en-GB" dirty="0"/>
              <a:t>System testing involves executing the system with test cases that are derived from the specification of the real data to be processed by the system.</a:t>
            </a:r>
          </a:p>
          <a:p>
            <a:r>
              <a:rPr lang="en-GB" dirty="0"/>
              <a:t>Testing is the most commonly used V &amp; V activity.</a:t>
            </a:r>
          </a:p>
          <a:p>
            <a:endParaRPr lang="en-US" dirty="0"/>
          </a:p>
        </p:txBody>
      </p:sp>
    </p:spTree>
    <p:extLst>
      <p:ext uri="{BB962C8B-B14F-4D97-AF65-F5344CB8AC3E}">
        <p14:creationId xmlns:p14="http://schemas.microsoft.com/office/powerpoint/2010/main" val="976887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
            <a:ext cx="8534400" cy="1219200"/>
          </a:xfrm>
        </p:spPr>
        <p:txBody>
          <a:bodyPr>
            <a:normAutofit/>
          </a:bodyPr>
          <a:lstStyle/>
          <a:p>
            <a:r>
              <a:rPr lang="en-GB" dirty="0"/>
              <a:t>Stages of testing</a:t>
            </a:r>
            <a:br>
              <a:rPr lang="en-GB" dirty="0"/>
            </a:br>
            <a:endParaRPr lang="en-US" dirty="0"/>
          </a:p>
        </p:txBody>
      </p:sp>
      <p:pic>
        <p:nvPicPr>
          <p:cNvPr id="4" name="Content Placeholder 3" descr="2.6 Test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46909" y="2514600"/>
            <a:ext cx="7135091" cy="2590800"/>
          </a:xfrm>
          <a:prstGeom prst="rect">
            <a:avLst/>
          </a:prstGeom>
        </p:spPr>
      </p:pic>
    </p:spTree>
    <p:extLst>
      <p:ext uri="{BB962C8B-B14F-4D97-AF65-F5344CB8AC3E}">
        <p14:creationId xmlns:p14="http://schemas.microsoft.com/office/powerpoint/2010/main" val="3912226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stages</a:t>
            </a:r>
            <a:endParaRPr lang="en-US" dirty="0"/>
          </a:p>
        </p:txBody>
      </p:sp>
      <p:sp>
        <p:nvSpPr>
          <p:cNvPr id="3" name="Content Placeholder 2"/>
          <p:cNvSpPr>
            <a:spLocks noGrp="1"/>
          </p:cNvSpPr>
          <p:nvPr>
            <p:ph idx="1"/>
          </p:nvPr>
        </p:nvSpPr>
        <p:spPr/>
        <p:txBody>
          <a:bodyPr/>
          <a:lstStyle/>
          <a:p>
            <a:r>
              <a:rPr lang="en-GB" dirty="0"/>
              <a:t>Development or component testing</a:t>
            </a:r>
          </a:p>
          <a:p>
            <a:pPr lvl="1"/>
            <a:r>
              <a:rPr lang="en-GB" dirty="0"/>
              <a:t>Individual components are tested independently; </a:t>
            </a:r>
          </a:p>
          <a:p>
            <a:pPr lvl="1"/>
            <a:r>
              <a:rPr lang="en-GB" dirty="0"/>
              <a:t>Components may be functions or objects or coherent groupings of these entities.</a:t>
            </a:r>
          </a:p>
          <a:p>
            <a:r>
              <a:rPr lang="en-GB" dirty="0"/>
              <a:t>System testing</a:t>
            </a:r>
          </a:p>
          <a:p>
            <a:pPr lvl="1"/>
            <a:r>
              <a:rPr lang="en-GB" dirty="0"/>
              <a:t>Testing of the system as a whole. Testing of emergent properties is particularly important.</a:t>
            </a:r>
          </a:p>
          <a:p>
            <a:r>
              <a:rPr lang="en-GB" dirty="0"/>
              <a:t>Acceptance testing</a:t>
            </a:r>
          </a:p>
          <a:p>
            <a:pPr lvl="1"/>
            <a:r>
              <a:rPr lang="en-GB" dirty="0"/>
              <a:t>Testing with customer data to check that the system meets the customer’s needs.</a:t>
            </a:r>
          </a:p>
          <a:p>
            <a:endParaRPr lang="en-US" dirty="0"/>
          </a:p>
        </p:txBody>
      </p:sp>
    </p:spTree>
    <p:extLst>
      <p:ext uri="{BB962C8B-B14F-4D97-AF65-F5344CB8AC3E}">
        <p14:creationId xmlns:p14="http://schemas.microsoft.com/office/powerpoint/2010/main" val="3730625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1752" y="1527048"/>
            <a:ext cx="8503920" cy="4797552"/>
          </a:xfrm>
        </p:spPr>
        <p:txBody>
          <a:bodyPr>
            <a:noAutofit/>
          </a:bodyPr>
          <a:lstStyle/>
          <a:p>
            <a:r>
              <a:rPr lang="en-US" sz="1800" dirty="0"/>
              <a:t>When a plan-driven software process is used (e.g., for critical systems development</a:t>
            </a:r>
            <a:r>
              <a:rPr lang="en-US" sz="1800" dirty="0" smtClean="0"/>
              <a:t>),testing </a:t>
            </a:r>
            <a:r>
              <a:rPr lang="en-US" sz="1800" dirty="0"/>
              <a:t>is driven by a set of test plans. An independent team of testers </a:t>
            </a:r>
            <a:r>
              <a:rPr lang="en-US" sz="1800" dirty="0" smtClean="0"/>
              <a:t>works from </a:t>
            </a:r>
            <a:r>
              <a:rPr lang="en-US" sz="1800" dirty="0"/>
              <a:t>these pre-formulated test plans, which have been developed from the </a:t>
            </a:r>
            <a:r>
              <a:rPr lang="en-US" sz="1800" dirty="0" smtClean="0"/>
              <a:t>system specification </a:t>
            </a:r>
            <a:r>
              <a:rPr lang="en-US" sz="1800" dirty="0"/>
              <a:t>and design. Figure 2.7 illustrates how test plans are the link </a:t>
            </a:r>
            <a:r>
              <a:rPr lang="en-US" sz="1800" dirty="0" smtClean="0"/>
              <a:t>between testing </a:t>
            </a:r>
            <a:r>
              <a:rPr lang="en-US" sz="1800" dirty="0"/>
              <a:t>and development activities. This is sometimes called the V-model of </a:t>
            </a:r>
            <a:r>
              <a:rPr lang="en-US" sz="1800" dirty="0" smtClean="0"/>
              <a:t>development (turn </a:t>
            </a:r>
            <a:r>
              <a:rPr lang="en-US" sz="1800" dirty="0"/>
              <a:t>it on its side to see the V).</a:t>
            </a:r>
          </a:p>
          <a:p>
            <a:r>
              <a:rPr lang="en-US" sz="1800" dirty="0"/>
              <a:t>Acceptance testing is sometimes called ‘alpha testing’. Custom systems </a:t>
            </a:r>
            <a:r>
              <a:rPr lang="en-US" sz="1800" dirty="0" smtClean="0"/>
              <a:t>are developed </a:t>
            </a:r>
            <a:r>
              <a:rPr lang="en-US" sz="1800" dirty="0"/>
              <a:t>for a single client. The alpha testing process continues until the </a:t>
            </a:r>
            <a:r>
              <a:rPr lang="en-US" sz="1800" dirty="0" smtClean="0"/>
              <a:t>system developer </a:t>
            </a:r>
            <a:r>
              <a:rPr lang="en-US" sz="1800" dirty="0"/>
              <a:t>and the client agree that the delivered system is an acceptable </a:t>
            </a:r>
            <a:r>
              <a:rPr lang="en-US" sz="1800" dirty="0" smtClean="0"/>
              <a:t>implementation of </a:t>
            </a:r>
            <a:r>
              <a:rPr lang="en-US" sz="1800" dirty="0"/>
              <a:t>the requirements.</a:t>
            </a:r>
          </a:p>
          <a:p>
            <a:r>
              <a:rPr lang="en-US" sz="1800" dirty="0"/>
              <a:t>When a system is to be marketed as a software product, a testing process </a:t>
            </a:r>
            <a:r>
              <a:rPr lang="en-US" sz="1800" dirty="0" smtClean="0"/>
              <a:t>called ‘beta </a:t>
            </a:r>
            <a:r>
              <a:rPr lang="en-US" sz="1800" dirty="0"/>
              <a:t>testing’ is often used. Beta testing involves delivering a system to a number </a:t>
            </a:r>
            <a:r>
              <a:rPr lang="en-US" sz="1800" dirty="0" smtClean="0"/>
              <a:t>of potential </a:t>
            </a:r>
            <a:r>
              <a:rPr lang="en-US" sz="1800" dirty="0"/>
              <a:t>customers who agree to use that system. They report problems to the </a:t>
            </a:r>
            <a:r>
              <a:rPr lang="en-US" sz="1800" dirty="0" smtClean="0"/>
              <a:t>system developers</a:t>
            </a:r>
            <a:r>
              <a:rPr lang="en-US" sz="1800" dirty="0"/>
              <a:t>. This exposes the product to real use and detects errors that may </a:t>
            </a:r>
            <a:r>
              <a:rPr lang="en-US" sz="1800" dirty="0" smtClean="0"/>
              <a:t>not have </a:t>
            </a:r>
            <a:r>
              <a:rPr lang="en-US" sz="1800" dirty="0"/>
              <a:t>been anticipated by the system builders. After this feedback, the system is </a:t>
            </a:r>
            <a:r>
              <a:rPr lang="en-US" sz="1800" dirty="0" smtClean="0"/>
              <a:t>modified and </a:t>
            </a:r>
            <a:r>
              <a:rPr lang="en-US" sz="1800" dirty="0"/>
              <a:t>released either for further beta testing or for general </a:t>
            </a:r>
            <a:r>
              <a:rPr lang="en-US" sz="1800" dirty="0" smtClean="0"/>
              <a:t>sale.</a:t>
            </a:r>
            <a:endParaRPr lang="en-US" sz="1800" dirty="0"/>
          </a:p>
        </p:txBody>
      </p:sp>
    </p:spTree>
    <p:extLst>
      <p:ext uri="{BB962C8B-B14F-4D97-AF65-F5344CB8AC3E}">
        <p14:creationId xmlns:p14="http://schemas.microsoft.com/office/powerpoint/2010/main" val="1855080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7 Testing-phas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97396" y="2904451"/>
            <a:ext cx="5549207" cy="1917460"/>
          </a:xfrm>
          <a:prstGeom prst="rect">
            <a:avLst/>
          </a:prstGeom>
        </p:spPr>
      </p:pic>
    </p:spTree>
    <p:extLst>
      <p:ext uri="{BB962C8B-B14F-4D97-AF65-F5344CB8AC3E}">
        <p14:creationId xmlns:p14="http://schemas.microsoft.com/office/powerpoint/2010/main" val="389483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flexibility of software systems is one of the main reasons why more and more software is being incorporated in large, complex systems. Once a decision has been made to manufacture hardware, it is very expensive to make changes to the hardware design. However, changes can be made to software at any time during or after the system development. Even extensive changes are still much cheaper than corresponding changes to system hardware.</a:t>
            </a:r>
          </a:p>
          <a:p>
            <a:r>
              <a:rPr lang="en-US" dirty="0"/>
              <a:t>I</a:t>
            </a:r>
            <a:r>
              <a:rPr lang="en-US" dirty="0" smtClean="0"/>
              <a:t>t </a:t>
            </a:r>
            <a:r>
              <a:rPr lang="en-US" dirty="0"/>
              <a:t>is more realistic to think of software engineering as an </a:t>
            </a:r>
            <a:r>
              <a:rPr lang="en-US" dirty="0" smtClean="0"/>
              <a:t>evolutionary process where </a:t>
            </a:r>
            <a:r>
              <a:rPr lang="en-US" dirty="0"/>
              <a:t>software is continually changed over its lifetime </a:t>
            </a:r>
            <a:r>
              <a:rPr lang="en-US" dirty="0" smtClean="0"/>
              <a:t>in response </a:t>
            </a:r>
            <a:r>
              <a:rPr lang="en-US" dirty="0"/>
              <a:t>to changing requirements and customer needs.</a:t>
            </a:r>
            <a:endParaRPr lang="en-US" dirty="0" smtClean="0"/>
          </a:p>
          <a:p>
            <a:endParaRPr lang="en-US" dirty="0"/>
          </a:p>
        </p:txBody>
      </p:sp>
    </p:spTree>
    <p:extLst>
      <p:ext uri="{BB962C8B-B14F-4D97-AF65-F5344CB8AC3E}">
        <p14:creationId xmlns:p14="http://schemas.microsoft.com/office/powerpoint/2010/main" val="27837497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lstStyle/>
          <a:p>
            <a:r>
              <a:rPr lang="en-GB" dirty="0"/>
              <a:t>Software processes are the activities involved in producing a software system. Software process models are abstract representations of these processes.</a:t>
            </a:r>
          </a:p>
          <a:p>
            <a:r>
              <a:rPr lang="en-GB" dirty="0"/>
              <a:t>General process models describe the organization of software processes. Examples of these general models include the ‘waterfall’ model,  incremental development, and reuse-oriented development.</a:t>
            </a:r>
          </a:p>
          <a:p>
            <a:r>
              <a:rPr lang="en-GB" dirty="0"/>
              <a:t>Requirements engineering is the process of developing a software specification.</a:t>
            </a:r>
          </a:p>
          <a:p>
            <a:endParaRPr lang="en-US" dirty="0"/>
          </a:p>
        </p:txBody>
      </p:sp>
    </p:spTree>
    <p:extLst>
      <p:ext uri="{BB962C8B-B14F-4D97-AF65-F5344CB8AC3E}">
        <p14:creationId xmlns:p14="http://schemas.microsoft.com/office/powerpoint/2010/main" val="2705729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waterfall model</a:t>
            </a:r>
            <a:br>
              <a:rPr lang="en-GB" dirty="0"/>
            </a:br>
            <a:endParaRPr lang="en-US" dirty="0"/>
          </a:p>
        </p:txBody>
      </p:sp>
      <p:pic>
        <p:nvPicPr>
          <p:cNvPr id="4" name="Content Placeholder 3" descr="2.1.Waterfall-model.eps"/>
          <p:cNvPicPr>
            <a:picLocks noGrp="1" noChangeAspect="1"/>
          </p:cNvPicPr>
          <p:nvPr>
            <p:ph idx="1"/>
          </p:nvPr>
        </p:nvPicPr>
        <p:blipFill>
          <a:blip r:embed="rId2"/>
          <a:stretch>
            <a:fillRect/>
          </a:stretch>
        </p:blipFill>
        <p:spPr>
          <a:xfrm>
            <a:off x="1066800" y="1905000"/>
            <a:ext cx="6858000" cy="4343400"/>
          </a:xfrm>
          <a:prstGeom prst="rect">
            <a:avLst/>
          </a:prstGeom>
        </p:spPr>
      </p:pic>
    </p:spTree>
    <p:extLst>
      <p:ext uri="{BB962C8B-B14F-4D97-AF65-F5344CB8AC3E}">
        <p14:creationId xmlns:p14="http://schemas.microsoft.com/office/powerpoint/2010/main" val="2264461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to remember</a:t>
            </a:r>
          </a:p>
        </p:txBody>
      </p:sp>
      <p:sp>
        <p:nvSpPr>
          <p:cNvPr id="3" name="Content Placeholder 2"/>
          <p:cNvSpPr>
            <a:spLocks noGrp="1"/>
          </p:cNvSpPr>
          <p:nvPr>
            <p:ph idx="1"/>
          </p:nvPr>
        </p:nvSpPr>
        <p:spPr/>
        <p:txBody>
          <a:bodyPr/>
          <a:lstStyle/>
          <a:p>
            <a:r>
              <a:rPr lang="en-GB" dirty="0"/>
              <a:t>Design and implementation processes are concerned with transforming a requirements specification into an executable software system. </a:t>
            </a:r>
          </a:p>
          <a:p>
            <a:r>
              <a:rPr lang="en-GB" dirty="0"/>
              <a:t>Software validation is the process of checking that the system conforms to its specification and that it meets the real needs of the users of the system.</a:t>
            </a:r>
          </a:p>
          <a:p>
            <a:r>
              <a:rPr lang="en-GB" dirty="0"/>
              <a:t>Software evolution takes place when you change existing software systems to meet new requirements. The software must evolve to remain useful.</a:t>
            </a:r>
          </a:p>
          <a:p>
            <a:endParaRPr lang="en-US" dirty="0"/>
          </a:p>
        </p:txBody>
      </p:sp>
    </p:spTree>
    <p:extLst>
      <p:ext uri="{BB962C8B-B14F-4D97-AF65-F5344CB8AC3E}">
        <p14:creationId xmlns:p14="http://schemas.microsoft.com/office/powerpoint/2010/main" val="28383419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Coping with change</a:t>
            </a:r>
          </a:p>
        </p:txBody>
      </p:sp>
      <p:sp>
        <p:nvSpPr>
          <p:cNvPr id="3" name="Content Placeholder 2"/>
          <p:cNvSpPr>
            <a:spLocks noGrp="1"/>
          </p:cNvSpPr>
          <p:nvPr>
            <p:ph idx="1"/>
          </p:nvPr>
        </p:nvSpPr>
        <p:spPr/>
        <p:txBody>
          <a:bodyPr>
            <a:normAutofit fontScale="92500"/>
          </a:bodyPr>
          <a:lstStyle/>
          <a:p>
            <a:r>
              <a:rPr lang="en-US" dirty="0"/>
              <a:t>Change is inevitable in all large software projects. The system requirements </a:t>
            </a:r>
            <a:r>
              <a:rPr lang="en-US" dirty="0" smtClean="0"/>
              <a:t>change as </a:t>
            </a:r>
            <a:r>
              <a:rPr lang="en-US" dirty="0"/>
              <a:t>the business procuring the system responds to external pressures and </a:t>
            </a:r>
            <a:r>
              <a:rPr lang="en-US" dirty="0" smtClean="0"/>
              <a:t>management priorities </a:t>
            </a:r>
            <a:r>
              <a:rPr lang="en-US" dirty="0"/>
              <a:t>change. As new technologies become available, new design and </a:t>
            </a:r>
            <a:r>
              <a:rPr lang="en-US" dirty="0" smtClean="0"/>
              <a:t>implementation possibilities </a:t>
            </a:r>
            <a:r>
              <a:rPr lang="en-US" dirty="0"/>
              <a:t>emerge. Therefore whatever software process model is used, it </a:t>
            </a:r>
            <a:r>
              <a:rPr lang="en-US" dirty="0" smtClean="0"/>
              <a:t>is essential </a:t>
            </a:r>
            <a:r>
              <a:rPr lang="en-US" dirty="0"/>
              <a:t>that it can accommodate changes to the software being developed</a:t>
            </a:r>
            <a:r>
              <a:rPr lang="en-US" dirty="0" smtClean="0"/>
              <a:t>.</a:t>
            </a:r>
            <a:r>
              <a:rPr lang="en-US" dirty="0"/>
              <a:t> </a:t>
            </a:r>
            <a:endParaRPr lang="en-US" dirty="0" smtClean="0"/>
          </a:p>
          <a:p>
            <a:r>
              <a:rPr lang="en-US" dirty="0" smtClean="0"/>
              <a:t>Change </a:t>
            </a:r>
            <a:r>
              <a:rPr lang="en-US" dirty="0"/>
              <a:t>adds to the costs of software development because it usually means </a:t>
            </a:r>
            <a:r>
              <a:rPr lang="en-US" dirty="0" smtClean="0"/>
              <a:t>that work </a:t>
            </a:r>
            <a:r>
              <a:rPr lang="en-US" dirty="0"/>
              <a:t>that has been completed has to be redone. This is called rework</a:t>
            </a:r>
          </a:p>
        </p:txBody>
      </p:sp>
    </p:spTree>
    <p:extLst>
      <p:ext uri="{BB962C8B-B14F-4D97-AF65-F5344CB8AC3E}">
        <p14:creationId xmlns:p14="http://schemas.microsoft.com/office/powerpoint/2010/main" val="33834873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Coping with change</a:t>
            </a:r>
          </a:p>
        </p:txBody>
      </p:sp>
      <p:sp>
        <p:nvSpPr>
          <p:cNvPr id="3" name="Content Placeholder 2"/>
          <p:cNvSpPr>
            <a:spLocks noGrp="1"/>
          </p:cNvSpPr>
          <p:nvPr>
            <p:ph idx="1"/>
          </p:nvPr>
        </p:nvSpPr>
        <p:spPr/>
        <p:txBody>
          <a:bodyPr/>
          <a:lstStyle/>
          <a:p>
            <a:r>
              <a:rPr lang="en-US" dirty="0"/>
              <a:t>Change is inevitable in all large software projects.</a:t>
            </a:r>
          </a:p>
          <a:p>
            <a:pPr lvl="1"/>
            <a:r>
              <a:rPr lang="en-US" dirty="0"/>
              <a:t>Business changes lead to new and changed system requirements</a:t>
            </a:r>
          </a:p>
          <a:p>
            <a:pPr lvl="1"/>
            <a:r>
              <a:rPr lang="en-US" dirty="0"/>
              <a:t>New technologies open up new possibilities for improving implementations</a:t>
            </a:r>
          </a:p>
          <a:p>
            <a:pPr lvl="1"/>
            <a:r>
              <a:rPr lang="en-US" dirty="0"/>
              <a:t>Changing platforms require application changes</a:t>
            </a:r>
          </a:p>
          <a:p>
            <a:r>
              <a:rPr lang="en-US" dirty="0"/>
              <a:t>Change leads to rework so the costs of change include both rework (e.g. re-</a:t>
            </a:r>
            <a:r>
              <a:rPr lang="en-US" dirty="0" err="1"/>
              <a:t>analysing</a:t>
            </a:r>
            <a:r>
              <a:rPr lang="en-US" dirty="0"/>
              <a:t> requirements) as well as the costs of implementing new functionality</a:t>
            </a:r>
          </a:p>
        </p:txBody>
      </p:sp>
    </p:spTree>
    <p:extLst>
      <p:ext uri="{BB962C8B-B14F-4D97-AF65-F5344CB8AC3E}">
        <p14:creationId xmlns:p14="http://schemas.microsoft.com/office/powerpoint/2010/main" val="37185571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costs of rework</a:t>
            </a:r>
          </a:p>
        </p:txBody>
      </p:sp>
      <p:sp>
        <p:nvSpPr>
          <p:cNvPr id="3" name="Content Placeholder 2"/>
          <p:cNvSpPr>
            <a:spLocks noGrp="1"/>
          </p:cNvSpPr>
          <p:nvPr>
            <p:ph idx="1"/>
          </p:nvPr>
        </p:nvSpPr>
        <p:spPr>
          <a:xfrm>
            <a:off x="301752" y="1527048"/>
            <a:ext cx="8503920" cy="4873752"/>
          </a:xfrm>
        </p:spPr>
        <p:txBody>
          <a:bodyPr>
            <a:normAutofit fontScale="85000" lnSpcReduction="20000"/>
          </a:bodyPr>
          <a:lstStyle/>
          <a:p>
            <a:r>
              <a:rPr lang="en-GB" b="1" dirty="0"/>
              <a:t>Change avoidance, where the software process includes activities that can anticipate possible changes before significant rework is required</a:t>
            </a:r>
            <a:r>
              <a:rPr lang="en-GB" dirty="0"/>
              <a:t>. </a:t>
            </a:r>
          </a:p>
          <a:p>
            <a:r>
              <a:rPr lang="en-GB" sz="2400" dirty="0"/>
              <a:t>For example, a prototype system may be developed to show some key features of the system to customers. </a:t>
            </a:r>
            <a:r>
              <a:rPr lang="en-US" sz="2400" dirty="0"/>
              <a:t>They can experiment with the prototype and refine their </a:t>
            </a:r>
            <a:r>
              <a:rPr lang="en-US" sz="2400" dirty="0" smtClean="0"/>
              <a:t>requirements before </a:t>
            </a:r>
            <a:r>
              <a:rPr lang="en-US" sz="2400" dirty="0"/>
              <a:t>committing to high software production costs.</a:t>
            </a:r>
            <a:endParaRPr lang="en-GB" sz="2400" dirty="0"/>
          </a:p>
          <a:p>
            <a:r>
              <a:rPr lang="en-GB" b="1" dirty="0"/>
              <a:t>Change tolerance, where the process is designed so that changes can be accommodated at relatively low cost.</a:t>
            </a:r>
          </a:p>
          <a:p>
            <a:pPr lvl="1"/>
            <a:r>
              <a:rPr lang="en-GB" dirty="0">
                <a:solidFill>
                  <a:schemeClr val="tx1"/>
                </a:solidFill>
              </a:rPr>
              <a:t>This normally involves some form of incremental development. Proposed changes may be implemented in increments that have not yet been developed. If this is impossible, then only a single increment (a small part of the system) may have be altered to incorporate the change</a:t>
            </a:r>
            <a:r>
              <a:rPr lang="en-GB" dirty="0"/>
              <a:t>.</a:t>
            </a:r>
          </a:p>
          <a:p>
            <a:r>
              <a:rPr lang="en-US" b="1" dirty="0" smtClean="0"/>
              <a:t>Two types of coping with change and changing system requirements are:</a:t>
            </a:r>
            <a:endParaRPr lang="en-US" b="1" dirty="0"/>
          </a:p>
        </p:txBody>
      </p:sp>
    </p:spTree>
    <p:extLst>
      <p:ext uri="{BB962C8B-B14F-4D97-AF65-F5344CB8AC3E}">
        <p14:creationId xmlns:p14="http://schemas.microsoft.com/office/powerpoint/2010/main" val="1557977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prototyping</a:t>
            </a:r>
          </a:p>
        </p:txBody>
      </p:sp>
      <p:sp>
        <p:nvSpPr>
          <p:cNvPr id="3" name="Content Placeholder 2"/>
          <p:cNvSpPr>
            <a:spLocks noGrp="1"/>
          </p:cNvSpPr>
          <p:nvPr>
            <p:ph idx="1"/>
          </p:nvPr>
        </p:nvSpPr>
        <p:spPr/>
        <p:txBody>
          <a:bodyPr>
            <a:normAutofit fontScale="92500" lnSpcReduction="10000"/>
          </a:bodyPr>
          <a:lstStyle/>
          <a:p>
            <a:r>
              <a:rPr lang="en-US" dirty="0"/>
              <a:t>A prototype is an initial version of a system used to demonstrate concepts and try out design options</a:t>
            </a:r>
            <a:r>
              <a:rPr lang="en-US" dirty="0" smtClean="0"/>
              <a:t>.</a:t>
            </a:r>
            <a:r>
              <a:rPr lang="en-US" dirty="0"/>
              <a:t> and find out more about the problem and its </a:t>
            </a:r>
            <a:r>
              <a:rPr lang="en-US" dirty="0" smtClean="0"/>
              <a:t>possible solutions</a:t>
            </a:r>
            <a:r>
              <a:rPr lang="en-US" dirty="0"/>
              <a:t>. Rapid, iterative development of the prototype is essential so that </a:t>
            </a:r>
            <a:r>
              <a:rPr lang="en-US" dirty="0" smtClean="0"/>
              <a:t>costs are </a:t>
            </a:r>
            <a:r>
              <a:rPr lang="en-US" dirty="0"/>
              <a:t>controlled and system stakeholders can experiment with the prototype early </a:t>
            </a:r>
            <a:r>
              <a:rPr lang="en-US" dirty="0" smtClean="0"/>
              <a:t>in the </a:t>
            </a:r>
            <a:r>
              <a:rPr lang="en-US" dirty="0"/>
              <a:t>software process.</a:t>
            </a:r>
          </a:p>
          <a:p>
            <a:r>
              <a:rPr lang="en-US" dirty="0"/>
              <a:t>A prototype can be used in:</a:t>
            </a:r>
          </a:p>
          <a:p>
            <a:pPr lvl="1"/>
            <a:r>
              <a:rPr lang="en-US" dirty="0"/>
              <a:t>The requirements engineering process to help with requirements elicitation and validation;</a:t>
            </a:r>
          </a:p>
          <a:p>
            <a:pPr lvl="1"/>
            <a:r>
              <a:rPr lang="en-US" dirty="0"/>
              <a:t>In design processes to explore options and develop a UI design;</a:t>
            </a:r>
          </a:p>
          <a:p>
            <a:pPr lvl="1"/>
            <a:r>
              <a:rPr lang="en-US" dirty="0"/>
              <a:t>In the testing process to run back-to-back tests.</a:t>
            </a:r>
          </a:p>
        </p:txBody>
      </p:sp>
    </p:spTree>
    <p:extLst>
      <p:ext uri="{BB962C8B-B14F-4D97-AF65-F5344CB8AC3E}">
        <p14:creationId xmlns:p14="http://schemas.microsoft.com/office/powerpoint/2010/main" val="5596253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prototyping</a:t>
            </a:r>
          </a:p>
        </p:txBody>
      </p:sp>
      <p:sp>
        <p:nvSpPr>
          <p:cNvPr id="3" name="Content Placeholder 2"/>
          <p:cNvSpPr>
            <a:spLocks noGrp="1"/>
          </p:cNvSpPr>
          <p:nvPr>
            <p:ph idx="1"/>
          </p:nvPr>
        </p:nvSpPr>
        <p:spPr/>
        <p:txBody>
          <a:bodyPr/>
          <a:lstStyle/>
          <a:p>
            <a:r>
              <a:rPr lang="en-US" dirty="0"/>
              <a:t>Improved system usability.</a:t>
            </a:r>
          </a:p>
          <a:p>
            <a:r>
              <a:rPr lang="en-US" dirty="0"/>
              <a:t>A closer match to users’ real needs.</a:t>
            </a:r>
          </a:p>
          <a:p>
            <a:r>
              <a:rPr lang="en-US" dirty="0"/>
              <a:t>Improved design quality.</a:t>
            </a:r>
          </a:p>
          <a:p>
            <a:r>
              <a:rPr lang="en-US" dirty="0"/>
              <a:t>Improved maintainability.</a:t>
            </a:r>
          </a:p>
          <a:p>
            <a:r>
              <a:rPr lang="en-US" dirty="0"/>
              <a:t>Reduced development effort.</a:t>
            </a:r>
          </a:p>
          <a:p>
            <a:endParaRPr lang="en-US" dirty="0"/>
          </a:p>
        </p:txBody>
      </p:sp>
    </p:spTree>
    <p:extLst>
      <p:ext uri="{BB962C8B-B14F-4D97-AF65-F5344CB8AC3E}">
        <p14:creationId xmlns:p14="http://schemas.microsoft.com/office/powerpoint/2010/main" val="10755445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 of prototype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System prototypes allow users to see how well the system supports their </a:t>
            </a:r>
            <a:r>
              <a:rPr lang="en-US" dirty="0" smtClean="0"/>
              <a:t>work. They </a:t>
            </a:r>
            <a:r>
              <a:rPr lang="en-US" dirty="0"/>
              <a:t>may get new ideas for requirements, and find areas of strength and weakness </a:t>
            </a:r>
            <a:r>
              <a:rPr lang="en-US" dirty="0" smtClean="0"/>
              <a:t>in the </a:t>
            </a:r>
            <a:r>
              <a:rPr lang="en-US" dirty="0"/>
              <a:t>software. They may then propose new system requirements. Furthermore, as </a:t>
            </a:r>
            <a:r>
              <a:rPr lang="en-US" dirty="0" smtClean="0"/>
              <a:t>the prototype </a:t>
            </a:r>
            <a:r>
              <a:rPr lang="en-US" dirty="0"/>
              <a:t>is developed, it may reveal errors and omissions in the requirements </a:t>
            </a:r>
            <a:r>
              <a:rPr lang="en-US" dirty="0" smtClean="0"/>
              <a:t>that have </a:t>
            </a:r>
            <a:r>
              <a:rPr lang="en-US" dirty="0"/>
              <a:t>been proposed</a:t>
            </a:r>
            <a:r>
              <a:rPr lang="en-US" dirty="0" smtClean="0"/>
              <a:t>.</a:t>
            </a:r>
          </a:p>
          <a:p>
            <a:r>
              <a:rPr lang="en-US" dirty="0"/>
              <a:t>A system prototype may be used while the system is being designed to carry </a:t>
            </a:r>
            <a:r>
              <a:rPr lang="en-US" dirty="0" smtClean="0"/>
              <a:t>out design </a:t>
            </a:r>
            <a:r>
              <a:rPr lang="en-US" dirty="0"/>
              <a:t>experiments to check the feasibility of a proposed design. For example, </a:t>
            </a:r>
            <a:r>
              <a:rPr lang="en-US" dirty="0" smtClean="0"/>
              <a:t>a database </a:t>
            </a:r>
            <a:r>
              <a:rPr lang="en-US" dirty="0"/>
              <a:t>design may be prototyped and tested to check that it supports efficient </a:t>
            </a:r>
            <a:r>
              <a:rPr lang="en-US" dirty="0" smtClean="0"/>
              <a:t>data access </a:t>
            </a:r>
            <a:r>
              <a:rPr lang="en-US" dirty="0"/>
              <a:t>for the most common user queries. Prototyping is also an essential part of </a:t>
            </a:r>
            <a:r>
              <a:rPr lang="en-US" dirty="0" smtClean="0"/>
              <a:t>the user </a:t>
            </a:r>
            <a:r>
              <a:rPr lang="en-US" dirty="0"/>
              <a:t>interface design process.</a:t>
            </a:r>
          </a:p>
        </p:txBody>
      </p:sp>
    </p:spTree>
    <p:extLst>
      <p:ext uri="{BB962C8B-B14F-4D97-AF65-F5344CB8AC3E}">
        <p14:creationId xmlns:p14="http://schemas.microsoft.com/office/powerpoint/2010/main" val="1738521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 of prototype development</a:t>
            </a:r>
            <a:endParaRPr lang="en-US" dirty="0"/>
          </a:p>
        </p:txBody>
      </p:sp>
      <p:pic>
        <p:nvPicPr>
          <p:cNvPr id="4" name="Content Placeholder 3" descr="2.9 Prototype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45015" y="3260007"/>
            <a:ext cx="4253969" cy="1206349"/>
          </a:xfrm>
          <a:prstGeom prst="rect">
            <a:avLst/>
          </a:prstGeom>
        </p:spPr>
      </p:pic>
    </p:spTree>
    <p:extLst>
      <p:ext uri="{BB962C8B-B14F-4D97-AF65-F5344CB8AC3E}">
        <p14:creationId xmlns:p14="http://schemas.microsoft.com/office/powerpoint/2010/main" val="10251960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 of prototype development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t>
            </a:r>
            <a:r>
              <a:rPr lang="en-US" dirty="0" smtClean="0"/>
              <a:t>objectives of </a:t>
            </a:r>
            <a:r>
              <a:rPr lang="en-US" dirty="0"/>
              <a:t>prototyping should be made explicit from the start of the process. These </a:t>
            </a:r>
            <a:r>
              <a:rPr lang="en-US" dirty="0" smtClean="0"/>
              <a:t>may be </a:t>
            </a:r>
            <a:r>
              <a:rPr lang="en-US" dirty="0"/>
              <a:t>to develop a system to prototype the user interface, to develop a system to </a:t>
            </a:r>
            <a:r>
              <a:rPr lang="en-US" dirty="0" smtClean="0"/>
              <a:t>validate functional </a:t>
            </a:r>
            <a:r>
              <a:rPr lang="en-US" dirty="0"/>
              <a:t>system requirements, or to develop a system to demonstrate the </a:t>
            </a:r>
            <a:r>
              <a:rPr lang="en-US" dirty="0" smtClean="0"/>
              <a:t>feasibility </a:t>
            </a:r>
            <a:r>
              <a:rPr lang="en-US" dirty="0"/>
              <a:t>of the application to managers. The same prototype cannot meet all objectives. If </a:t>
            </a:r>
            <a:r>
              <a:rPr lang="en-US" dirty="0" smtClean="0"/>
              <a:t>the objectives </a:t>
            </a:r>
            <a:r>
              <a:rPr lang="en-US" dirty="0"/>
              <a:t>are left unstated, management or end-users may misunderstand the </a:t>
            </a:r>
            <a:r>
              <a:rPr lang="en-US" dirty="0" smtClean="0"/>
              <a:t>function of </a:t>
            </a:r>
            <a:r>
              <a:rPr lang="en-US" dirty="0"/>
              <a:t>the prototype</a:t>
            </a:r>
            <a:r>
              <a:rPr lang="en-US" dirty="0" smtClean="0"/>
              <a:t>.</a:t>
            </a:r>
          </a:p>
          <a:p>
            <a:endParaRPr lang="en-US" dirty="0" smtClean="0"/>
          </a:p>
          <a:p>
            <a:r>
              <a:rPr lang="en-US" dirty="0"/>
              <a:t>The next stage in the process is to decide what to put into and, perhaps </a:t>
            </a:r>
            <a:r>
              <a:rPr lang="en-US" dirty="0" smtClean="0"/>
              <a:t>more importantly</a:t>
            </a:r>
            <a:r>
              <a:rPr lang="en-US" dirty="0"/>
              <a:t>, what to leave out of the prototype system. To reduce prototyping </a:t>
            </a:r>
            <a:r>
              <a:rPr lang="en-US" dirty="0" smtClean="0"/>
              <a:t>costs and </a:t>
            </a:r>
            <a:r>
              <a:rPr lang="en-US" dirty="0"/>
              <a:t>accelerate the delivery schedule, you may leave some functionality out of </a:t>
            </a:r>
            <a:r>
              <a:rPr lang="en-US" dirty="0" smtClean="0"/>
              <a:t>the prototype</a:t>
            </a:r>
            <a:r>
              <a:rPr lang="en-US" dirty="0"/>
              <a:t>. You may decide to relax non-functional requirements such as </a:t>
            </a:r>
            <a:r>
              <a:rPr lang="en-US" dirty="0" smtClean="0"/>
              <a:t>response time </a:t>
            </a:r>
            <a:r>
              <a:rPr lang="en-US" dirty="0"/>
              <a:t>and memory utilization. Error handling and management may be ignored </a:t>
            </a:r>
            <a:r>
              <a:rPr lang="en-US" dirty="0" smtClean="0"/>
              <a:t>unless the </a:t>
            </a:r>
            <a:r>
              <a:rPr lang="en-US" dirty="0"/>
              <a:t>objective of the prototype is to establish a user interface. Standards of </a:t>
            </a:r>
            <a:r>
              <a:rPr lang="en-US" dirty="0" smtClean="0"/>
              <a:t>reliability and </a:t>
            </a:r>
            <a:r>
              <a:rPr lang="en-US" dirty="0"/>
              <a:t>program quality may be reduced.</a:t>
            </a:r>
            <a:endParaRPr lang="en-US" dirty="0" smtClean="0"/>
          </a:p>
          <a:p>
            <a:endParaRPr lang="en-US" dirty="0"/>
          </a:p>
        </p:txBody>
      </p:sp>
    </p:spTree>
    <p:extLst>
      <p:ext uri="{BB962C8B-B14F-4D97-AF65-F5344CB8AC3E}">
        <p14:creationId xmlns:p14="http://schemas.microsoft.com/office/powerpoint/2010/main" val="1665978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 of prototype development</a:t>
            </a:r>
            <a:endParaRPr lang="en-US" dirty="0"/>
          </a:p>
        </p:txBody>
      </p:sp>
      <p:sp>
        <p:nvSpPr>
          <p:cNvPr id="3" name="Content Placeholder 2"/>
          <p:cNvSpPr>
            <a:spLocks noGrp="1"/>
          </p:cNvSpPr>
          <p:nvPr>
            <p:ph idx="1"/>
          </p:nvPr>
        </p:nvSpPr>
        <p:spPr/>
        <p:txBody>
          <a:bodyPr/>
          <a:lstStyle/>
          <a:p>
            <a:r>
              <a:rPr lang="en-US" dirty="0"/>
              <a:t>The final stage of the process is prototype evaluation. Provision must be </a:t>
            </a:r>
            <a:r>
              <a:rPr lang="en-US" dirty="0" smtClean="0"/>
              <a:t>made during </a:t>
            </a:r>
            <a:r>
              <a:rPr lang="en-US" dirty="0"/>
              <a:t>this stage for user training and the prototype objectives should be used </a:t>
            </a:r>
            <a:r>
              <a:rPr lang="en-US" dirty="0" smtClean="0"/>
              <a:t>to derive </a:t>
            </a:r>
            <a:r>
              <a:rPr lang="en-US" dirty="0"/>
              <a:t>a plan for evaluation. Users need time to become comfortable with a new </a:t>
            </a:r>
            <a:r>
              <a:rPr lang="en-US" dirty="0" smtClean="0"/>
              <a:t>system and </a:t>
            </a:r>
            <a:r>
              <a:rPr lang="en-US" dirty="0"/>
              <a:t>to settle into a normal pattern of usage. Once they are using the system </a:t>
            </a:r>
            <a:r>
              <a:rPr lang="en-US" dirty="0" err="1" smtClean="0"/>
              <a:t>normally,they</a:t>
            </a:r>
            <a:r>
              <a:rPr lang="en-US" dirty="0" smtClean="0"/>
              <a:t> </a:t>
            </a:r>
            <a:r>
              <a:rPr lang="en-US" dirty="0"/>
              <a:t>then discover requirements errors and omissions.</a:t>
            </a:r>
          </a:p>
        </p:txBody>
      </p:sp>
    </p:spTree>
    <p:extLst>
      <p:ext uri="{BB962C8B-B14F-4D97-AF65-F5344CB8AC3E}">
        <p14:creationId xmlns:p14="http://schemas.microsoft.com/office/powerpoint/2010/main" val="1387087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endParaRPr lang="en-US" dirty="0"/>
          </a:p>
        </p:txBody>
      </p:sp>
      <p:sp>
        <p:nvSpPr>
          <p:cNvPr id="3" name="Content Placeholder 2"/>
          <p:cNvSpPr>
            <a:spLocks noGrp="1"/>
          </p:cNvSpPr>
          <p:nvPr>
            <p:ph idx="1"/>
          </p:nvPr>
        </p:nvSpPr>
        <p:spPr/>
        <p:txBody>
          <a:bodyPr>
            <a:normAutofit fontScale="92500" lnSpcReduction="20000"/>
          </a:bodyPr>
          <a:lstStyle/>
          <a:p>
            <a:r>
              <a:rPr lang="en-GB" dirty="0"/>
              <a:t>There are separate identified phases in the waterfall model:</a:t>
            </a:r>
          </a:p>
          <a:p>
            <a:pPr lvl="1"/>
            <a:r>
              <a:rPr lang="en-GB" dirty="0"/>
              <a:t>Requirements analysis and definition</a:t>
            </a:r>
          </a:p>
          <a:p>
            <a:pPr lvl="1"/>
            <a:r>
              <a:rPr lang="en-GB" dirty="0"/>
              <a:t>System and software design</a:t>
            </a:r>
          </a:p>
          <a:p>
            <a:pPr lvl="1"/>
            <a:r>
              <a:rPr lang="en-GB" dirty="0"/>
              <a:t>Implementation and unit testing</a:t>
            </a:r>
          </a:p>
          <a:p>
            <a:pPr lvl="1"/>
            <a:r>
              <a:rPr lang="en-GB" dirty="0"/>
              <a:t>Integration and system testing</a:t>
            </a:r>
          </a:p>
          <a:p>
            <a:pPr lvl="1"/>
            <a:r>
              <a:rPr lang="en-GB" dirty="0"/>
              <a:t>Operation and maintenance</a:t>
            </a:r>
          </a:p>
          <a:p>
            <a:r>
              <a:rPr lang="en-GB" dirty="0"/>
              <a:t>The main drawback of the waterfall model is the difficulty of accommodating change after the process is underway. In principle, a phase has to be complete before moving onto the next phase.</a:t>
            </a:r>
          </a:p>
          <a:p>
            <a:endParaRPr lang="en-US" dirty="0"/>
          </a:p>
        </p:txBody>
      </p:sp>
    </p:spTree>
    <p:extLst>
      <p:ext uri="{BB962C8B-B14F-4D97-AF65-F5344CB8AC3E}">
        <p14:creationId xmlns:p14="http://schemas.microsoft.com/office/powerpoint/2010/main" val="35614078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Throw-away prototypes</a:t>
            </a:r>
          </a:p>
        </p:txBody>
      </p:sp>
      <p:sp>
        <p:nvSpPr>
          <p:cNvPr id="3" name="Content Placeholder 2"/>
          <p:cNvSpPr>
            <a:spLocks noGrp="1"/>
          </p:cNvSpPr>
          <p:nvPr>
            <p:ph idx="1"/>
          </p:nvPr>
        </p:nvSpPr>
        <p:spPr/>
        <p:txBody>
          <a:bodyPr/>
          <a:lstStyle/>
          <a:p>
            <a:r>
              <a:rPr lang="en-US" dirty="0"/>
              <a:t>Developers are sometimes pressured by managers to deliver throwaway </a:t>
            </a:r>
            <a:r>
              <a:rPr lang="en-US" dirty="0" smtClean="0"/>
              <a:t>prototypes, particularly </a:t>
            </a:r>
            <a:r>
              <a:rPr lang="en-US" dirty="0"/>
              <a:t>when there are delays in delivering the final version of the software</a:t>
            </a:r>
            <a:r>
              <a:rPr lang="en-US" dirty="0" smtClean="0"/>
              <a:t>.</a:t>
            </a:r>
          </a:p>
          <a:p>
            <a:r>
              <a:rPr lang="en-US" dirty="0"/>
              <a:t>1. It may be impossible to tune the prototype to meet non-functional </a:t>
            </a:r>
            <a:r>
              <a:rPr lang="en-US" dirty="0" smtClean="0"/>
              <a:t>requirements, such </a:t>
            </a:r>
            <a:r>
              <a:rPr lang="en-US" dirty="0"/>
              <a:t>as performance, security, robustness, and reliability requirements, </a:t>
            </a:r>
            <a:r>
              <a:rPr lang="en-US" dirty="0" smtClean="0"/>
              <a:t>which were </a:t>
            </a:r>
            <a:r>
              <a:rPr lang="en-US" dirty="0"/>
              <a:t>ignored during prototype development.</a:t>
            </a:r>
          </a:p>
        </p:txBody>
      </p:sp>
    </p:spTree>
    <p:extLst>
      <p:ext uri="{BB962C8B-B14F-4D97-AF65-F5344CB8AC3E}">
        <p14:creationId xmlns:p14="http://schemas.microsoft.com/office/powerpoint/2010/main" val="20036528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Throw-away prototypes</a:t>
            </a:r>
          </a:p>
        </p:txBody>
      </p:sp>
      <p:sp>
        <p:nvSpPr>
          <p:cNvPr id="3" name="Content Placeholder 2"/>
          <p:cNvSpPr>
            <a:spLocks noGrp="1"/>
          </p:cNvSpPr>
          <p:nvPr>
            <p:ph idx="1"/>
          </p:nvPr>
        </p:nvSpPr>
        <p:spPr/>
        <p:txBody>
          <a:bodyPr>
            <a:normAutofit/>
          </a:bodyPr>
          <a:lstStyle/>
          <a:p>
            <a:r>
              <a:rPr lang="en-US" dirty="0"/>
              <a:t>2. Rapid change during development inevitably means that the prototype is </a:t>
            </a:r>
            <a:r>
              <a:rPr lang="en-US" dirty="0" smtClean="0"/>
              <a:t>undocumented. The </a:t>
            </a:r>
            <a:r>
              <a:rPr lang="en-US" dirty="0"/>
              <a:t>only design specification is the prototype code. This is not </a:t>
            </a:r>
            <a:r>
              <a:rPr lang="en-US" dirty="0" smtClean="0"/>
              <a:t>good enough </a:t>
            </a:r>
            <a:r>
              <a:rPr lang="en-US" dirty="0"/>
              <a:t>for long-term maintenance.</a:t>
            </a:r>
          </a:p>
          <a:p>
            <a:r>
              <a:rPr lang="en-US" dirty="0"/>
              <a:t>3. The changes made during prototype development will probably have </a:t>
            </a:r>
            <a:r>
              <a:rPr lang="en-US" dirty="0" smtClean="0"/>
              <a:t>degraded the </a:t>
            </a:r>
            <a:r>
              <a:rPr lang="en-US" dirty="0"/>
              <a:t>system structure. The system will be difficult and expensive to maintain.</a:t>
            </a:r>
          </a:p>
          <a:p>
            <a:r>
              <a:rPr lang="en-US" dirty="0"/>
              <a:t>4. Organizational quality standards are normally relaxed for prototype development.</a:t>
            </a:r>
          </a:p>
        </p:txBody>
      </p:sp>
    </p:spTree>
    <p:extLst>
      <p:ext uri="{BB962C8B-B14F-4D97-AF65-F5344CB8AC3E}">
        <p14:creationId xmlns:p14="http://schemas.microsoft.com/office/powerpoint/2010/main" val="2821944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delivery</a:t>
            </a:r>
            <a:endParaRPr lang="en-US" dirty="0"/>
          </a:p>
        </p:txBody>
      </p:sp>
      <p:sp>
        <p:nvSpPr>
          <p:cNvPr id="3" name="Content Placeholder 2"/>
          <p:cNvSpPr>
            <a:spLocks noGrp="1"/>
          </p:cNvSpPr>
          <p:nvPr>
            <p:ph idx="1"/>
          </p:nvPr>
        </p:nvSpPr>
        <p:spPr/>
        <p:txBody>
          <a:bodyPr>
            <a:normAutofit fontScale="85000" lnSpcReduction="20000"/>
          </a:bodyPr>
          <a:lstStyle/>
          <a:p>
            <a:r>
              <a:rPr lang="en-GB" dirty="0"/>
              <a:t>Rather than deliver the system as a single delivery, the development and delivery is broken down into increments with each increment delivering part of the required functionality</a:t>
            </a:r>
            <a:r>
              <a:rPr lang="en-GB" dirty="0" smtClean="0"/>
              <a:t>.</a:t>
            </a:r>
          </a:p>
          <a:p>
            <a:endParaRPr lang="en-GB" dirty="0"/>
          </a:p>
          <a:p>
            <a:r>
              <a:rPr lang="en-GB" dirty="0"/>
              <a:t>User requirements are prioritised and the highest priority requirements are included in early increments</a:t>
            </a:r>
            <a:r>
              <a:rPr lang="en-GB" dirty="0" smtClean="0"/>
              <a:t>.</a:t>
            </a:r>
          </a:p>
          <a:p>
            <a:endParaRPr lang="en-GB" dirty="0" smtClean="0"/>
          </a:p>
          <a:p>
            <a:r>
              <a:rPr lang="en-US" dirty="0"/>
              <a:t>Once the system increments have been identified, the requirements for the </a:t>
            </a:r>
            <a:r>
              <a:rPr lang="en-US" dirty="0" smtClean="0"/>
              <a:t>services to </a:t>
            </a:r>
            <a:r>
              <a:rPr lang="en-US" dirty="0"/>
              <a:t>be delivered in the first increment are defined in detail and that increment </a:t>
            </a:r>
            <a:r>
              <a:rPr lang="en-US" dirty="0" smtClean="0"/>
              <a:t>is developed</a:t>
            </a:r>
            <a:r>
              <a:rPr lang="en-US" dirty="0"/>
              <a:t>. During development, further requirements analysis for later </a:t>
            </a:r>
            <a:r>
              <a:rPr lang="en-US" dirty="0" smtClean="0"/>
              <a:t>increments can </a:t>
            </a:r>
            <a:r>
              <a:rPr lang="en-US" dirty="0"/>
              <a:t>take place but requirements changes for the current increment are not accepted.</a:t>
            </a:r>
            <a:endParaRPr lang="en-GB" dirty="0"/>
          </a:p>
          <a:p>
            <a:endParaRPr lang="en-US" dirty="0"/>
          </a:p>
        </p:txBody>
      </p:sp>
    </p:spTree>
    <p:extLst>
      <p:ext uri="{BB962C8B-B14F-4D97-AF65-F5344CB8AC3E}">
        <p14:creationId xmlns:p14="http://schemas.microsoft.com/office/powerpoint/2010/main" val="41038986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delivery</a:t>
            </a:r>
            <a:endParaRPr lang="en-US" dirty="0"/>
          </a:p>
        </p:txBody>
      </p:sp>
      <p:sp>
        <p:nvSpPr>
          <p:cNvPr id="3" name="Content Placeholder 2"/>
          <p:cNvSpPr>
            <a:spLocks noGrp="1"/>
          </p:cNvSpPr>
          <p:nvPr>
            <p:ph idx="1"/>
          </p:nvPr>
        </p:nvSpPr>
        <p:spPr/>
        <p:txBody>
          <a:bodyPr/>
          <a:lstStyle/>
          <a:p>
            <a:r>
              <a:rPr lang="en-US" dirty="0"/>
              <a:t>Once an increment is completed and delivered, customers can put it into </a:t>
            </a:r>
            <a:r>
              <a:rPr lang="en-US" dirty="0" smtClean="0"/>
              <a:t>service. This </a:t>
            </a:r>
            <a:r>
              <a:rPr lang="en-US" dirty="0"/>
              <a:t>means that they take early delivery of part of the system functionality. They </a:t>
            </a:r>
            <a:r>
              <a:rPr lang="en-US" dirty="0" smtClean="0"/>
              <a:t>can experiment </a:t>
            </a:r>
            <a:r>
              <a:rPr lang="en-US" dirty="0"/>
              <a:t>with the system and this helps them clarify their requirements for later </a:t>
            </a:r>
            <a:r>
              <a:rPr lang="en-US" dirty="0" smtClean="0"/>
              <a:t>system increments</a:t>
            </a:r>
            <a:r>
              <a:rPr lang="en-US" dirty="0"/>
              <a:t>. As new increments are completed, they are integrated with </a:t>
            </a:r>
            <a:r>
              <a:rPr lang="en-US" dirty="0" smtClean="0"/>
              <a:t>existing increments </a:t>
            </a:r>
            <a:r>
              <a:rPr lang="en-US" dirty="0"/>
              <a:t>so that the system functionality improves with each delivered increment.</a:t>
            </a:r>
          </a:p>
        </p:txBody>
      </p:sp>
    </p:spTree>
    <p:extLst>
      <p:ext uri="{BB962C8B-B14F-4D97-AF65-F5344CB8AC3E}">
        <p14:creationId xmlns:p14="http://schemas.microsoft.com/office/powerpoint/2010/main" val="15737664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Incremental development</a:t>
            </a:r>
          </a:p>
          <a:p>
            <a:pPr lvl="1"/>
            <a:r>
              <a:rPr lang="en-US" dirty="0"/>
              <a:t>Develop the system in increments and evaluate each increment before proceeding to the development of the next increment;</a:t>
            </a:r>
          </a:p>
          <a:p>
            <a:pPr lvl="1"/>
            <a:r>
              <a:rPr lang="en-US" dirty="0"/>
              <a:t>Normal approach used in agile methods;</a:t>
            </a:r>
          </a:p>
          <a:p>
            <a:pPr lvl="1"/>
            <a:r>
              <a:rPr lang="en-US" dirty="0"/>
              <a:t>Evaluation done by user/customer proxy.</a:t>
            </a:r>
          </a:p>
          <a:p>
            <a:r>
              <a:rPr lang="en-US" dirty="0"/>
              <a:t>Incremental delivery</a:t>
            </a:r>
          </a:p>
          <a:p>
            <a:pPr lvl="1"/>
            <a:r>
              <a:rPr lang="en-US" dirty="0"/>
              <a:t>Deploy an increment for use by end-users;</a:t>
            </a:r>
          </a:p>
          <a:p>
            <a:pPr lvl="1"/>
            <a:r>
              <a:rPr lang="en-US" dirty="0"/>
              <a:t>More realistic evaluation about practical use of software;</a:t>
            </a:r>
          </a:p>
          <a:p>
            <a:pPr lvl="1"/>
            <a:r>
              <a:rPr lang="en-US" dirty="0"/>
              <a:t>Difficult to implement for replacement systems as increments have less functionality than the system being replaced.</a:t>
            </a:r>
          </a:p>
          <a:p>
            <a:endParaRPr lang="en-US" dirty="0"/>
          </a:p>
        </p:txBody>
      </p:sp>
    </p:spTree>
    <p:extLst>
      <p:ext uri="{BB962C8B-B14F-4D97-AF65-F5344CB8AC3E}">
        <p14:creationId xmlns:p14="http://schemas.microsoft.com/office/powerpoint/2010/main" val="34627567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10 Incremental-delivery.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72000" y="3050483"/>
            <a:ext cx="4800000" cy="1625397"/>
          </a:xfrm>
          <a:prstGeom prst="rect">
            <a:avLst/>
          </a:prstGeom>
        </p:spPr>
      </p:pic>
    </p:spTree>
    <p:extLst>
      <p:ext uri="{BB962C8B-B14F-4D97-AF65-F5344CB8AC3E}">
        <p14:creationId xmlns:p14="http://schemas.microsoft.com/office/powerpoint/2010/main" val="28637182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delivery advantages</a:t>
            </a:r>
            <a:endParaRPr lang="en-US" dirty="0"/>
          </a:p>
        </p:txBody>
      </p:sp>
      <p:sp>
        <p:nvSpPr>
          <p:cNvPr id="3" name="Content Placeholder 2"/>
          <p:cNvSpPr>
            <a:spLocks noGrp="1"/>
          </p:cNvSpPr>
          <p:nvPr>
            <p:ph idx="1"/>
          </p:nvPr>
        </p:nvSpPr>
        <p:spPr/>
        <p:txBody>
          <a:bodyPr/>
          <a:lstStyle/>
          <a:p>
            <a:r>
              <a:rPr lang="en-GB" dirty="0"/>
              <a:t>Customer value can be delivered with each increment so system functionality is available earlier.</a:t>
            </a:r>
          </a:p>
          <a:p>
            <a:r>
              <a:rPr lang="en-GB" dirty="0"/>
              <a:t>Early increments act as a prototype to help elicit requirements for later increments.</a:t>
            </a:r>
          </a:p>
          <a:p>
            <a:r>
              <a:rPr lang="en-GB" dirty="0"/>
              <a:t>Lower risk of overall project failure.</a:t>
            </a:r>
          </a:p>
          <a:p>
            <a:r>
              <a:rPr lang="en-GB" dirty="0"/>
              <a:t>The highest priority system services tend to receive the most testing.</a:t>
            </a:r>
          </a:p>
          <a:p>
            <a:endParaRPr lang="en-US" dirty="0"/>
          </a:p>
        </p:txBody>
      </p:sp>
    </p:spTree>
    <p:extLst>
      <p:ext uri="{BB962C8B-B14F-4D97-AF65-F5344CB8AC3E}">
        <p14:creationId xmlns:p14="http://schemas.microsoft.com/office/powerpoint/2010/main" val="21501974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Boehm’s spiral model</a:t>
            </a:r>
            <a:endParaRPr lang="en-US" dirty="0"/>
          </a:p>
        </p:txBody>
      </p:sp>
      <p:sp>
        <p:nvSpPr>
          <p:cNvPr id="3" name="Content Placeholder 2"/>
          <p:cNvSpPr>
            <a:spLocks noGrp="1"/>
          </p:cNvSpPr>
          <p:nvPr>
            <p:ph idx="1"/>
          </p:nvPr>
        </p:nvSpPr>
        <p:spPr/>
        <p:txBody>
          <a:bodyPr>
            <a:normAutofit fontScale="92500"/>
          </a:bodyPr>
          <a:lstStyle/>
          <a:p>
            <a:r>
              <a:rPr lang="en-GB" dirty="0"/>
              <a:t>Process is represented as a spiral rather than as a sequence of activities with backtracking.</a:t>
            </a:r>
          </a:p>
          <a:p>
            <a:r>
              <a:rPr lang="en-GB" dirty="0"/>
              <a:t>Each loop in the spiral represents a phase in the process. </a:t>
            </a:r>
            <a:r>
              <a:rPr lang="en-US" dirty="0"/>
              <a:t>Thus, the innermost loop might be concerned with system feasibility, </a:t>
            </a:r>
            <a:r>
              <a:rPr lang="en-US" dirty="0" smtClean="0"/>
              <a:t>the next </a:t>
            </a:r>
            <a:r>
              <a:rPr lang="en-US" dirty="0"/>
              <a:t>loop with requirements definition, the next loop with system design, and so on.</a:t>
            </a:r>
            <a:endParaRPr lang="en-GB" dirty="0"/>
          </a:p>
          <a:p>
            <a:r>
              <a:rPr lang="en-GB" dirty="0"/>
              <a:t>No fixed phases such as specification or design - loops in the spiral are chosen depending on what is required.</a:t>
            </a:r>
          </a:p>
          <a:p>
            <a:r>
              <a:rPr lang="en-GB" dirty="0"/>
              <a:t>Risks are explicitly assessed and resolved throughout the process.</a:t>
            </a:r>
          </a:p>
          <a:p>
            <a:endParaRPr lang="en-US" dirty="0"/>
          </a:p>
        </p:txBody>
      </p:sp>
    </p:spTree>
    <p:extLst>
      <p:ext uri="{BB962C8B-B14F-4D97-AF65-F5344CB8AC3E}">
        <p14:creationId xmlns:p14="http://schemas.microsoft.com/office/powerpoint/2010/main" val="853245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Boehm’s spiral model of the software process </a:t>
            </a:r>
            <a:endParaRPr lang="en-US" dirty="0"/>
          </a:p>
        </p:txBody>
      </p:sp>
      <p:pic>
        <p:nvPicPr>
          <p:cNvPr id="5" name="Content Placeholder 4" descr="2.11 Spiral-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0" y="1143000"/>
            <a:ext cx="8686799" cy="5105400"/>
          </a:xfrm>
          <a:prstGeom prst="rect">
            <a:avLst/>
          </a:prstGeom>
        </p:spPr>
      </p:pic>
    </p:spTree>
    <p:extLst>
      <p:ext uri="{BB962C8B-B14F-4D97-AF65-F5344CB8AC3E}">
        <p14:creationId xmlns:p14="http://schemas.microsoft.com/office/powerpoint/2010/main" val="1561301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Spiral model sectors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Each loop in the spiral is split into four sectors</a:t>
            </a:r>
            <a:r>
              <a:rPr lang="en-US" dirty="0" smtClean="0"/>
              <a:t>:</a:t>
            </a:r>
          </a:p>
          <a:p>
            <a:endParaRPr lang="en-US" dirty="0" smtClean="0"/>
          </a:p>
          <a:p>
            <a:r>
              <a:rPr lang="en-US" dirty="0"/>
              <a:t>1. </a:t>
            </a:r>
            <a:r>
              <a:rPr lang="en-US" i="1" dirty="0"/>
              <a:t>Objective setting </a:t>
            </a:r>
            <a:r>
              <a:rPr lang="en-US" dirty="0"/>
              <a:t>Specific objectives for that phase of the project are </a:t>
            </a:r>
            <a:r>
              <a:rPr lang="en-US" dirty="0" smtClean="0"/>
              <a:t>defined. Constraints </a:t>
            </a:r>
            <a:r>
              <a:rPr lang="en-US" dirty="0"/>
              <a:t>on the process and the product are identified and a detailed </a:t>
            </a:r>
            <a:r>
              <a:rPr lang="en-US" dirty="0" smtClean="0"/>
              <a:t>management plan </a:t>
            </a:r>
            <a:r>
              <a:rPr lang="en-US" dirty="0"/>
              <a:t>is drawn up. Project risks are identified. Alternative </a:t>
            </a:r>
            <a:r>
              <a:rPr lang="en-US" dirty="0" smtClean="0"/>
              <a:t>strategies, depending </a:t>
            </a:r>
            <a:r>
              <a:rPr lang="en-US" dirty="0"/>
              <a:t>on these risks, may be planned</a:t>
            </a:r>
            <a:r>
              <a:rPr lang="en-US" dirty="0" smtClean="0"/>
              <a:t>.</a:t>
            </a:r>
          </a:p>
          <a:p>
            <a:endParaRPr lang="en-US" dirty="0"/>
          </a:p>
          <a:p>
            <a:r>
              <a:rPr lang="en-US" dirty="0"/>
              <a:t>2. </a:t>
            </a:r>
            <a:r>
              <a:rPr lang="en-US" i="1" dirty="0"/>
              <a:t>Risk assessment and reduction </a:t>
            </a:r>
            <a:r>
              <a:rPr lang="en-US" dirty="0"/>
              <a:t>For each of the identified project risks, a </a:t>
            </a:r>
            <a:r>
              <a:rPr lang="en-US" dirty="0" smtClean="0"/>
              <a:t>detailed analysis </a:t>
            </a:r>
            <a:r>
              <a:rPr lang="en-US" dirty="0"/>
              <a:t>is carried out. Steps are taken to reduce the risk. For example, if there is </a:t>
            </a:r>
            <a:r>
              <a:rPr lang="en-US" dirty="0" smtClean="0"/>
              <a:t>a risk </a:t>
            </a:r>
            <a:r>
              <a:rPr lang="en-US" dirty="0"/>
              <a:t>that the requirements are inappropriate, a prototype system may be developed.</a:t>
            </a:r>
          </a:p>
        </p:txBody>
      </p:sp>
    </p:spTree>
    <p:extLst>
      <p:ext uri="{BB962C8B-B14F-4D97-AF65-F5344CB8AC3E}">
        <p14:creationId xmlns:p14="http://schemas.microsoft.com/office/powerpoint/2010/main" val="4056510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principal stages of the waterfall model directly reflect the fundamental development</a:t>
            </a:r>
          </a:p>
          <a:p>
            <a:r>
              <a:rPr lang="en-US" dirty="0"/>
              <a:t>activities:</a:t>
            </a:r>
          </a:p>
          <a:p>
            <a:r>
              <a:rPr lang="en-US" dirty="0"/>
              <a:t>1. </a:t>
            </a:r>
            <a:r>
              <a:rPr lang="en-US" b="1" i="1" dirty="0"/>
              <a:t>Requirements analysis and definition </a:t>
            </a:r>
            <a:r>
              <a:rPr lang="en-US" dirty="0"/>
              <a:t>The system’s services, constraints, </a:t>
            </a:r>
            <a:r>
              <a:rPr lang="en-US" dirty="0" smtClean="0"/>
              <a:t>and goals </a:t>
            </a:r>
            <a:r>
              <a:rPr lang="en-US" dirty="0"/>
              <a:t>are established by consultation with system users. They are then </a:t>
            </a:r>
            <a:r>
              <a:rPr lang="en-US" dirty="0" smtClean="0"/>
              <a:t>defined in </a:t>
            </a:r>
            <a:r>
              <a:rPr lang="en-US" dirty="0"/>
              <a:t>detail and serve as a system specification.</a:t>
            </a:r>
          </a:p>
          <a:p>
            <a:r>
              <a:rPr lang="en-US" dirty="0"/>
              <a:t>2. </a:t>
            </a:r>
            <a:r>
              <a:rPr lang="en-US" b="1" i="1" dirty="0"/>
              <a:t>System and software design </a:t>
            </a:r>
            <a:r>
              <a:rPr lang="en-US" dirty="0"/>
              <a:t>The systems design process allocates the </a:t>
            </a:r>
            <a:r>
              <a:rPr lang="en-US" dirty="0" smtClean="0"/>
              <a:t>requirements to </a:t>
            </a:r>
            <a:r>
              <a:rPr lang="en-US" dirty="0"/>
              <a:t>either hardware or software systems by establishing an overall system</a:t>
            </a:r>
          </a:p>
          <a:p>
            <a:r>
              <a:rPr lang="en-US" dirty="0"/>
              <a:t>architecture. Software design involves identifying and describing the </a:t>
            </a:r>
            <a:r>
              <a:rPr lang="en-US" dirty="0" smtClean="0"/>
              <a:t>fundamental software </a:t>
            </a:r>
            <a:r>
              <a:rPr lang="en-US" dirty="0"/>
              <a:t>system abstractions and their relationships.</a:t>
            </a:r>
          </a:p>
        </p:txBody>
      </p:sp>
    </p:spTree>
    <p:extLst>
      <p:ext uri="{BB962C8B-B14F-4D97-AF65-F5344CB8AC3E}">
        <p14:creationId xmlns:p14="http://schemas.microsoft.com/office/powerpoint/2010/main" val="19466208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Spiral model sectors</a:t>
            </a:r>
            <a:endParaRPr lang="en-US" dirty="0"/>
          </a:p>
        </p:txBody>
      </p:sp>
      <p:sp>
        <p:nvSpPr>
          <p:cNvPr id="3" name="Content Placeholder 2"/>
          <p:cNvSpPr>
            <a:spLocks noGrp="1"/>
          </p:cNvSpPr>
          <p:nvPr>
            <p:ph idx="1"/>
          </p:nvPr>
        </p:nvSpPr>
        <p:spPr/>
        <p:txBody>
          <a:bodyPr>
            <a:normAutofit/>
          </a:bodyPr>
          <a:lstStyle/>
          <a:p>
            <a:r>
              <a:rPr lang="en-GB" dirty="0" smtClean="0"/>
              <a:t>3.Development </a:t>
            </a:r>
            <a:r>
              <a:rPr lang="en-GB" dirty="0"/>
              <a:t>and </a:t>
            </a:r>
            <a:r>
              <a:rPr lang="en-GB" dirty="0" smtClean="0"/>
              <a:t>validation</a:t>
            </a:r>
            <a:endParaRPr lang="en-GB" dirty="0"/>
          </a:p>
          <a:p>
            <a:pPr marL="274320" lvl="1" indent="0">
              <a:buNone/>
            </a:pPr>
            <a:r>
              <a:rPr lang="en-GB" sz="2400" dirty="0">
                <a:solidFill>
                  <a:schemeClr val="tx1"/>
                </a:solidFill>
              </a:rPr>
              <a:t>A development model for the system is chosen  which can be any of the generic models</a:t>
            </a:r>
            <a:r>
              <a:rPr lang="en-GB" sz="2400" dirty="0" smtClean="0">
                <a:solidFill>
                  <a:schemeClr val="tx1"/>
                </a:solidFill>
              </a:rPr>
              <a:t>.</a:t>
            </a:r>
          </a:p>
          <a:p>
            <a:pPr marL="274320" lvl="1" indent="0">
              <a:buNone/>
            </a:pPr>
            <a:endParaRPr lang="en-GB" sz="2400" dirty="0">
              <a:solidFill>
                <a:schemeClr val="tx1"/>
              </a:solidFill>
            </a:endParaRPr>
          </a:p>
          <a:p>
            <a:r>
              <a:rPr lang="en-GB" dirty="0" smtClean="0"/>
              <a:t>4.Planning</a:t>
            </a:r>
            <a:endParaRPr lang="en-GB" dirty="0"/>
          </a:p>
          <a:p>
            <a:pPr marL="0" indent="0">
              <a:buNone/>
            </a:pPr>
            <a:r>
              <a:rPr lang="en-US" dirty="0"/>
              <a:t>	</a:t>
            </a:r>
            <a:r>
              <a:rPr lang="en-US" dirty="0" smtClean="0"/>
              <a:t>The </a:t>
            </a:r>
            <a:r>
              <a:rPr lang="en-US" dirty="0"/>
              <a:t>project is reviewed and a decision made whether to continue </a:t>
            </a:r>
            <a:r>
              <a:rPr lang="en-US" dirty="0" smtClean="0"/>
              <a:t>with a </a:t>
            </a:r>
            <a:r>
              <a:rPr lang="en-US" dirty="0"/>
              <a:t>further loop of the spiral. If it is decided to continue, plans are drawn up for </a:t>
            </a:r>
            <a:r>
              <a:rPr lang="en-US" dirty="0" smtClean="0"/>
              <a:t>the next </a:t>
            </a:r>
            <a:r>
              <a:rPr lang="en-US" dirty="0"/>
              <a:t>phase of the project.</a:t>
            </a:r>
          </a:p>
        </p:txBody>
      </p:sp>
    </p:spTree>
    <p:extLst>
      <p:ext uri="{BB962C8B-B14F-4D97-AF65-F5344CB8AC3E}">
        <p14:creationId xmlns:p14="http://schemas.microsoft.com/office/powerpoint/2010/main" val="1692848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endParaRPr lang="en-US" dirty="0"/>
          </a:p>
        </p:txBody>
      </p:sp>
      <p:sp>
        <p:nvSpPr>
          <p:cNvPr id="3" name="Content Placeholder 2"/>
          <p:cNvSpPr>
            <a:spLocks noGrp="1"/>
          </p:cNvSpPr>
          <p:nvPr>
            <p:ph idx="1"/>
          </p:nvPr>
        </p:nvSpPr>
        <p:spPr>
          <a:xfrm>
            <a:off x="457200" y="1524000"/>
            <a:ext cx="8229600" cy="4953000"/>
          </a:xfrm>
        </p:spPr>
        <p:txBody>
          <a:bodyPr>
            <a:normAutofit fontScale="70000" lnSpcReduction="20000"/>
          </a:bodyPr>
          <a:lstStyle/>
          <a:p>
            <a:endParaRPr lang="en-US" i="1" dirty="0" smtClean="0"/>
          </a:p>
          <a:p>
            <a:r>
              <a:rPr lang="en-US" b="1" i="1" dirty="0" smtClean="0"/>
              <a:t>3.Implementation </a:t>
            </a:r>
            <a:r>
              <a:rPr lang="en-US" b="1" i="1" dirty="0"/>
              <a:t>and unit testing </a:t>
            </a:r>
            <a:r>
              <a:rPr lang="en-US" dirty="0"/>
              <a:t>During this stage, the software design is </a:t>
            </a:r>
            <a:r>
              <a:rPr lang="en-US" dirty="0" smtClean="0"/>
              <a:t>realized as </a:t>
            </a:r>
            <a:r>
              <a:rPr lang="en-US" dirty="0"/>
              <a:t>a set of programs or program units. Unit testing involves verifying </a:t>
            </a:r>
            <a:r>
              <a:rPr lang="en-US" dirty="0" smtClean="0"/>
              <a:t>that each </a:t>
            </a:r>
            <a:r>
              <a:rPr lang="en-US" dirty="0"/>
              <a:t>unit meets its specification.</a:t>
            </a:r>
          </a:p>
          <a:p>
            <a:r>
              <a:rPr lang="en-US" dirty="0"/>
              <a:t>4. </a:t>
            </a:r>
            <a:r>
              <a:rPr lang="en-US" b="1" i="1" dirty="0"/>
              <a:t>Integration and system testing </a:t>
            </a:r>
            <a:r>
              <a:rPr lang="en-US" dirty="0"/>
              <a:t>The individual program units or </a:t>
            </a:r>
            <a:r>
              <a:rPr lang="en-US" dirty="0" smtClean="0"/>
              <a:t>programs are </a:t>
            </a:r>
            <a:r>
              <a:rPr lang="en-US" dirty="0"/>
              <a:t>integrated and tested as a complete system to ensure that the </a:t>
            </a:r>
            <a:r>
              <a:rPr lang="en-US" dirty="0" smtClean="0"/>
              <a:t>software requirements </a:t>
            </a:r>
            <a:r>
              <a:rPr lang="en-US" dirty="0"/>
              <a:t>have been met. After testing, the software system is delivered </a:t>
            </a:r>
            <a:r>
              <a:rPr lang="en-US" dirty="0" smtClean="0"/>
              <a:t>to the </a:t>
            </a:r>
            <a:r>
              <a:rPr lang="en-US" dirty="0"/>
              <a:t>customer.</a:t>
            </a:r>
          </a:p>
          <a:p>
            <a:r>
              <a:rPr lang="en-US" dirty="0"/>
              <a:t>5. </a:t>
            </a:r>
            <a:r>
              <a:rPr lang="en-US" b="1" i="1" dirty="0"/>
              <a:t>Operation and maintenance </a:t>
            </a:r>
            <a:r>
              <a:rPr lang="en-US" dirty="0" smtClean="0"/>
              <a:t>this </a:t>
            </a:r>
            <a:r>
              <a:rPr lang="en-US" dirty="0"/>
              <a:t>is </a:t>
            </a:r>
            <a:r>
              <a:rPr lang="en-US" dirty="0" smtClean="0"/>
              <a:t>the longest </a:t>
            </a:r>
            <a:r>
              <a:rPr lang="en-US" dirty="0"/>
              <a:t>life cycle phase. The system is installed and put into practical </a:t>
            </a:r>
            <a:r>
              <a:rPr lang="en-US" dirty="0" smtClean="0"/>
              <a:t>use. Maintenance </a:t>
            </a:r>
            <a:r>
              <a:rPr lang="en-US" dirty="0"/>
              <a:t>involves correcting errors which were not discovered in </a:t>
            </a:r>
            <a:r>
              <a:rPr lang="en-US" dirty="0" smtClean="0"/>
              <a:t>earlier stages </a:t>
            </a:r>
            <a:r>
              <a:rPr lang="en-US" dirty="0"/>
              <a:t>of the life cycle, improving the implementation of system units </a:t>
            </a:r>
            <a:r>
              <a:rPr lang="en-US" dirty="0" smtClean="0"/>
              <a:t>and enhancing </a:t>
            </a:r>
            <a:r>
              <a:rPr lang="en-US" dirty="0"/>
              <a:t>the system’s services as new requirements are discovered.</a:t>
            </a:r>
          </a:p>
        </p:txBody>
      </p:sp>
    </p:spTree>
    <p:extLst>
      <p:ext uri="{BB962C8B-B14F-4D97-AF65-F5344CB8AC3E}">
        <p14:creationId xmlns:p14="http://schemas.microsoft.com/office/powerpoint/2010/main" val="3711741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problems</a:t>
            </a:r>
            <a:endParaRPr lang="en-US" dirty="0"/>
          </a:p>
        </p:txBody>
      </p:sp>
      <p:sp>
        <p:nvSpPr>
          <p:cNvPr id="3" name="Content Placeholder 2"/>
          <p:cNvSpPr>
            <a:spLocks noGrp="1"/>
          </p:cNvSpPr>
          <p:nvPr>
            <p:ph idx="1"/>
          </p:nvPr>
        </p:nvSpPr>
        <p:spPr/>
        <p:txBody>
          <a:bodyPr>
            <a:normAutofit fontScale="92500" lnSpcReduction="20000"/>
          </a:bodyPr>
          <a:lstStyle/>
          <a:p>
            <a:r>
              <a:rPr lang="en-GB" dirty="0"/>
              <a:t>Inflexible partitioning of the project into distinct stages makes it difficult to respond to changing customer requirements.</a:t>
            </a:r>
          </a:p>
          <a:p>
            <a:pPr lvl="1"/>
            <a:r>
              <a:rPr lang="en-GB" dirty="0"/>
              <a:t>Therefore, this model is only appropriate when the requirements are well-understood and changes will be fairly limited during the design process. </a:t>
            </a:r>
          </a:p>
          <a:p>
            <a:pPr lvl="1"/>
            <a:r>
              <a:rPr lang="en-GB" dirty="0"/>
              <a:t>Few business systems have stable requirements.</a:t>
            </a:r>
          </a:p>
          <a:p>
            <a:r>
              <a:rPr lang="en-GB" dirty="0"/>
              <a:t>The waterfall model is mostly used for large systems engineering projects where a system is developed at several sites.</a:t>
            </a:r>
          </a:p>
          <a:p>
            <a:pPr lvl="1"/>
            <a:r>
              <a:rPr lang="en-GB" dirty="0"/>
              <a:t>In those circumstances, the plan-driven nature of the waterfall model helps coordinate the work. </a:t>
            </a:r>
          </a:p>
        </p:txBody>
      </p:sp>
    </p:spTree>
    <p:extLst>
      <p:ext uri="{BB962C8B-B14F-4D97-AF65-F5344CB8AC3E}">
        <p14:creationId xmlns:p14="http://schemas.microsoft.com/office/powerpoint/2010/main" val="4266571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Incremental development </a:t>
            </a:r>
            <a:br>
              <a:rPr lang="en-GB" dirty="0"/>
            </a:br>
            <a:endParaRPr lang="en-US" dirty="0"/>
          </a:p>
        </p:txBody>
      </p:sp>
      <p:pic>
        <p:nvPicPr>
          <p:cNvPr id="4" name="Content Placeholder 3" descr="2.2 Incremental-dev.eps"/>
          <p:cNvPicPr>
            <a:picLocks noGrp="1" noChangeAspect="1"/>
          </p:cNvPicPr>
          <p:nvPr>
            <p:ph idx="1"/>
          </p:nvPr>
        </p:nvPicPr>
        <p:blipFill>
          <a:blip r:embed="rId2"/>
          <a:stretch>
            <a:fillRect/>
          </a:stretch>
        </p:blipFill>
        <p:spPr>
          <a:xfrm>
            <a:off x="2702285" y="2852896"/>
            <a:ext cx="3739429" cy="2020571"/>
          </a:xfrm>
          <a:prstGeom prst="rect">
            <a:avLst/>
          </a:prstGeom>
        </p:spPr>
      </p:pic>
    </p:spTree>
    <p:extLst>
      <p:ext uri="{BB962C8B-B14F-4D97-AF65-F5344CB8AC3E}">
        <p14:creationId xmlns:p14="http://schemas.microsoft.com/office/powerpoint/2010/main" val="1823769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1031</TotalTime>
  <Words>4270</Words>
  <Application>Microsoft Office PowerPoint</Application>
  <PresentationFormat>On-screen Show (4:3)</PresentationFormat>
  <Paragraphs>252</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Software process models</vt:lpstr>
      <vt:lpstr>PowerPoint Presentation</vt:lpstr>
      <vt:lpstr>Software process models</vt:lpstr>
      <vt:lpstr>The waterfall model </vt:lpstr>
      <vt:lpstr>Waterfall model phases</vt:lpstr>
      <vt:lpstr>Waterfall model phases</vt:lpstr>
      <vt:lpstr>Waterfall model phases</vt:lpstr>
      <vt:lpstr>Waterfall model problems</vt:lpstr>
      <vt:lpstr>Incremental development  </vt:lpstr>
      <vt:lpstr>Incremental development</vt:lpstr>
      <vt:lpstr>Incremental development</vt:lpstr>
      <vt:lpstr>The Incremental Model</vt:lpstr>
      <vt:lpstr>The Incremental Model</vt:lpstr>
      <vt:lpstr>Incremental development benefits</vt:lpstr>
      <vt:lpstr>Incremental development problems</vt:lpstr>
      <vt:lpstr>Reuse-oriented software engineering</vt:lpstr>
      <vt:lpstr>Reuse-oriented software engineering</vt:lpstr>
      <vt:lpstr>Reuse-oriented software engineering</vt:lpstr>
      <vt:lpstr>Reuse-oriented software engineering</vt:lpstr>
      <vt:lpstr>Reuse-oriented software engineering</vt:lpstr>
      <vt:lpstr>Reuse-oriented software engineering</vt:lpstr>
      <vt:lpstr>Process activities</vt:lpstr>
      <vt:lpstr>Software specification</vt:lpstr>
      <vt:lpstr>Software specification</vt:lpstr>
      <vt:lpstr>Software specification</vt:lpstr>
      <vt:lpstr>Software specification</vt:lpstr>
      <vt:lpstr>Software design and implementation</vt:lpstr>
      <vt:lpstr>Software design and implementation</vt:lpstr>
      <vt:lpstr>Software design and implementation</vt:lpstr>
      <vt:lpstr>Software design and implementation</vt:lpstr>
      <vt:lpstr>Software design and implementation</vt:lpstr>
      <vt:lpstr>Software design and implementation</vt:lpstr>
      <vt:lpstr>Software validation</vt:lpstr>
      <vt:lpstr>Stages of testing </vt:lpstr>
      <vt:lpstr>Testing stages</vt:lpstr>
      <vt:lpstr>PowerPoint Presentation</vt:lpstr>
      <vt:lpstr>PowerPoint Presentation</vt:lpstr>
      <vt:lpstr>Software Evolution</vt:lpstr>
      <vt:lpstr>Points to remember</vt:lpstr>
      <vt:lpstr>Points to remember</vt:lpstr>
      <vt:lpstr>Coping with change</vt:lpstr>
      <vt:lpstr>Coping with change</vt:lpstr>
      <vt:lpstr>Reducing the costs of rework</vt:lpstr>
      <vt:lpstr>Software prototyping</vt:lpstr>
      <vt:lpstr>Benefits of prototyping</vt:lpstr>
      <vt:lpstr>The process of prototype development</vt:lpstr>
      <vt:lpstr>The process of prototype development</vt:lpstr>
      <vt:lpstr>The process of prototype development</vt:lpstr>
      <vt:lpstr>The process of prototype development</vt:lpstr>
      <vt:lpstr>Throw-away prototypes</vt:lpstr>
      <vt:lpstr>Throw-away prototypes</vt:lpstr>
      <vt:lpstr>Incremental delivery</vt:lpstr>
      <vt:lpstr>Incremental delivery</vt:lpstr>
      <vt:lpstr>PowerPoint Presentation</vt:lpstr>
      <vt:lpstr>PowerPoint Presentation</vt:lpstr>
      <vt:lpstr>Incremental delivery advantages</vt:lpstr>
      <vt:lpstr>Boehm’s spiral model</vt:lpstr>
      <vt:lpstr>Boehm’s spiral model of the software process </vt:lpstr>
      <vt:lpstr>Spiral model sectors</vt:lpstr>
      <vt:lpstr>Spiral model sectors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models</dc:title>
  <dc:creator>HP</dc:creator>
  <cp:lastModifiedBy>HP</cp:lastModifiedBy>
  <cp:revision>73</cp:revision>
  <dcterms:created xsi:type="dcterms:W3CDTF">2006-08-16T00:00:00Z</dcterms:created>
  <dcterms:modified xsi:type="dcterms:W3CDTF">2019-03-06T05:16:28Z</dcterms:modified>
</cp:coreProperties>
</file>