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1" r:id="rId8"/>
    <p:sldId id="267" r:id="rId9"/>
    <p:sldId id="268" r:id="rId10"/>
    <p:sldId id="269" r:id="rId11"/>
    <p:sldId id="270" r:id="rId12"/>
    <p:sldId id="272" r:id="rId13"/>
    <p:sldId id="273" r:id="rId14"/>
    <p:sldId id="274" r:id="rId15"/>
    <p:sldId id="275" r:id="rId16"/>
    <p:sldId id="276" r:id="rId17"/>
    <p:sldId id="278" r:id="rId18"/>
    <p:sldId id="280" r:id="rId19"/>
    <p:sldId id="277" r:id="rId20"/>
    <p:sldId id="281" r:id="rId21"/>
    <p:sldId id="282" r:id="rId22"/>
    <p:sldId id="279" r:id="rId23"/>
    <p:sldId id="283" r:id="rId24"/>
    <p:sldId id="284" r:id="rId25"/>
    <p:sldId id="287" r:id="rId26"/>
    <p:sldId id="288" r:id="rId27"/>
    <p:sldId id="298" r:id="rId28"/>
    <p:sldId id="299" r:id="rId29"/>
    <p:sldId id="300" r:id="rId30"/>
    <p:sldId id="301" r:id="rId31"/>
    <p:sldId id="292" r:id="rId32"/>
    <p:sldId id="293" r:id="rId33"/>
    <p:sldId id="29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3/19/2019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3/19/2019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3/19/2019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3/19/2019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3/19/2019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3/19/2019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3/19/2019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Rockwell" panose="02060603020205020403" pitchFamily="18" charset="0"/>
              </a:rPr>
              <a:t>AN AGILE VIEW OF PROCESS</a:t>
            </a:r>
            <a:endParaRPr lang="en-US" dirty="0"/>
          </a:p>
        </p:txBody>
      </p:sp>
      <p:sp>
        <p:nvSpPr>
          <p:cNvPr id="3" name="Subtitle 2"/>
          <p:cNvSpPr>
            <a:spLocks noGrp="1"/>
          </p:cNvSpPr>
          <p:nvPr>
            <p:ph type="subTitle" idx="1"/>
          </p:nvPr>
        </p:nvSpPr>
        <p:spPr/>
        <p:txBody>
          <a:bodyPr/>
          <a:lstStyle/>
          <a:p>
            <a:r>
              <a:rPr lang="en-US" dirty="0"/>
              <a:t>ISE 2019</a:t>
            </a:r>
          </a:p>
        </p:txBody>
      </p:sp>
    </p:spTree>
    <p:extLst>
      <p:ext uri="{BB962C8B-B14F-4D97-AF65-F5344CB8AC3E}">
        <p14:creationId xmlns:p14="http://schemas.microsoft.com/office/powerpoint/2010/main" val="232088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altLang="en-US" b="1" dirty="0"/>
              <a:t>Agility Principles </a:t>
            </a:r>
            <a:endParaRPr lang="en-US" b="1" dirty="0"/>
          </a:p>
        </p:txBody>
      </p:sp>
      <p:sp>
        <p:nvSpPr>
          <p:cNvPr id="3" name="Content Placeholder 2"/>
          <p:cNvSpPr>
            <a:spLocks noGrp="1"/>
          </p:cNvSpPr>
          <p:nvPr>
            <p:ph sz="quarter" idx="1"/>
          </p:nvPr>
        </p:nvSpPr>
        <p:spPr>
          <a:xfrm>
            <a:off x="304800" y="1143000"/>
            <a:ext cx="8686800" cy="5715000"/>
          </a:xfrm>
        </p:spPr>
        <p:txBody>
          <a:bodyPr>
            <a:noAutofit/>
          </a:bodyPr>
          <a:lstStyle/>
          <a:p>
            <a:pPr>
              <a:lnSpc>
                <a:spcPct val="90000"/>
              </a:lnSpc>
              <a:spcBef>
                <a:spcPts val="1200"/>
              </a:spcBef>
              <a:buFont typeface="Wingdings" pitchFamily="2" charset="2"/>
              <a:buNone/>
            </a:pPr>
            <a:r>
              <a:rPr lang="en-US" altLang="en-US" sz="2400" dirty="0">
                <a:solidFill>
                  <a:srgbClr val="000000"/>
                </a:solidFill>
                <a:latin typeface="Palatino" pitchFamily="-128" charset="0"/>
              </a:rPr>
              <a:t>1. Our highest priority is</a:t>
            </a:r>
            <a:r>
              <a:rPr lang="en-US" altLang="en-US" sz="2400" dirty="0">
                <a:solidFill>
                  <a:srgbClr val="FF0000"/>
                </a:solidFill>
                <a:latin typeface="Palatino" pitchFamily="-128" charset="0"/>
              </a:rPr>
              <a:t> to satisfy the customer</a:t>
            </a:r>
            <a:r>
              <a:rPr lang="en-US" altLang="en-US" sz="2400" dirty="0">
                <a:solidFill>
                  <a:srgbClr val="000000"/>
                </a:solidFill>
                <a:latin typeface="Palatino" pitchFamily="-128" charset="0"/>
              </a:rPr>
              <a:t> through early and continuous delivery of valuable software.</a:t>
            </a:r>
          </a:p>
          <a:p>
            <a:pPr>
              <a:lnSpc>
                <a:spcPct val="90000"/>
              </a:lnSpc>
              <a:spcBef>
                <a:spcPts val="600"/>
              </a:spcBef>
              <a:buFont typeface="Wingdings" pitchFamily="2" charset="2"/>
              <a:buNone/>
            </a:pPr>
            <a:r>
              <a:rPr lang="en-US" altLang="en-US" sz="2400" dirty="0">
                <a:solidFill>
                  <a:srgbClr val="000000"/>
                </a:solidFill>
                <a:latin typeface="Palatino" pitchFamily="-128" charset="0"/>
              </a:rPr>
              <a:t>2.	</a:t>
            </a:r>
            <a:r>
              <a:rPr lang="en-US" altLang="en-US" sz="2400" dirty="0">
                <a:solidFill>
                  <a:srgbClr val="FF0000"/>
                </a:solidFill>
                <a:latin typeface="Palatino" pitchFamily="-128" charset="0"/>
              </a:rPr>
              <a:t>Welcome changing requirements</a:t>
            </a:r>
            <a:r>
              <a:rPr lang="en-US" altLang="en-US" sz="2400" dirty="0">
                <a:solidFill>
                  <a:srgbClr val="000000"/>
                </a:solidFill>
                <a:latin typeface="Palatino" pitchFamily="-128" charset="0"/>
              </a:rPr>
              <a:t>, even late in development. Agile processes harness change for the customer's competitive advantage. </a:t>
            </a:r>
          </a:p>
          <a:p>
            <a:pPr>
              <a:lnSpc>
                <a:spcPct val="90000"/>
              </a:lnSpc>
              <a:spcBef>
                <a:spcPts val="600"/>
              </a:spcBef>
              <a:buFont typeface="Wingdings" pitchFamily="2" charset="2"/>
              <a:buNone/>
            </a:pPr>
            <a:r>
              <a:rPr lang="en-US" altLang="en-US" sz="2400" dirty="0">
                <a:solidFill>
                  <a:srgbClr val="000000"/>
                </a:solidFill>
                <a:latin typeface="Palatino" pitchFamily="-128" charset="0"/>
              </a:rPr>
              <a:t>3.	</a:t>
            </a:r>
            <a:r>
              <a:rPr lang="en-US" altLang="en-US" sz="2400" dirty="0">
                <a:solidFill>
                  <a:srgbClr val="FF0000"/>
                </a:solidFill>
                <a:latin typeface="Palatino" pitchFamily="-128" charset="0"/>
              </a:rPr>
              <a:t>Deliver working software frequently</a:t>
            </a:r>
            <a:r>
              <a:rPr lang="en-US" altLang="en-US" sz="2400" dirty="0">
                <a:solidFill>
                  <a:srgbClr val="000000"/>
                </a:solidFill>
                <a:latin typeface="Palatino" pitchFamily="-128" charset="0"/>
              </a:rPr>
              <a:t>, from a couple of weeks to a couple of months, with a preference to the shorter timescale. </a:t>
            </a:r>
          </a:p>
          <a:p>
            <a:pPr>
              <a:lnSpc>
                <a:spcPct val="90000"/>
              </a:lnSpc>
              <a:spcBef>
                <a:spcPts val="600"/>
              </a:spcBef>
              <a:buFont typeface="Wingdings" pitchFamily="2" charset="2"/>
              <a:buNone/>
            </a:pPr>
            <a:r>
              <a:rPr lang="en-US" altLang="en-US" sz="2400" dirty="0">
                <a:solidFill>
                  <a:srgbClr val="000000"/>
                </a:solidFill>
                <a:latin typeface="Palatino" pitchFamily="-128" charset="0"/>
              </a:rPr>
              <a:t>4.	Business people and developers must</a:t>
            </a:r>
            <a:r>
              <a:rPr lang="en-US" altLang="en-US" sz="2400" dirty="0">
                <a:solidFill>
                  <a:srgbClr val="FF0000"/>
                </a:solidFill>
                <a:latin typeface="Palatino" pitchFamily="-128" charset="0"/>
              </a:rPr>
              <a:t> work together</a:t>
            </a:r>
            <a:r>
              <a:rPr lang="en-US" altLang="en-US" sz="2400" dirty="0">
                <a:solidFill>
                  <a:srgbClr val="000000"/>
                </a:solidFill>
                <a:latin typeface="Palatino" pitchFamily="-128" charset="0"/>
              </a:rPr>
              <a:t> daily throughout the project.  </a:t>
            </a:r>
          </a:p>
          <a:p>
            <a:pPr>
              <a:lnSpc>
                <a:spcPct val="90000"/>
              </a:lnSpc>
              <a:spcBef>
                <a:spcPts val="600"/>
              </a:spcBef>
              <a:buFont typeface="Wingdings" pitchFamily="2" charset="2"/>
              <a:buNone/>
            </a:pPr>
            <a:r>
              <a:rPr lang="en-US" altLang="en-US" sz="2400" dirty="0">
                <a:solidFill>
                  <a:srgbClr val="000000"/>
                </a:solidFill>
                <a:latin typeface="Palatino" pitchFamily="-128" charset="0"/>
              </a:rPr>
              <a:t>5.	Build projects around </a:t>
            </a:r>
            <a:r>
              <a:rPr lang="en-US" altLang="en-US" sz="2400" dirty="0">
                <a:solidFill>
                  <a:srgbClr val="FF0000"/>
                </a:solidFill>
                <a:latin typeface="Palatino" pitchFamily="-128" charset="0"/>
              </a:rPr>
              <a:t>motivated individuals</a:t>
            </a:r>
            <a:r>
              <a:rPr lang="en-US" altLang="en-US" sz="2400" dirty="0">
                <a:solidFill>
                  <a:srgbClr val="000000"/>
                </a:solidFill>
                <a:latin typeface="Palatino" pitchFamily="-128" charset="0"/>
              </a:rPr>
              <a:t>. Give them the environment and support they need, and </a:t>
            </a:r>
            <a:r>
              <a:rPr lang="en-US" altLang="en-US" sz="2400" dirty="0">
                <a:solidFill>
                  <a:srgbClr val="FF0000"/>
                </a:solidFill>
                <a:latin typeface="Palatino" pitchFamily="-128" charset="0"/>
              </a:rPr>
              <a:t>trust</a:t>
            </a:r>
            <a:r>
              <a:rPr lang="en-US" altLang="en-US" sz="2400" dirty="0">
                <a:solidFill>
                  <a:srgbClr val="000000"/>
                </a:solidFill>
                <a:latin typeface="Palatino" pitchFamily="-128" charset="0"/>
              </a:rPr>
              <a:t> them to get the job done. </a:t>
            </a:r>
          </a:p>
          <a:p>
            <a:pPr>
              <a:lnSpc>
                <a:spcPct val="90000"/>
              </a:lnSpc>
              <a:spcBef>
                <a:spcPts val="600"/>
              </a:spcBef>
              <a:spcAft>
                <a:spcPts val="1000"/>
              </a:spcAft>
              <a:buFont typeface="Wingdings" pitchFamily="2" charset="2"/>
              <a:buNone/>
            </a:pPr>
            <a:r>
              <a:rPr lang="en-US" altLang="en-US" sz="2400" dirty="0">
                <a:solidFill>
                  <a:srgbClr val="000000"/>
                </a:solidFill>
                <a:latin typeface="Palatino" pitchFamily="-128" charset="0"/>
              </a:rPr>
              <a:t>6.	The most efficient and effective method of conveying information to and within a development team is </a:t>
            </a:r>
            <a:r>
              <a:rPr lang="en-US" altLang="en-US" sz="2400" dirty="0">
                <a:solidFill>
                  <a:srgbClr val="FF0000"/>
                </a:solidFill>
                <a:latin typeface="Palatino" pitchFamily="-128" charset="0"/>
              </a:rPr>
              <a:t>face–to–face conversation.</a:t>
            </a:r>
          </a:p>
          <a:p>
            <a:endParaRPr lang="en-US" sz="2400" dirty="0"/>
          </a:p>
        </p:txBody>
      </p:sp>
    </p:spTree>
    <p:extLst>
      <p:ext uri="{BB962C8B-B14F-4D97-AF65-F5344CB8AC3E}">
        <p14:creationId xmlns:p14="http://schemas.microsoft.com/office/powerpoint/2010/main" val="307108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09600"/>
          </a:xfrm>
        </p:spPr>
        <p:txBody>
          <a:bodyPr>
            <a:normAutofit/>
          </a:bodyPr>
          <a:lstStyle/>
          <a:p>
            <a:r>
              <a:rPr lang="en-US" altLang="en-US" b="1" dirty="0"/>
              <a:t>Agility Principles </a:t>
            </a:r>
            <a:endParaRPr lang="en-US" b="1" dirty="0"/>
          </a:p>
        </p:txBody>
      </p:sp>
      <p:sp>
        <p:nvSpPr>
          <p:cNvPr id="3" name="Content Placeholder 2"/>
          <p:cNvSpPr>
            <a:spLocks noGrp="1"/>
          </p:cNvSpPr>
          <p:nvPr>
            <p:ph sz="quarter" idx="1"/>
          </p:nvPr>
        </p:nvSpPr>
        <p:spPr>
          <a:xfrm>
            <a:off x="304800" y="1143000"/>
            <a:ext cx="8686800" cy="5562600"/>
          </a:xfrm>
        </p:spPr>
        <p:txBody>
          <a:bodyPr>
            <a:normAutofit fontScale="92500" lnSpcReduction="10000"/>
          </a:bodyPr>
          <a:lstStyle/>
          <a:p>
            <a:pPr>
              <a:lnSpc>
                <a:spcPct val="90000"/>
              </a:lnSpc>
              <a:spcBef>
                <a:spcPts val="600"/>
              </a:spcBef>
              <a:buFont typeface="Wingdings" pitchFamily="2" charset="2"/>
              <a:buNone/>
            </a:pPr>
            <a:r>
              <a:rPr lang="en-US" altLang="en-US" dirty="0">
                <a:solidFill>
                  <a:srgbClr val="000000"/>
                </a:solidFill>
                <a:latin typeface="Palatino" pitchFamily="-128" charset="0"/>
              </a:rPr>
              <a:t>7.	</a:t>
            </a:r>
            <a:r>
              <a:rPr lang="en-US" altLang="en-US" sz="3000" dirty="0">
                <a:solidFill>
                  <a:srgbClr val="FF0000"/>
                </a:solidFill>
                <a:latin typeface="Palatino" pitchFamily="-128" charset="0"/>
              </a:rPr>
              <a:t>Working software </a:t>
            </a:r>
            <a:r>
              <a:rPr lang="en-US" altLang="en-US" sz="3000" dirty="0">
                <a:solidFill>
                  <a:srgbClr val="000000"/>
                </a:solidFill>
                <a:latin typeface="Palatino" pitchFamily="-128" charset="0"/>
              </a:rPr>
              <a:t>is the primary</a:t>
            </a:r>
            <a:r>
              <a:rPr lang="en-US" altLang="en-US" sz="3000" dirty="0">
                <a:solidFill>
                  <a:srgbClr val="FF0000"/>
                </a:solidFill>
                <a:latin typeface="Palatino" pitchFamily="-128" charset="0"/>
              </a:rPr>
              <a:t> measure of progress.</a:t>
            </a:r>
            <a:r>
              <a:rPr lang="en-US" altLang="en-US" sz="3000" dirty="0">
                <a:solidFill>
                  <a:srgbClr val="000000"/>
                </a:solidFill>
                <a:latin typeface="Palatino" pitchFamily="-128" charset="0"/>
              </a:rPr>
              <a:t> </a:t>
            </a:r>
          </a:p>
          <a:p>
            <a:pPr>
              <a:lnSpc>
                <a:spcPct val="90000"/>
              </a:lnSpc>
              <a:spcBef>
                <a:spcPts val="600"/>
              </a:spcBef>
              <a:buFont typeface="Wingdings" pitchFamily="2" charset="2"/>
              <a:buNone/>
            </a:pPr>
            <a:r>
              <a:rPr lang="en-US" altLang="en-US" sz="3000" dirty="0">
                <a:solidFill>
                  <a:srgbClr val="000000"/>
                </a:solidFill>
                <a:latin typeface="Palatino" pitchFamily="-128" charset="0"/>
              </a:rPr>
              <a:t>8.	Agile processes </a:t>
            </a:r>
            <a:r>
              <a:rPr lang="en-US" altLang="en-US" sz="3000" dirty="0">
                <a:solidFill>
                  <a:srgbClr val="FF0000"/>
                </a:solidFill>
                <a:latin typeface="Palatino" pitchFamily="-128" charset="0"/>
              </a:rPr>
              <a:t>promote sustainable development.</a:t>
            </a:r>
            <a:r>
              <a:rPr lang="en-US" altLang="en-US" sz="3000" dirty="0">
                <a:solidFill>
                  <a:srgbClr val="000000"/>
                </a:solidFill>
                <a:latin typeface="Palatino" pitchFamily="-128" charset="0"/>
              </a:rPr>
              <a:t> The sponsors, developers, and users should be able to maintain a constant pace indefinitely.  </a:t>
            </a:r>
          </a:p>
          <a:p>
            <a:pPr>
              <a:lnSpc>
                <a:spcPct val="90000"/>
              </a:lnSpc>
              <a:spcBef>
                <a:spcPts val="600"/>
              </a:spcBef>
              <a:buFont typeface="Wingdings" pitchFamily="2" charset="2"/>
              <a:buNone/>
            </a:pPr>
            <a:r>
              <a:rPr lang="en-US" altLang="en-US" sz="3000" dirty="0">
                <a:solidFill>
                  <a:srgbClr val="000000"/>
                </a:solidFill>
                <a:latin typeface="Palatino" pitchFamily="-128" charset="0"/>
              </a:rPr>
              <a:t>9.	</a:t>
            </a:r>
            <a:r>
              <a:rPr lang="en-US" altLang="en-US" sz="3000" dirty="0">
                <a:solidFill>
                  <a:srgbClr val="FF0000"/>
                </a:solidFill>
                <a:latin typeface="Palatino" pitchFamily="-128" charset="0"/>
              </a:rPr>
              <a:t>Continuous attention </a:t>
            </a:r>
            <a:r>
              <a:rPr lang="en-US" altLang="en-US" sz="3000" dirty="0">
                <a:solidFill>
                  <a:srgbClr val="000000"/>
                </a:solidFill>
                <a:latin typeface="Palatino" pitchFamily="-128" charset="0"/>
              </a:rPr>
              <a:t>to technical excellence and good design enhances agility.  </a:t>
            </a:r>
          </a:p>
          <a:p>
            <a:pPr>
              <a:lnSpc>
                <a:spcPct val="90000"/>
              </a:lnSpc>
              <a:spcBef>
                <a:spcPts val="600"/>
              </a:spcBef>
              <a:buFont typeface="Wingdings" pitchFamily="2" charset="2"/>
              <a:buNone/>
            </a:pPr>
            <a:r>
              <a:rPr lang="en-US" altLang="en-US" sz="3000" dirty="0">
                <a:solidFill>
                  <a:srgbClr val="000000"/>
                </a:solidFill>
                <a:latin typeface="Palatino" pitchFamily="-128" charset="0"/>
              </a:rPr>
              <a:t>10. </a:t>
            </a:r>
            <a:r>
              <a:rPr lang="en-US" altLang="en-US" sz="3000" dirty="0">
                <a:solidFill>
                  <a:srgbClr val="FF0000"/>
                </a:solidFill>
                <a:latin typeface="Palatino" pitchFamily="-128" charset="0"/>
              </a:rPr>
              <a:t>Simplicity</a:t>
            </a:r>
            <a:r>
              <a:rPr lang="en-US" altLang="en-US" sz="3000" dirty="0">
                <a:solidFill>
                  <a:srgbClr val="000000"/>
                </a:solidFill>
                <a:latin typeface="Palatino" pitchFamily="-128" charset="0"/>
              </a:rPr>
              <a:t> – the art of maximizing the amount of work not done – is essential.  </a:t>
            </a:r>
          </a:p>
          <a:p>
            <a:pPr>
              <a:lnSpc>
                <a:spcPct val="90000"/>
              </a:lnSpc>
              <a:spcBef>
                <a:spcPts val="600"/>
              </a:spcBef>
              <a:buFont typeface="Wingdings" pitchFamily="2" charset="2"/>
              <a:buNone/>
            </a:pPr>
            <a:r>
              <a:rPr lang="en-US" altLang="en-US" sz="3000" dirty="0">
                <a:solidFill>
                  <a:srgbClr val="000000"/>
                </a:solidFill>
                <a:latin typeface="Palatino" pitchFamily="-128" charset="0"/>
              </a:rPr>
              <a:t>11. The best architectures, requirements, and designs emerge from </a:t>
            </a:r>
            <a:r>
              <a:rPr lang="en-US" altLang="en-US" sz="3000" dirty="0">
                <a:solidFill>
                  <a:srgbClr val="FF0000"/>
                </a:solidFill>
                <a:latin typeface="Palatino" pitchFamily="-128" charset="0"/>
              </a:rPr>
              <a:t>self–organizing teams.</a:t>
            </a:r>
            <a:r>
              <a:rPr lang="en-US" altLang="en-US" sz="3000" dirty="0">
                <a:solidFill>
                  <a:srgbClr val="000000"/>
                </a:solidFill>
                <a:latin typeface="Palatino" pitchFamily="-128" charset="0"/>
              </a:rPr>
              <a:t> </a:t>
            </a:r>
          </a:p>
          <a:p>
            <a:pPr>
              <a:lnSpc>
                <a:spcPct val="90000"/>
              </a:lnSpc>
              <a:spcBef>
                <a:spcPts val="600"/>
              </a:spcBef>
              <a:buFont typeface="Wingdings" pitchFamily="2" charset="2"/>
              <a:buNone/>
            </a:pPr>
            <a:r>
              <a:rPr lang="en-US" altLang="en-US" sz="3000" dirty="0">
                <a:latin typeface="Palatino" pitchFamily="-128" charset="0"/>
              </a:rPr>
              <a:t>12. At regular intervals, the </a:t>
            </a:r>
            <a:r>
              <a:rPr lang="en-US" altLang="en-US" sz="3000" dirty="0">
                <a:solidFill>
                  <a:srgbClr val="FF0000"/>
                </a:solidFill>
                <a:latin typeface="Palatino" pitchFamily="-128" charset="0"/>
              </a:rPr>
              <a:t>team reflects on how to become more effective,</a:t>
            </a:r>
            <a:r>
              <a:rPr lang="en-US" altLang="en-US" sz="3000" dirty="0">
                <a:latin typeface="Palatino" pitchFamily="-128" charset="0"/>
              </a:rPr>
              <a:t> then tunes and adjusts its behavior accordingly.</a:t>
            </a:r>
          </a:p>
          <a:p>
            <a:pPr>
              <a:lnSpc>
                <a:spcPct val="90000"/>
              </a:lnSpc>
            </a:pPr>
            <a:endParaRPr lang="en-US" altLang="en-US" dirty="0"/>
          </a:p>
          <a:p>
            <a:endParaRPr lang="en-US" dirty="0"/>
          </a:p>
        </p:txBody>
      </p:sp>
    </p:spTree>
    <p:extLst>
      <p:ext uri="{BB962C8B-B14F-4D97-AF65-F5344CB8AC3E}">
        <p14:creationId xmlns:p14="http://schemas.microsoft.com/office/powerpoint/2010/main" val="85063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agile methods</a:t>
            </a:r>
          </a:p>
        </p:txBody>
      </p:sp>
      <p:sp>
        <p:nvSpPr>
          <p:cNvPr id="3" name="Content Placeholder 2"/>
          <p:cNvSpPr>
            <a:spLocks noGrp="1"/>
          </p:cNvSpPr>
          <p:nvPr>
            <p:ph sz="quarter" idx="1"/>
          </p:nvPr>
        </p:nvSpPr>
        <p:spPr/>
        <p:txBody>
          <a:bodyPr>
            <a:normAutofit/>
          </a:bodyPr>
          <a:lstStyle/>
          <a:p>
            <a:r>
              <a:rPr lang="en-US" dirty="0"/>
              <a:t>It can be difficult to keep the interest of customers who are involved in the process.</a:t>
            </a:r>
          </a:p>
          <a:p>
            <a:r>
              <a:rPr lang="en-US" dirty="0"/>
              <a:t>Team members may be unsuited to the intense involvement that characterizes agile methods.</a:t>
            </a:r>
          </a:p>
          <a:p>
            <a:r>
              <a:rPr lang="en-US" dirty="0" err="1"/>
              <a:t>Prioritising</a:t>
            </a:r>
            <a:r>
              <a:rPr lang="en-US" dirty="0"/>
              <a:t> changes can be difficult where there are multiple stakeholders.</a:t>
            </a:r>
          </a:p>
          <a:p>
            <a:r>
              <a:rPr lang="en-US" dirty="0"/>
              <a:t>Maintaining simplicity requires extra work.</a:t>
            </a:r>
          </a:p>
          <a:p>
            <a:r>
              <a:rPr lang="en-US" dirty="0"/>
              <a:t>Contracts may be a problem as with other approaches to iterative development.</a:t>
            </a:r>
          </a:p>
          <a:p>
            <a:endParaRPr lang="en-US" dirty="0"/>
          </a:p>
        </p:txBody>
      </p:sp>
    </p:spTree>
    <p:extLst>
      <p:ext uri="{BB962C8B-B14F-4D97-AF65-F5344CB8AC3E}">
        <p14:creationId xmlns:p14="http://schemas.microsoft.com/office/powerpoint/2010/main" val="331907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methods and software maintenance</a:t>
            </a:r>
          </a:p>
        </p:txBody>
      </p:sp>
      <p:sp>
        <p:nvSpPr>
          <p:cNvPr id="3" name="Content Placeholder 2"/>
          <p:cNvSpPr>
            <a:spLocks noGrp="1"/>
          </p:cNvSpPr>
          <p:nvPr>
            <p:ph sz="quarter" idx="1"/>
          </p:nvPr>
        </p:nvSpPr>
        <p:spPr>
          <a:xfrm>
            <a:off x="304800" y="1554162"/>
            <a:ext cx="8686800" cy="5075238"/>
          </a:xfrm>
        </p:spPr>
        <p:txBody>
          <a:bodyPr>
            <a:normAutofit/>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endParaRPr lang="en-US" dirty="0"/>
          </a:p>
        </p:txBody>
      </p:sp>
    </p:spTree>
    <p:extLst>
      <p:ext uri="{BB962C8B-B14F-4D97-AF65-F5344CB8AC3E}">
        <p14:creationId xmlns:p14="http://schemas.microsoft.com/office/powerpoint/2010/main" val="25483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sz="quarter" idx="1"/>
          </p:nvPr>
        </p:nvSpPr>
        <p:spPr>
          <a:xfrm>
            <a:off x="304800" y="1371600"/>
            <a:ext cx="8686800" cy="5029200"/>
          </a:xfrm>
        </p:spPr>
        <p:txBody>
          <a:bodyPr>
            <a:normAutofit/>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Tree>
    <p:extLst>
      <p:ext uri="{BB962C8B-B14F-4D97-AF65-F5344CB8AC3E}">
        <p14:creationId xmlns:p14="http://schemas.microsoft.com/office/powerpoint/2010/main" val="422407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pic>
        <p:nvPicPr>
          <p:cNvPr id="6" name="Content Placeholder 5" descr="3.2 PlanBasedAgile.eps">
            <a:extLst>
              <a:ext uri="{FF2B5EF4-FFF2-40B4-BE49-F238E27FC236}">
                <a16:creationId xmlns:a16="http://schemas.microsoft.com/office/drawing/2014/main" id="{92733D24-352D-4508-B4C4-8B14BED2DA02}"/>
              </a:ext>
            </a:extLst>
          </p:cNvPr>
          <p:cNvPicPr>
            <a:picLocks noGrp="1" noChangeAspect="1"/>
          </p:cNvPicPr>
          <p:nvPr>
            <p:ph sz="quarter" idx="1"/>
          </p:nvPr>
        </p:nvPicPr>
        <p:blipFill>
          <a:blip r:embed="rId2"/>
          <a:stretch>
            <a:fillRect/>
          </a:stretch>
        </p:blipFill>
        <p:spPr>
          <a:xfrm>
            <a:off x="609600" y="1600200"/>
            <a:ext cx="7696199" cy="4800599"/>
          </a:xfrm>
          <a:prstGeom prst="rect">
            <a:avLst/>
          </a:prstGeom>
        </p:spPr>
      </p:pic>
    </p:spTree>
    <p:extLst>
      <p:ext uri="{BB962C8B-B14F-4D97-AF65-F5344CB8AC3E}">
        <p14:creationId xmlns:p14="http://schemas.microsoft.com/office/powerpoint/2010/main" val="3038796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Technical, human, organizational issues</a:t>
            </a:r>
          </a:p>
        </p:txBody>
      </p:sp>
      <p:sp>
        <p:nvSpPr>
          <p:cNvPr id="3" name="Content Placeholder 2"/>
          <p:cNvSpPr>
            <a:spLocks noGrp="1"/>
          </p:cNvSpPr>
          <p:nvPr>
            <p:ph sz="quarter" idx="1"/>
          </p:nvPr>
        </p:nvSpPr>
        <p:spPr>
          <a:xfrm>
            <a:off x="304800" y="1295400"/>
            <a:ext cx="8686800" cy="5257800"/>
          </a:xfrm>
        </p:spPr>
        <p:txBody>
          <a:bodyPr>
            <a:normAutofit/>
          </a:bodyPr>
          <a:lstStyle/>
          <a:p>
            <a:pPr lvl="1"/>
            <a:endParaRPr lang="en-GB" dirty="0"/>
          </a:p>
          <a:p>
            <a:pPr lvl="1"/>
            <a:r>
              <a:rPr lang="en-GB" dirty="0"/>
              <a:t>What type of system is being developed? </a:t>
            </a:r>
          </a:p>
          <a:p>
            <a:pPr lvl="2"/>
            <a:r>
              <a:rPr lang="en-GB" dirty="0"/>
              <a:t>Plan-driven approaches may be required for systems that require a lot of analysis before implementation (e.g. real-time system with complex timing requirements).</a:t>
            </a:r>
          </a:p>
          <a:p>
            <a:pPr lvl="1"/>
            <a:r>
              <a:rPr lang="en-GB" dirty="0"/>
              <a:t>What is the expected system lifetime? </a:t>
            </a:r>
          </a:p>
          <a:p>
            <a:pPr lvl="2"/>
            <a:r>
              <a:rPr lang="en-GB" dirty="0"/>
              <a:t>Long-lifetime systems may require more design documentation to communicate the original intentions of the system developers to the support team. </a:t>
            </a:r>
          </a:p>
          <a:p>
            <a:pPr lvl="1"/>
            <a:r>
              <a:rPr lang="en-GB" dirty="0"/>
              <a:t>What technologies are available to support system development? </a:t>
            </a:r>
          </a:p>
          <a:p>
            <a:pPr lvl="2"/>
            <a:r>
              <a:rPr lang="en-GB" dirty="0"/>
              <a:t>Agile methods rely on good tools to keep track of an evolving design</a:t>
            </a:r>
          </a:p>
          <a:p>
            <a:pPr lvl="1"/>
            <a:r>
              <a:rPr lang="en-GB" dirty="0"/>
              <a:t>How is the development team organized? </a:t>
            </a:r>
          </a:p>
          <a:p>
            <a:pPr lvl="2"/>
            <a:r>
              <a:rPr lang="en-GB" dirty="0"/>
              <a:t>If the development team is distributed or if part of the development is being outsourced, then you may need to develop design documents to communicate across the development teams. </a:t>
            </a:r>
          </a:p>
          <a:p>
            <a:endParaRPr lang="en-US" dirty="0"/>
          </a:p>
        </p:txBody>
      </p:sp>
    </p:spTree>
    <p:extLst>
      <p:ext uri="{BB962C8B-B14F-4D97-AF65-F5344CB8AC3E}">
        <p14:creationId xmlns:p14="http://schemas.microsoft.com/office/powerpoint/2010/main" val="3395456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Technical, human, organizational issues</a:t>
            </a:r>
          </a:p>
        </p:txBody>
      </p:sp>
      <p:sp>
        <p:nvSpPr>
          <p:cNvPr id="3" name="Content Placeholder 2"/>
          <p:cNvSpPr>
            <a:spLocks noGrp="1"/>
          </p:cNvSpPr>
          <p:nvPr>
            <p:ph sz="quarter" idx="1"/>
          </p:nvPr>
        </p:nvSpPr>
        <p:spPr>
          <a:xfrm>
            <a:off x="304800" y="1554162"/>
            <a:ext cx="8686800" cy="4770438"/>
          </a:xfrm>
        </p:spPr>
        <p:txBody>
          <a:bodyPr>
            <a:normAutofit/>
          </a:bodyPr>
          <a:lstStyle/>
          <a:p>
            <a:pPr lvl="1"/>
            <a:r>
              <a:rPr lang="en-GB" dirty="0"/>
              <a:t>Are there cultural or organizational issues that may affect the system development? </a:t>
            </a:r>
          </a:p>
          <a:p>
            <a:pPr lvl="2"/>
            <a:r>
              <a:rPr lang="en-GB" dirty="0"/>
              <a:t>Traditional engineering organizations have a culture of plan-based development, as this is the norm in engineering.</a:t>
            </a:r>
          </a:p>
          <a:p>
            <a:pPr lvl="1"/>
            <a:r>
              <a:rPr lang="en-GB" dirty="0"/>
              <a:t>How good are the designers and programmers in the development team?</a:t>
            </a:r>
          </a:p>
          <a:p>
            <a:pPr lvl="2"/>
            <a:r>
              <a:rPr lang="en-GB" dirty="0"/>
              <a:t> It is sometimes argued that agile methods require higher skill levels than plan-based approaches in which programmers simply translate a detailed design into code</a:t>
            </a:r>
          </a:p>
          <a:p>
            <a:pPr marL="365760" lvl="1" indent="0">
              <a:buNone/>
            </a:pPr>
            <a:endParaRPr lang="en-GB" dirty="0"/>
          </a:p>
          <a:p>
            <a:pPr lvl="1"/>
            <a:endParaRPr lang="en-US" dirty="0"/>
          </a:p>
          <a:p>
            <a:endParaRPr lang="en-US" dirty="0"/>
          </a:p>
        </p:txBody>
      </p:sp>
    </p:spTree>
    <p:extLst>
      <p:ext uri="{BB962C8B-B14F-4D97-AF65-F5344CB8AC3E}">
        <p14:creationId xmlns:p14="http://schemas.microsoft.com/office/powerpoint/2010/main" val="2486033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u="sng" dirty="0"/>
              <a:t>1. Extreme Programming (XP)</a:t>
            </a:r>
            <a:endParaRPr lang="en-US" b="1" u="sng" dirty="0"/>
          </a:p>
        </p:txBody>
      </p:sp>
      <p:sp>
        <p:nvSpPr>
          <p:cNvPr id="3" name="Content Placeholder 2"/>
          <p:cNvSpPr>
            <a:spLocks noGrp="1"/>
          </p:cNvSpPr>
          <p:nvPr>
            <p:ph sz="quarter" idx="1"/>
          </p:nvPr>
        </p:nvSpPr>
        <p:spPr>
          <a:xfrm>
            <a:off x="304800" y="1295400"/>
            <a:ext cx="8686800" cy="4784725"/>
          </a:xfrm>
        </p:spPr>
        <p:txBody>
          <a:bodyPr>
            <a:normAutofit/>
          </a:bodyPr>
          <a:lstStyle/>
          <a:p>
            <a:r>
              <a:rPr lang="en-US" dirty="0">
                <a:solidFill>
                  <a:schemeClr val="tx1"/>
                </a:solidFill>
              </a:rPr>
              <a:t>Extreme Programming (XP) is an agile software development framework that aims to produce higher quality software, and higher quality of life for the development team. </a:t>
            </a:r>
          </a:p>
          <a:p>
            <a:r>
              <a:rPr lang="en-US" dirty="0">
                <a:solidFill>
                  <a:schemeClr val="tx1"/>
                </a:solidFill>
              </a:rPr>
              <a:t>XP is a lightweight , efficient, low-risk, flexible, predictable, scientific, &amp; fun way to develop software</a:t>
            </a:r>
          </a:p>
          <a:p>
            <a:r>
              <a:rPr lang="en-US" dirty="0">
                <a:solidFill>
                  <a:schemeClr val="tx1"/>
                </a:solidFill>
              </a:rPr>
              <a:t>Small to medium sized teams that work under vague (uncertain) rapidly changing requirements.</a:t>
            </a:r>
          </a:p>
          <a:p>
            <a:endParaRPr lang="en-US" dirty="0"/>
          </a:p>
        </p:txBody>
      </p:sp>
    </p:spTree>
    <p:extLst>
      <p:ext uri="{BB962C8B-B14F-4D97-AF65-F5344CB8AC3E}">
        <p14:creationId xmlns:p14="http://schemas.microsoft.com/office/powerpoint/2010/main" val="3768059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Extreme Programming (XP)</a:t>
            </a:r>
            <a:endParaRPr lang="en-US" dirty="0"/>
          </a:p>
        </p:txBody>
      </p:sp>
      <p:sp>
        <p:nvSpPr>
          <p:cNvPr id="3" name="Content Placeholder 2"/>
          <p:cNvSpPr>
            <a:spLocks noGrp="1"/>
          </p:cNvSpPr>
          <p:nvPr>
            <p:ph sz="quarter" idx="1"/>
          </p:nvPr>
        </p:nvSpPr>
        <p:spPr>
          <a:xfrm>
            <a:off x="304800" y="1371600"/>
            <a:ext cx="8686800" cy="5105400"/>
          </a:xfrm>
        </p:spPr>
        <p:txBody>
          <a:bodyPr/>
          <a:lstStyle/>
          <a:p>
            <a:r>
              <a:rPr lang="en-US" altLang="en-US" dirty="0"/>
              <a:t>The most widely used agile process, originally proposed by Kent Beck</a:t>
            </a:r>
          </a:p>
          <a:p>
            <a:r>
              <a:rPr lang="en-US" altLang="en-US" dirty="0"/>
              <a:t>XP Planning</a:t>
            </a:r>
          </a:p>
          <a:p>
            <a:pPr lvl="1"/>
            <a:r>
              <a:rPr lang="en-US" altLang="en-US" dirty="0"/>
              <a:t>Begins with the creation of “</a:t>
            </a:r>
            <a:r>
              <a:rPr lang="en-US" altLang="en-US" b="1" dirty="0">
                <a:solidFill>
                  <a:srgbClr val="00B050"/>
                </a:solidFill>
              </a:rPr>
              <a:t>user stories</a:t>
            </a:r>
            <a:r>
              <a:rPr lang="en-US" altLang="en-US" dirty="0"/>
              <a:t>”</a:t>
            </a:r>
          </a:p>
          <a:p>
            <a:pPr lvl="1"/>
            <a:r>
              <a:rPr lang="en-US" altLang="en-US" dirty="0"/>
              <a:t>Agile team assesses each story and assigns a </a:t>
            </a:r>
            <a:r>
              <a:rPr lang="en-US" altLang="en-US" b="1" dirty="0">
                <a:solidFill>
                  <a:srgbClr val="00B050"/>
                </a:solidFill>
              </a:rPr>
              <a:t>cost</a:t>
            </a:r>
          </a:p>
          <a:p>
            <a:pPr lvl="1"/>
            <a:r>
              <a:rPr lang="en-US" altLang="en-US" dirty="0"/>
              <a:t>Stories are grouped to for a </a:t>
            </a:r>
            <a:r>
              <a:rPr lang="en-US" altLang="en-US" b="1" dirty="0">
                <a:solidFill>
                  <a:srgbClr val="00B050"/>
                </a:solidFill>
              </a:rPr>
              <a:t>deliverable increment</a:t>
            </a:r>
          </a:p>
          <a:p>
            <a:pPr lvl="1"/>
            <a:r>
              <a:rPr lang="en-US" altLang="en-US" dirty="0"/>
              <a:t>A </a:t>
            </a:r>
            <a:r>
              <a:rPr lang="en-US" altLang="en-US" b="1" dirty="0">
                <a:solidFill>
                  <a:srgbClr val="00B050"/>
                </a:solidFill>
              </a:rPr>
              <a:t>commitment</a:t>
            </a:r>
            <a:r>
              <a:rPr lang="en-US" altLang="en-US" dirty="0"/>
              <a:t> is made on delivery date</a:t>
            </a:r>
          </a:p>
          <a:p>
            <a:pPr lvl="1"/>
            <a:r>
              <a:rPr lang="en-US" altLang="en-US" dirty="0"/>
              <a:t>After the first increment “</a:t>
            </a:r>
            <a:r>
              <a:rPr lang="en-US" altLang="en-US" b="1" dirty="0">
                <a:solidFill>
                  <a:srgbClr val="00B050"/>
                </a:solidFill>
              </a:rPr>
              <a:t>project velocity</a:t>
            </a:r>
            <a:r>
              <a:rPr lang="en-US" altLang="en-US" dirty="0"/>
              <a:t>” is used to help define subsequent delivery dates for other increments</a:t>
            </a:r>
          </a:p>
          <a:p>
            <a:endParaRPr lang="en-US" dirty="0"/>
          </a:p>
        </p:txBody>
      </p:sp>
    </p:spTree>
    <p:extLst>
      <p:ext uri="{BB962C8B-B14F-4D97-AF65-F5344CB8AC3E}">
        <p14:creationId xmlns:p14="http://schemas.microsoft.com/office/powerpoint/2010/main" val="126136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Rapid software development</a:t>
            </a:r>
            <a:endParaRPr lang="en-US" dirty="0"/>
          </a:p>
        </p:txBody>
      </p:sp>
      <p:sp>
        <p:nvSpPr>
          <p:cNvPr id="3" name="Content Placeholder 2"/>
          <p:cNvSpPr>
            <a:spLocks noGrp="1"/>
          </p:cNvSpPr>
          <p:nvPr>
            <p:ph sz="quarter" idx="1"/>
          </p:nvPr>
        </p:nvSpPr>
        <p:spPr>
          <a:xfrm>
            <a:off x="457200" y="1295400"/>
            <a:ext cx="8229600" cy="5334000"/>
          </a:xfrm>
        </p:spPr>
        <p:txBody>
          <a:bodyPr>
            <a:normAutofit/>
          </a:bodyPr>
          <a:lstStyle/>
          <a:p>
            <a:r>
              <a:rPr lang="en-US" altLang="en-US" dirty="0"/>
              <a:t>Rapid development and delivery is now often the most important requirement for software systems</a:t>
            </a:r>
          </a:p>
          <a:p>
            <a:pPr lvl="1"/>
            <a:r>
              <a:rPr lang="en-US" altLang="en-US" dirty="0"/>
              <a:t>Businesses operate in a fast –changing requirement and it is practically impossible to produce a set of stable software requirements</a:t>
            </a:r>
          </a:p>
          <a:p>
            <a:pPr lvl="1"/>
            <a:r>
              <a:rPr lang="en-US" altLang="en-US" dirty="0"/>
              <a:t>Software has to evolve quickly to reflect changing business needs.</a:t>
            </a:r>
          </a:p>
          <a:p>
            <a:pPr lvl="1"/>
            <a:endParaRPr lang="en-US" altLang="en-US" dirty="0"/>
          </a:p>
          <a:p>
            <a:r>
              <a:rPr lang="en-US" altLang="en-US" dirty="0"/>
              <a:t>Rapid software development</a:t>
            </a:r>
          </a:p>
          <a:p>
            <a:pPr lvl="1"/>
            <a:r>
              <a:rPr lang="en-US" altLang="en-US" dirty="0"/>
              <a:t>Specification, design and implementation are inter-leaved</a:t>
            </a:r>
          </a:p>
          <a:p>
            <a:pPr lvl="1"/>
            <a:r>
              <a:rPr lang="en-US" altLang="en-US" dirty="0"/>
              <a:t>System is developed as a series of versions with stakeholders involved in version evaluation</a:t>
            </a:r>
          </a:p>
          <a:p>
            <a:pPr lvl="1"/>
            <a:r>
              <a:rPr lang="en-US" altLang="en-US" dirty="0"/>
              <a:t>User interfaces are often developed using an IDE and graphical toolset.</a:t>
            </a:r>
          </a:p>
        </p:txBody>
      </p:sp>
    </p:spTree>
    <p:extLst>
      <p:ext uri="{BB962C8B-B14F-4D97-AF65-F5344CB8AC3E}">
        <p14:creationId xmlns:p14="http://schemas.microsoft.com/office/powerpoint/2010/main" val="2225524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 OF XP</a:t>
            </a:r>
          </a:p>
        </p:txBody>
      </p:sp>
      <p:sp>
        <p:nvSpPr>
          <p:cNvPr id="3" name="Content Placeholder 2"/>
          <p:cNvSpPr>
            <a:spLocks noGrp="1"/>
          </p:cNvSpPr>
          <p:nvPr>
            <p:ph sz="quarter" idx="1"/>
          </p:nvPr>
        </p:nvSpPr>
        <p:spPr/>
        <p:txBody>
          <a:bodyPr>
            <a:normAutofit fontScale="92500" lnSpcReduction="10000"/>
          </a:bodyPr>
          <a:lstStyle/>
          <a:p>
            <a:r>
              <a:rPr lang="en-US" dirty="0">
                <a:solidFill>
                  <a:schemeClr val="tx1"/>
                </a:solidFill>
              </a:rPr>
              <a:t>Values</a:t>
            </a:r>
          </a:p>
          <a:p>
            <a:pPr marL="45720" indent="0">
              <a:buNone/>
            </a:pPr>
            <a:r>
              <a:rPr lang="en-US" dirty="0">
                <a:solidFill>
                  <a:schemeClr val="tx1"/>
                </a:solidFill>
              </a:rPr>
              <a:t>The five values of XP are communication, simplicity, feedback, courage, and respect and are described in more detail below.</a:t>
            </a:r>
          </a:p>
          <a:p>
            <a:pPr marL="45720" indent="0">
              <a:buNone/>
            </a:pPr>
            <a:endParaRPr lang="en-US" dirty="0">
              <a:solidFill>
                <a:schemeClr val="tx1"/>
              </a:solidFill>
            </a:endParaRPr>
          </a:p>
          <a:p>
            <a:r>
              <a:rPr lang="en-US" dirty="0"/>
              <a:t>Communication</a:t>
            </a:r>
          </a:p>
          <a:p>
            <a:r>
              <a:rPr lang="en-US" dirty="0">
                <a:solidFill>
                  <a:schemeClr val="tx1"/>
                </a:solidFill>
              </a:rPr>
              <a:t>Software development is inherently a team sport that relies on communication to transfer knowledge from one team member to everyone else on the team. XP stresses the importance of the appropriate kind of communication - face to face discussion with the aid of a white board or other drawing mechanism.</a:t>
            </a:r>
          </a:p>
          <a:p>
            <a:pPr marL="45720" indent="0">
              <a:buNone/>
            </a:pPr>
            <a:br>
              <a:rPr lang="en-US" dirty="0"/>
            </a:br>
            <a:endParaRPr lang="en-US" dirty="0">
              <a:solidFill>
                <a:schemeClr val="tx1"/>
              </a:solidFill>
            </a:endParaRPr>
          </a:p>
          <a:p>
            <a:endParaRPr lang="en-US" dirty="0"/>
          </a:p>
        </p:txBody>
      </p:sp>
    </p:spTree>
    <p:extLst>
      <p:ext uri="{BB962C8B-B14F-4D97-AF65-F5344CB8AC3E}">
        <p14:creationId xmlns:p14="http://schemas.microsoft.com/office/powerpoint/2010/main" val="253200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76200"/>
            <a:ext cx="8686800" cy="6781800"/>
          </a:xfrm>
        </p:spPr>
        <p:txBody>
          <a:bodyPr>
            <a:normAutofit fontScale="25000" lnSpcReduction="20000"/>
          </a:bodyPr>
          <a:lstStyle/>
          <a:p>
            <a:pPr marL="0" indent="0">
              <a:buNone/>
            </a:pPr>
            <a:endParaRPr lang="en-US" sz="3600" dirty="0"/>
          </a:p>
          <a:p>
            <a:endParaRPr lang="en-US" sz="3600" dirty="0"/>
          </a:p>
          <a:p>
            <a:endParaRPr lang="en-US" sz="3600" dirty="0"/>
          </a:p>
          <a:p>
            <a:r>
              <a:rPr lang="en-US" sz="8000" b="1" dirty="0">
                <a:latin typeface="Arial" panose="020B0604020202020204" pitchFamily="34" charset="0"/>
                <a:cs typeface="Arial" panose="020B0604020202020204" pitchFamily="34" charset="0"/>
              </a:rPr>
              <a:t>Simplicity</a:t>
            </a:r>
          </a:p>
          <a:p>
            <a:pPr marL="0" indent="0">
              <a:buNone/>
            </a:pPr>
            <a:r>
              <a:rPr lang="en-US" sz="8000" dirty="0">
                <a:solidFill>
                  <a:schemeClr val="tx1"/>
                </a:solidFill>
                <a:latin typeface="Arial" panose="020B0604020202020204" pitchFamily="34" charset="0"/>
                <a:cs typeface="Arial" panose="020B0604020202020204" pitchFamily="34" charset="0"/>
              </a:rPr>
              <a:t>Simplicity means “what is the simplest thing that will work?” The purpose of this is to avoid waste and do only absolutely necessary things such as keep the design of the system as simple as possible so that it is easier to maintain, support, and revise. Simplicity also means address only the requirements that you know about; don’t try to predict the future.</a:t>
            </a:r>
          </a:p>
          <a:p>
            <a:endParaRPr lang="en-US" sz="8000" dirty="0">
              <a:latin typeface="Arial" panose="020B0604020202020204" pitchFamily="34" charset="0"/>
              <a:cs typeface="Arial" panose="020B0604020202020204" pitchFamily="34" charset="0"/>
            </a:endParaRPr>
          </a:p>
          <a:p>
            <a:r>
              <a:rPr lang="en-US" sz="8000" b="1" dirty="0">
                <a:latin typeface="Arial" panose="020B0604020202020204" pitchFamily="34" charset="0"/>
                <a:cs typeface="Arial" panose="020B0604020202020204" pitchFamily="34" charset="0"/>
              </a:rPr>
              <a:t>Feedback</a:t>
            </a:r>
          </a:p>
          <a:p>
            <a:endParaRPr lang="en-US" sz="8000" dirty="0">
              <a:solidFill>
                <a:schemeClr val="tx1"/>
              </a:solidFill>
              <a:latin typeface="Arial" panose="020B0604020202020204" pitchFamily="34" charset="0"/>
              <a:cs typeface="Arial" panose="020B0604020202020204" pitchFamily="34" charset="0"/>
            </a:endParaRPr>
          </a:p>
          <a:p>
            <a:pPr marL="0" indent="0">
              <a:buNone/>
            </a:pPr>
            <a:r>
              <a:rPr lang="en-US" sz="8000" dirty="0">
                <a:solidFill>
                  <a:schemeClr val="tx1"/>
                </a:solidFill>
                <a:latin typeface="Arial" panose="020B0604020202020204" pitchFamily="34" charset="0"/>
                <a:cs typeface="Arial" panose="020B0604020202020204" pitchFamily="34" charset="0"/>
              </a:rPr>
              <a:t>Through constant feedback about their previous efforts, teams can identify areas for improvement and revise their practices. Feedback also supports simple design. Your team builds something, gathers feedback on your design and implementation, and then adjust your product going forward.</a:t>
            </a:r>
          </a:p>
          <a:p>
            <a:br>
              <a:rPr lang="en-US" sz="8000" dirty="0">
                <a:latin typeface="Arial" panose="020B0604020202020204" pitchFamily="34" charset="0"/>
                <a:cs typeface="Arial" panose="020B0604020202020204" pitchFamily="34" charset="0"/>
              </a:rPr>
            </a:br>
            <a:r>
              <a:rPr lang="en-US" sz="8000" b="1" dirty="0">
                <a:latin typeface="Arial" panose="020B0604020202020204" pitchFamily="34" charset="0"/>
                <a:cs typeface="Arial" panose="020B0604020202020204" pitchFamily="34" charset="0"/>
              </a:rPr>
              <a:t>Courage</a:t>
            </a:r>
          </a:p>
          <a:p>
            <a:r>
              <a:rPr lang="en-US" sz="8000" dirty="0">
                <a:solidFill>
                  <a:schemeClr val="tx1"/>
                </a:solidFill>
                <a:latin typeface="Arial" panose="020B0604020202020204" pitchFamily="34" charset="0"/>
                <a:cs typeface="Arial" panose="020B0604020202020204" pitchFamily="34" charset="0"/>
              </a:rPr>
              <a:t>Kent Beck defined courage as “effective action in the face of fear.” This definition shows a preference for action based on other principles so that the results aren’t harmful to the team. You need courage to raise organizational issues that reduce your team’s effectiveness. You need courage to stop doing something that doesn’t work and try something else. You need courage to accept and act on feedback, even when it’s difficult to accept.</a:t>
            </a:r>
          </a:p>
          <a:p>
            <a:pPr marL="45720" indent="0">
              <a:buNone/>
            </a:pPr>
            <a:endParaRPr lang="en-US" sz="8000" dirty="0">
              <a:solidFill>
                <a:schemeClr val="tx1"/>
              </a:solidFill>
              <a:latin typeface="Arial" panose="020B0604020202020204" pitchFamily="34" charset="0"/>
              <a:cs typeface="Arial" panose="020B0604020202020204" pitchFamily="34" charset="0"/>
            </a:endParaRPr>
          </a:p>
          <a:p>
            <a:pPr marL="0" indent="0">
              <a:buNone/>
            </a:pPr>
            <a:endParaRPr lang="en-US" sz="8000" dirty="0">
              <a:solidFill>
                <a:schemeClr val="tx1"/>
              </a:solidFill>
              <a:latin typeface="Arial" panose="020B0604020202020204" pitchFamily="34" charset="0"/>
              <a:cs typeface="Arial" panose="020B0604020202020204" pitchFamily="34" charset="0"/>
            </a:endParaRPr>
          </a:p>
          <a:p>
            <a:pPr marL="45720" indent="0">
              <a:buNone/>
            </a:pPr>
            <a:br>
              <a:rPr lang="en-US" sz="8000" dirty="0">
                <a:latin typeface="Arial" panose="020B0604020202020204" pitchFamily="34" charset="0"/>
                <a:cs typeface="Arial" panose="020B0604020202020204" pitchFamily="34" charset="0"/>
              </a:rPr>
            </a:br>
            <a:endParaRPr lang="en-US" sz="8000" dirty="0">
              <a:solidFill>
                <a:schemeClr val="tx1"/>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93027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54162"/>
            <a:ext cx="8686800" cy="5075238"/>
          </a:xfrm>
        </p:spPr>
        <p:txBody>
          <a:bodyPr/>
          <a:lstStyle/>
          <a:p>
            <a:r>
              <a:rPr lang="en-US" dirty="0"/>
              <a:t>More focus on software development</a:t>
            </a:r>
          </a:p>
          <a:p>
            <a:endParaRPr lang="en-US" dirty="0"/>
          </a:p>
        </p:txBody>
      </p:sp>
      <p:pic>
        <p:nvPicPr>
          <p:cNvPr id="5" name="Picture 4"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4257314"/>
          </a:xfrm>
          <a:prstGeom prst="rect">
            <a:avLst/>
          </a:prstGeom>
        </p:spPr>
      </p:pic>
    </p:spTree>
    <p:extLst>
      <p:ext uri="{BB962C8B-B14F-4D97-AF65-F5344CB8AC3E}">
        <p14:creationId xmlns:p14="http://schemas.microsoft.com/office/powerpoint/2010/main" val="249908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a:t>Extreme programming practices</a:t>
            </a:r>
          </a:p>
        </p:txBody>
      </p:sp>
      <p:sp>
        <p:nvSpPr>
          <p:cNvPr id="3" name="Content Placeholder 2"/>
          <p:cNvSpPr>
            <a:spLocks noGrp="1"/>
          </p:cNvSpPr>
          <p:nvPr>
            <p:ph sz="quarter" idx="1"/>
          </p:nvPr>
        </p:nvSpPr>
        <p:spPr>
          <a:xfrm>
            <a:off x="304800" y="1219200"/>
            <a:ext cx="8686800" cy="5486400"/>
          </a:xfrm>
        </p:spPr>
        <p:txBody>
          <a:bodyPr>
            <a:normAutofit fontScale="77500" lnSpcReduction="20000"/>
          </a:bodyPr>
          <a:lstStyle/>
          <a:p>
            <a:pPr fontAlgn="base"/>
            <a:r>
              <a:rPr lang="en-GB" b="1" dirty="0"/>
              <a:t>Principle or practice</a:t>
            </a:r>
            <a:endParaRPr lang="en-US" dirty="0"/>
          </a:p>
          <a:p>
            <a:pPr fontAlgn="base"/>
            <a:r>
              <a:rPr lang="en-GB" b="1" u="sng" dirty="0"/>
              <a:t>Incremental planning</a:t>
            </a:r>
            <a:endParaRPr lang="en-US" b="1" u="sng" dirty="0"/>
          </a:p>
          <a:p>
            <a:pPr fontAlgn="base"/>
            <a:r>
              <a:rPr lang="en-GB" dirty="0"/>
              <a:t>Requirements are recorded on story cards and the stories to be included in a release are determined by the time available and their relative priority. The developers break these stories into development ‘Tasks’. </a:t>
            </a:r>
          </a:p>
          <a:p>
            <a:pPr fontAlgn="base"/>
            <a:r>
              <a:rPr lang="en-GB" b="1" u="sng" dirty="0"/>
              <a:t>Small releases</a:t>
            </a:r>
            <a:endParaRPr lang="en-US" b="1" u="sng" dirty="0"/>
          </a:p>
          <a:p>
            <a:pPr fontAlgn="base"/>
            <a:r>
              <a:rPr lang="en-GB" dirty="0"/>
              <a:t>The minimal useful set of functionality that provides business value is developed first. Releases of the system are frequent and incrementally add functionality to the first release.</a:t>
            </a:r>
            <a:endParaRPr lang="en-US" dirty="0"/>
          </a:p>
          <a:p>
            <a:pPr fontAlgn="base"/>
            <a:r>
              <a:rPr lang="en-GB" b="1" u="sng" dirty="0"/>
              <a:t>Simple design </a:t>
            </a:r>
            <a:endParaRPr lang="en-US" b="1" u="sng" dirty="0"/>
          </a:p>
          <a:p>
            <a:pPr fontAlgn="base"/>
            <a:r>
              <a:rPr lang="en-GB" dirty="0"/>
              <a:t>Enough design is carried out to meet the current requirements and no more.</a:t>
            </a:r>
            <a:endParaRPr lang="en-US" dirty="0"/>
          </a:p>
          <a:p>
            <a:pPr fontAlgn="base"/>
            <a:r>
              <a:rPr lang="en-GB" b="1" u="sng" dirty="0">
                <a:solidFill>
                  <a:schemeClr val="tx1"/>
                </a:solidFill>
              </a:rPr>
              <a:t>Test-first development</a:t>
            </a:r>
            <a:endParaRPr lang="en-US" b="1" u="sng" dirty="0">
              <a:solidFill>
                <a:schemeClr val="tx1"/>
              </a:solidFill>
            </a:endParaRPr>
          </a:p>
          <a:p>
            <a:pPr fontAlgn="base"/>
            <a:r>
              <a:rPr lang="en-GB" dirty="0"/>
              <a:t>An automated unit test framework is used to write tests for a new piece of functionality before that functionality itself is implemented.</a:t>
            </a:r>
            <a:endParaRPr lang="en-US" dirty="0"/>
          </a:p>
          <a:p>
            <a:pPr fontAlgn="base"/>
            <a:r>
              <a:rPr lang="en-GB" b="1" u="sng" dirty="0"/>
              <a:t>Refactoring</a:t>
            </a:r>
            <a:endParaRPr lang="en-US" b="1" u="sng" dirty="0"/>
          </a:p>
          <a:p>
            <a:pPr fontAlgn="base"/>
            <a:r>
              <a:rPr lang="en-GB" dirty="0"/>
              <a:t>All developers are expected to refactor the code continuously as soon as possible code improvements are found. This keeps the code simple and maintainable.</a:t>
            </a:r>
            <a:endParaRPr lang="en-US" dirty="0"/>
          </a:p>
          <a:p>
            <a:endParaRPr lang="en-US" dirty="0"/>
          </a:p>
        </p:txBody>
      </p:sp>
    </p:spTree>
    <p:extLst>
      <p:ext uri="{BB962C8B-B14F-4D97-AF65-F5344CB8AC3E}">
        <p14:creationId xmlns:p14="http://schemas.microsoft.com/office/powerpoint/2010/main" val="336956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Extreme programming practices</a:t>
            </a:r>
          </a:p>
        </p:txBody>
      </p:sp>
      <p:sp>
        <p:nvSpPr>
          <p:cNvPr id="3" name="Content Placeholder 2"/>
          <p:cNvSpPr>
            <a:spLocks noGrp="1"/>
          </p:cNvSpPr>
          <p:nvPr>
            <p:ph sz="quarter" idx="1"/>
          </p:nvPr>
        </p:nvSpPr>
        <p:spPr>
          <a:xfrm>
            <a:off x="304800" y="838200"/>
            <a:ext cx="8686800" cy="6019800"/>
          </a:xfrm>
        </p:spPr>
        <p:txBody>
          <a:bodyPr>
            <a:noAutofit/>
          </a:bodyPr>
          <a:lstStyle/>
          <a:p>
            <a:pPr fontAlgn="t"/>
            <a:r>
              <a:rPr lang="en-GB" sz="1800" b="1" u="sng" dirty="0"/>
              <a:t>Pair programming</a:t>
            </a:r>
            <a:endParaRPr lang="en-US" sz="1800" b="1" u="sng" dirty="0"/>
          </a:p>
          <a:p>
            <a:pPr fontAlgn="t"/>
            <a:r>
              <a:rPr lang="en-GB" sz="1800" dirty="0"/>
              <a:t>Developers work in pairs, checking each other’s work and providing the support to always do a good job.</a:t>
            </a:r>
            <a:endParaRPr lang="en-US" sz="1800" dirty="0"/>
          </a:p>
          <a:p>
            <a:pPr fontAlgn="t"/>
            <a:r>
              <a:rPr lang="en-GB" sz="1800" b="1" u="sng" dirty="0"/>
              <a:t>Collective ownership</a:t>
            </a:r>
            <a:endParaRPr lang="en-US" sz="1800" b="1" u="sng" dirty="0"/>
          </a:p>
          <a:p>
            <a:pPr fontAlgn="t"/>
            <a:r>
              <a:rPr lang="en-GB" sz="1800" dirty="0"/>
              <a:t>The pairs of developers work on all areas of the system, so that no islands of expertise develop and all the developers take responsibility for all of the code. Anyone can change anything.</a:t>
            </a:r>
            <a:endParaRPr lang="en-US" sz="1800" dirty="0"/>
          </a:p>
          <a:p>
            <a:pPr fontAlgn="t"/>
            <a:r>
              <a:rPr lang="en-GB" sz="1800" b="1" u="sng" dirty="0"/>
              <a:t>Continuous integration</a:t>
            </a:r>
            <a:endParaRPr lang="en-US" sz="1800" b="1" u="sng" dirty="0"/>
          </a:p>
          <a:p>
            <a:pPr fontAlgn="t"/>
            <a:r>
              <a:rPr lang="en-GB" sz="1800" dirty="0"/>
              <a:t>As soon as the work on a task is complete, it is integrated into the whole system. After any such integration, all the unit tests in the system must pass.</a:t>
            </a:r>
            <a:endParaRPr lang="en-US" sz="1800" dirty="0"/>
          </a:p>
          <a:p>
            <a:pPr fontAlgn="t"/>
            <a:r>
              <a:rPr lang="en-GB" sz="1800" b="1" u="sng" dirty="0"/>
              <a:t>Sustainable pace</a:t>
            </a:r>
            <a:endParaRPr lang="en-US" sz="1800" b="1" u="sng" dirty="0"/>
          </a:p>
          <a:p>
            <a:pPr fontAlgn="t"/>
            <a:r>
              <a:rPr lang="en-GB" sz="1800" dirty="0"/>
              <a:t>Large amounts of overtime are not considered acceptable as the net effect is often to reduce code quality and medium term productivity</a:t>
            </a:r>
            <a:endParaRPr lang="en-US" sz="1800" dirty="0"/>
          </a:p>
          <a:p>
            <a:pPr fontAlgn="t"/>
            <a:r>
              <a:rPr lang="en-GB" sz="1800" b="1" u="sng" dirty="0"/>
              <a:t>On-site customer</a:t>
            </a:r>
            <a:endParaRPr lang="en-US" sz="1800" b="1" u="sng" dirty="0"/>
          </a:p>
          <a:p>
            <a:pPr fontAlgn="t"/>
            <a:r>
              <a:rPr lang="en-GB" sz="1800" dirty="0"/>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US" sz="1800" dirty="0"/>
          </a:p>
          <a:p>
            <a:endParaRPr lang="en-US" sz="1800" dirty="0"/>
          </a:p>
        </p:txBody>
      </p:sp>
    </p:spTree>
    <p:extLst>
      <p:ext uri="{BB962C8B-B14F-4D97-AF65-F5344CB8AC3E}">
        <p14:creationId xmlns:p14="http://schemas.microsoft.com/office/powerpoint/2010/main" val="1922849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altLang="en-US" dirty="0"/>
              <a:t>Extreme Programming (XP)</a:t>
            </a:r>
            <a:endParaRPr lang="en-US" dirty="0"/>
          </a:p>
        </p:txBody>
      </p:sp>
      <p:pic>
        <p:nvPicPr>
          <p:cNvPr id="4"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8534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6523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001000" cy="5559552"/>
          </a:xfrm>
        </p:spPr>
        <p:txBody>
          <a:bodyPr/>
          <a:lstStyle/>
          <a:p>
            <a:r>
              <a:rPr lang="en-US" dirty="0"/>
              <a:t>Spike solution:</a:t>
            </a:r>
          </a:p>
          <a:p>
            <a:r>
              <a:rPr lang="en-US" dirty="0"/>
              <a:t>Is a very simple program to explore potential solutions. Difficult designs should be modeled using prototype.</a:t>
            </a:r>
          </a:p>
          <a:p>
            <a:r>
              <a:rPr lang="en-US" dirty="0"/>
              <a:t>Refactoring :</a:t>
            </a:r>
          </a:p>
          <a:p>
            <a:r>
              <a:rPr lang="en-US" dirty="0"/>
              <a:t>Improves the internal structure of the code but external behavior not affected.</a:t>
            </a:r>
          </a:p>
          <a:p>
            <a:endParaRPr lang="en-US" dirty="0"/>
          </a:p>
        </p:txBody>
      </p:sp>
    </p:spTree>
    <p:extLst>
      <p:ext uri="{BB962C8B-B14F-4D97-AF65-F5344CB8AC3E}">
        <p14:creationId xmlns:p14="http://schemas.microsoft.com/office/powerpoint/2010/main" val="2983842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278D-6852-4A00-9C0D-E354D86A0E66}"/>
              </a:ext>
            </a:extLst>
          </p:cNvPr>
          <p:cNvSpPr>
            <a:spLocks noGrp="1"/>
          </p:cNvSpPr>
          <p:nvPr>
            <p:ph type="title"/>
          </p:nvPr>
        </p:nvSpPr>
        <p:spPr/>
        <p:txBody>
          <a:bodyPr>
            <a:normAutofit/>
          </a:bodyPr>
          <a:lstStyle/>
          <a:p>
            <a:pPr algn="ctr"/>
            <a:r>
              <a:rPr lang="en-US" sz="3200" b="1" dirty="0"/>
              <a:t>2. SCRUM</a:t>
            </a:r>
          </a:p>
        </p:txBody>
      </p:sp>
      <p:sp>
        <p:nvSpPr>
          <p:cNvPr id="3" name="Content Placeholder 2">
            <a:extLst>
              <a:ext uri="{FF2B5EF4-FFF2-40B4-BE49-F238E27FC236}">
                <a16:creationId xmlns:a16="http://schemas.microsoft.com/office/drawing/2014/main" id="{4589B703-E4E9-4CAA-BD1F-2AD4CBA9A6F5}"/>
              </a:ext>
            </a:extLst>
          </p:cNvPr>
          <p:cNvSpPr>
            <a:spLocks noGrp="1"/>
          </p:cNvSpPr>
          <p:nvPr>
            <p:ph sz="quarter" idx="1"/>
          </p:nvPr>
        </p:nvSpPr>
        <p:spPr/>
        <p:txBody>
          <a:bodyPr/>
          <a:lstStyle/>
          <a:p>
            <a:r>
              <a:rPr lang="en-US" dirty="0"/>
              <a:t>Scum is agile development process for building  complex and sustainable products.</a:t>
            </a:r>
          </a:p>
          <a:p>
            <a:r>
              <a:rPr lang="en-US" dirty="0"/>
              <a:t>3 roles</a:t>
            </a:r>
          </a:p>
          <a:p>
            <a:pPr marL="457200" indent="-457200">
              <a:buFont typeface="+mj-lt"/>
              <a:buAutoNum type="arabicPeriod"/>
            </a:pPr>
            <a:r>
              <a:rPr lang="en-US" dirty="0"/>
              <a:t>Product Owner</a:t>
            </a:r>
          </a:p>
          <a:p>
            <a:pPr marL="457200" indent="-457200">
              <a:buFont typeface="+mj-lt"/>
              <a:buAutoNum type="arabicPeriod"/>
            </a:pPr>
            <a:r>
              <a:rPr lang="en-US" dirty="0"/>
              <a:t>Scrum Master </a:t>
            </a:r>
          </a:p>
          <a:p>
            <a:pPr marL="457200" indent="-457200">
              <a:buFont typeface="+mj-lt"/>
              <a:buAutoNum type="arabicPeriod"/>
            </a:pPr>
            <a:r>
              <a:rPr lang="en-US" dirty="0"/>
              <a:t>Scrum Team</a:t>
            </a:r>
          </a:p>
          <a:p>
            <a:endParaRPr lang="en-US" dirty="0"/>
          </a:p>
        </p:txBody>
      </p:sp>
    </p:spTree>
    <p:extLst>
      <p:ext uri="{BB962C8B-B14F-4D97-AF65-F5344CB8AC3E}">
        <p14:creationId xmlns:p14="http://schemas.microsoft.com/office/powerpoint/2010/main" val="3632472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E2B2-F792-44FA-BE44-3D00B7A273FF}"/>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431D5920-1117-4B46-B7D2-C027FAC41F54}"/>
              </a:ext>
            </a:extLst>
          </p:cNvPr>
          <p:cNvSpPr>
            <a:spLocks noGrp="1"/>
          </p:cNvSpPr>
          <p:nvPr>
            <p:ph sz="quarter" idx="1"/>
          </p:nvPr>
        </p:nvSpPr>
        <p:spPr/>
        <p:txBody>
          <a:bodyPr/>
          <a:lstStyle/>
          <a:p>
            <a:r>
              <a:rPr lang="en-US" sz="2800" dirty="0"/>
              <a:t>The product owner creates a product backlog( essentially a </a:t>
            </a:r>
            <a:r>
              <a:rPr lang="en-US" sz="2800" dirty="0" err="1"/>
              <a:t>wishlist</a:t>
            </a:r>
            <a:r>
              <a:rPr lang="en-US" sz="2800" dirty="0"/>
              <a:t> of tasks that need to be prioritized in project).</a:t>
            </a:r>
          </a:p>
          <a:p>
            <a:r>
              <a:rPr lang="en-US" sz="2800" dirty="0"/>
              <a:t>Decide Release date and content.</a:t>
            </a:r>
          </a:p>
          <a:p>
            <a:r>
              <a:rPr lang="en-US" sz="2800" dirty="0"/>
              <a:t>Prioritize features according to market value.</a:t>
            </a:r>
          </a:p>
          <a:p>
            <a:r>
              <a:rPr lang="en-US" sz="2800" dirty="0"/>
              <a:t>Accept or Reject work results.</a:t>
            </a:r>
          </a:p>
          <a:p>
            <a:endParaRPr lang="en-US" dirty="0"/>
          </a:p>
        </p:txBody>
      </p:sp>
    </p:spTree>
    <p:extLst>
      <p:ext uri="{BB962C8B-B14F-4D97-AF65-F5344CB8AC3E}">
        <p14:creationId xmlns:p14="http://schemas.microsoft.com/office/powerpoint/2010/main" val="718678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CE4F-ED8D-4AE0-89BE-2FA1006BFA93}"/>
              </a:ext>
            </a:extLst>
          </p:cNvPr>
          <p:cNvSpPr>
            <a:spLocks noGrp="1"/>
          </p:cNvSpPr>
          <p:nvPr>
            <p:ph type="title"/>
          </p:nvPr>
        </p:nvSpPr>
        <p:spPr/>
        <p:txBody>
          <a:bodyPr/>
          <a:lstStyle/>
          <a:p>
            <a:r>
              <a:rPr lang="en-US" dirty="0"/>
              <a:t>Scrum Master </a:t>
            </a:r>
            <a:br>
              <a:rPr lang="en-US" dirty="0"/>
            </a:br>
            <a:endParaRPr lang="en-US" dirty="0"/>
          </a:p>
        </p:txBody>
      </p:sp>
      <p:sp>
        <p:nvSpPr>
          <p:cNvPr id="3" name="Content Placeholder 2">
            <a:extLst>
              <a:ext uri="{FF2B5EF4-FFF2-40B4-BE49-F238E27FC236}">
                <a16:creationId xmlns:a16="http://schemas.microsoft.com/office/drawing/2014/main" id="{1A1F1021-F9CA-4542-8306-7AC98B44CE99}"/>
              </a:ext>
            </a:extLst>
          </p:cNvPr>
          <p:cNvSpPr>
            <a:spLocks noGrp="1"/>
          </p:cNvSpPr>
          <p:nvPr>
            <p:ph sz="quarter" idx="1"/>
          </p:nvPr>
        </p:nvSpPr>
        <p:spPr/>
        <p:txBody>
          <a:bodyPr>
            <a:normAutofit/>
          </a:bodyPr>
          <a:lstStyle/>
          <a:p>
            <a:r>
              <a:rPr lang="en-US" sz="2800" dirty="0"/>
              <a:t>The scrum master conducts daily meetings.</a:t>
            </a:r>
          </a:p>
          <a:p>
            <a:r>
              <a:rPr lang="en-US" sz="2800" dirty="0"/>
              <a:t>Ensures that the team is fully functional and productive.</a:t>
            </a:r>
          </a:p>
          <a:p>
            <a:r>
              <a:rPr lang="en-US" sz="2800" dirty="0"/>
              <a:t>Shield the team from external interfaces.</a:t>
            </a:r>
          </a:p>
          <a:p>
            <a:r>
              <a:rPr lang="en-US" sz="2800" dirty="0"/>
              <a:t>Responsible for management of the project. </a:t>
            </a:r>
          </a:p>
        </p:txBody>
      </p:sp>
    </p:spTree>
    <p:extLst>
      <p:ext uri="{BB962C8B-B14F-4D97-AF65-F5344CB8AC3E}">
        <p14:creationId xmlns:p14="http://schemas.microsoft.com/office/powerpoint/2010/main" val="54944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a:t>
            </a:r>
          </a:p>
        </p:txBody>
      </p:sp>
      <p:sp>
        <p:nvSpPr>
          <p:cNvPr id="3" name="Content Placeholder 2"/>
          <p:cNvSpPr>
            <a:spLocks noGrp="1"/>
          </p:cNvSpPr>
          <p:nvPr>
            <p:ph sz="quarter" idx="1"/>
          </p:nvPr>
        </p:nvSpPr>
        <p:spPr>
          <a:xfrm>
            <a:off x="457200" y="1295400"/>
            <a:ext cx="8229600" cy="5257800"/>
          </a:xfrm>
        </p:spPr>
        <p:txBody>
          <a:bodyPr>
            <a:normAutofit/>
          </a:bodyPr>
          <a:lstStyle/>
          <a:p>
            <a:endParaRPr lang="en-US" sz="2400" dirty="0"/>
          </a:p>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a:p>
            <a:endParaRPr lang="en-US" dirty="0"/>
          </a:p>
        </p:txBody>
      </p:sp>
    </p:spTree>
    <p:extLst>
      <p:ext uri="{BB962C8B-B14F-4D97-AF65-F5344CB8AC3E}">
        <p14:creationId xmlns:p14="http://schemas.microsoft.com/office/powerpoint/2010/main" val="564315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B025-7412-4F78-92D5-34B4183B804A}"/>
              </a:ext>
            </a:extLst>
          </p:cNvPr>
          <p:cNvSpPr>
            <a:spLocks noGrp="1"/>
          </p:cNvSpPr>
          <p:nvPr>
            <p:ph type="title"/>
          </p:nvPr>
        </p:nvSpPr>
        <p:spPr/>
        <p:txBody>
          <a:bodyPr/>
          <a:lstStyle/>
          <a:p>
            <a:r>
              <a:rPr lang="en-US" dirty="0"/>
              <a:t>Scrum Team</a:t>
            </a:r>
            <a:br>
              <a:rPr lang="en-US" dirty="0"/>
            </a:br>
            <a:endParaRPr lang="en-US" dirty="0"/>
          </a:p>
        </p:txBody>
      </p:sp>
      <p:sp>
        <p:nvSpPr>
          <p:cNvPr id="3" name="Content Placeholder 2">
            <a:extLst>
              <a:ext uri="{FF2B5EF4-FFF2-40B4-BE49-F238E27FC236}">
                <a16:creationId xmlns:a16="http://schemas.microsoft.com/office/drawing/2014/main" id="{995979DE-4DF7-440F-9784-7B39CABBBFB5}"/>
              </a:ext>
            </a:extLst>
          </p:cNvPr>
          <p:cNvSpPr>
            <a:spLocks noGrp="1"/>
          </p:cNvSpPr>
          <p:nvPr>
            <p:ph sz="quarter" idx="1"/>
          </p:nvPr>
        </p:nvSpPr>
        <p:spPr/>
        <p:txBody>
          <a:bodyPr/>
          <a:lstStyle/>
          <a:p>
            <a:r>
              <a:rPr lang="en-US" sz="2800" dirty="0"/>
              <a:t>Typically 5 to 10 people.</a:t>
            </a:r>
          </a:p>
          <a:p>
            <a:r>
              <a:rPr lang="en-US" sz="2800" dirty="0"/>
              <a:t>Teams are cross functional and self organizing.</a:t>
            </a:r>
          </a:p>
          <a:p>
            <a:r>
              <a:rPr lang="en-US" sz="2800" dirty="0"/>
              <a:t>Scrum team determines which items and in what order are to be executed.</a:t>
            </a:r>
          </a:p>
          <a:p>
            <a:endParaRPr lang="en-US" dirty="0"/>
          </a:p>
        </p:txBody>
      </p:sp>
    </p:spTree>
    <p:extLst>
      <p:ext uri="{BB962C8B-B14F-4D97-AF65-F5344CB8AC3E}">
        <p14:creationId xmlns:p14="http://schemas.microsoft.com/office/powerpoint/2010/main" val="3800292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altLang="en-US" dirty="0"/>
              <a:t>Scrum</a:t>
            </a:r>
            <a:endParaRPr lang="en-US" dirty="0"/>
          </a:p>
        </p:txBody>
      </p:sp>
      <p:sp>
        <p:nvSpPr>
          <p:cNvPr id="3" name="Content Placeholder 2"/>
          <p:cNvSpPr>
            <a:spLocks noGrp="1"/>
          </p:cNvSpPr>
          <p:nvPr>
            <p:ph sz="quarter" idx="1"/>
          </p:nvPr>
        </p:nvSpPr>
        <p:spPr>
          <a:xfrm>
            <a:off x="457200" y="990600"/>
            <a:ext cx="7848600" cy="5483352"/>
          </a:xfrm>
        </p:spPr>
        <p:txBody>
          <a:bodyPr/>
          <a:lstStyle/>
          <a:p>
            <a:pPr marL="285750" indent="-285750">
              <a:lnSpc>
                <a:spcPct val="90000"/>
              </a:lnSpc>
            </a:pPr>
            <a:endParaRPr lang="en-US" altLang="en-US" dirty="0"/>
          </a:p>
          <a:p>
            <a:pPr marL="285750" indent="-285750">
              <a:lnSpc>
                <a:spcPct val="90000"/>
              </a:lnSpc>
            </a:pPr>
            <a:endParaRPr lang="en-US" altLang="en-US" dirty="0"/>
          </a:p>
          <a:p>
            <a:pPr marL="285750" indent="-285750">
              <a:lnSpc>
                <a:spcPct val="90000"/>
              </a:lnSpc>
            </a:pPr>
            <a:r>
              <a:rPr lang="en-US" altLang="en-US" dirty="0"/>
              <a:t>Originally proposed by </a:t>
            </a:r>
            <a:r>
              <a:rPr lang="en-US" altLang="en-US" dirty="0" err="1"/>
              <a:t>Schwaber</a:t>
            </a:r>
            <a:r>
              <a:rPr lang="en-US" altLang="en-US" dirty="0"/>
              <a:t> and </a:t>
            </a:r>
            <a:r>
              <a:rPr lang="en-US" altLang="en-US" dirty="0" err="1"/>
              <a:t>Beedle</a:t>
            </a:r>
            <a:endParaRPr lang="en-US" altLang="en-US" dirty="0"/>
          </a:p>
          <a:p>
            <a:pPr marL="285750" indent="-285750">
              <a:lnSpc>
                <a:spcPct val="90000"/>
              </a:lnSpc>
            </a:pPr>
            <a:r>
              <a:rPr lang="en-US" altLang="en-US" dirty="0"/>
              <a:t>Scrum—distinguishing features</a:t>
            </a:r>
          </a:p>
          <a:p>
            <a:pPr marL="685800" lvl="1" indent="-228600">
              <a:lnSpc>
                <a:spcPct val="90000"/>
              </a:lnSpc>
            </a:pPr>
            <a:r>
              <a:rPr lang="en-US" altLang="en-US" dirty="0"/>
              <a:t>Development work is partitioned into “</a:t>
            </a:r>
            <a:r>
              <a:rPr lang="en-US" altLang="en-US" dirty="0">
                <a:solidFill>
                  <a:schemeClr val="folHlink"/>
                </a:solidFill>
              </a:rPr>
              <a:t>packets</a:t>
            </a:r>
            <a:r>
              <a:rPr lang="en-US" altLang="en-US" dirty="0"/>
              <a:t>”</a:t>
            </a:r>
          </a:p>
          <a:p>
            <a:pPr marL="685800" lvl="1" indent="-228600">
              <a:lnSpc>
                <a:spcPct val="90000"/>
              </a:lnSpc>
            </a:pPr>
            <a:r>
              <a:rPr lang="en-US" altLang="en-US" dirty="0">
                <a:solidFill>
                  <a:schemeClr val="folHlink"/>
                </a:solidFill>
              </a:rPr>
              <a:t>Testing and documentation are on-going</a:t>
            </a:r>
            <a:r>
              <a:rPr lang="en-US" altLang="en-US" dirty="0"/>
              <a:t> as the product is constructed</a:t>
            </a:r>
          </a:p>
          <a:p>
            <a:pPr marL="685800" lvl="1" indent="-228600">
              <a:lnSpc>
                <a:spcPct val="90000"/>
              </a:lnSpc>
            </a:pPr>
            <a:r>
              <a:rPr lang="en-US" altLang="en-US" dirty="0"/>
              <a:t>Work occurs in “</a:t>
            </a:r>
            <a:r>
              <a:rPr lang="en-US" altLang="en-US" dirty="0">
                <a:solidFill>
                  <a:schemeClr val="folHlink"/>
                </a:solidFill>
              </a:rPr>
              <a:t>sprints</a:t>
            </a:r>
            <a:r>
              <a:rPr lang="en-US" altLang="en-US" dirty="0"/>
              <a:t>” and is derived from a “</a:t>
            </a:r>
            <a:r>
              <a:rPr lang="en-US" altLang="en-US" dirty="0">
                <a:solidFill>
                  <a:schemeClr val="folHlink"/>
                </a:solidFill>
              </a:rPr>
              <a:t>backlog</a:t>
            </a:r>
            <a:r>
              <a:rPr lang="en-US" altLang="en-US" dirty="0"/>
              <a:t>” of existing requirements</a:t>
            </a:r>
          </a:p>
          <a:p>
            <a:pPr marL="685800" lvl="1" indent="-228600">
              <a:lnSpc>
                <a:spcPct val="90000"/>
              </a:lnSpc>
            </a:pPr>
            <a:r>
              <a:rPr lang="en-US" altLang="en-US" dirty="0">
                <a:solidFill>
                  <a:schemeClr val="folHlink"/>
                </a:solidFill>
              </a:rPr>
              <a:t>Meetings are very short</a:t>
            </a:r>
            <a:r>
              <a:rPr lang="en-US" altLang="en-US" dirty="0"/>
              <a:t> and sometimes conducted without chairs</a:t>
            </a:r>
          </a:p>
          <a:p>
            <a:pPr marL="685800" lvl="1" indent="-228600">
              <a:lnSpc>
                <a:spcPct val="90000"/>
              </a:lnSpc>
            </a:pPr>
            <a:r>
              <a:rPr lang="en-US" altLang="en-US" dirty="0"/>
              <a:t>“</a:t>
            </a:r>
            <a:r>
              <a:rPr lang="en-US" altLang="en-US" dirty="0">
                <a:solidFill>
                  <a:schemeClr val="folHlink"/>
                </a:solidFill>
              </a:rPr>
              <a:t>demos</a:t>
            </a:r>
            <a:r>
              <a:rPr lang="en-US" altLang="en-US" dirty="0"/>
              <a:t>” are delivered to the customer with the time-box allocated</a:t>
            </a:r>
          </a:p>
          <a:p>
            <a:endParaRPr lang="en-US" dirty="0"/>
          </a:p>
        </p:txBody>
      </p:sp>
    </p:spTree>
    <p:extLst>
      <p:ext uri="{BB962C8B-B14F-4D97-AF65-F5344CB8AC3E}">
        <p14:creationId xmlns:p14="http://schemas.microsoft.com/office/powerpoint/2010/main" val="3324093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http://www.dninfotech.com/Content/img/scrum-methodology.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76200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029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agilelion.com/sites/default/files/u2/Agile_Pyramid.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655320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83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a:t>
            </a:r>
          </a:p>
        </p:txBody>
      </p:sp>
      <p:sp>
        <p:nvSpPr>
          <p:cNvPr id="3" name="Content Placeholder 2"/>
          <p:cNvSpPr>
            <a:spLocks noGrp="1"/>
          </p:cNvSpPr>
          <p:nvPr>
            <p:ph sz="quarter" idx="1"/>
          </p:nvPr>
        </p:nvSpPr>
        <p:spPr/>
        <p:txBody>
          <a:bodyPr/>
          <a:lstStyle/>
          <a:p>
            <a:r>
              <a:rPr lang="en-US" dirty="0"/>
              <a:t>AGILE IS A SET OF VALUES AND PRINCIPLES</a:t>
            </a:r>
          </a:p>
          <a:p>
            <a:r>
              <a:rPr lang="en-US" dirty="0"/>
              <a:t>Agile is really a collection of beliefs that teams can use for making decision about how to do the work of developing software.</a:t>
            </a:r>
          </a:p>
          <a:p>
            <a:endParaRPr lang="en-US" dirty="0"/>
          </a:p>
        </p:txBody>
      </p:sp>
      <p:pic>
        <p:nvPicPr>
          <p:cNvPr id="4" name="Picture 3">
            <a:extLst>
              <a:ext uri="{FF2B5EF4-FFF2-40B4-BE49-F238E27FC236}">
                <a16:creationId xmlns:a16="http://schemas.microsoft.com/office/drawing/2014/main" id="{D18517F4-8337-42D5-A0C6-5E879BBD9838}"/>
              </a:ext>
            </a:extLst>
          </p:cNvPr>
          <p:cNvPicPr>
            <a:picLocks noChangeAspect="1"/>
          </p:cNvPicPr>
          <p:nvPr/>
        </p:nvPicPr>
        <p:blipFill>
          <a:blip r:embed="rId2"/>
          <a:stretch>
            <a:fillRect/>
          </a:stretch>
        </p:blipFill>
        <p:spPr>
          <a:xfrm>
            <a:off x="1143000" y="3733800"/>
            <a:ext cx="6895666" cy="2992582"/>
          </a:xfrm>
          <a:prstGeom prst="rect">
            <a:avLst/>
          </a:prstGeom>
        </p:spPr>
      </p:pic>
    </p:spTree>
    <p:extLst>
      <p:ext uri="{BB962C8B-B14F-4D97-AF65-F5344CB8AC3E}">
        <p14:creationId xmlns:p14="http://schemas.microsoft.com/office/powerpoint/2010/main" val="358679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304800" y="381000"/>
            <a:ext cx="8686800" cy="6400800"/>
          </a:xfrm>
        </p:spPr>
        <p:txBody>
          <a:bodyPr/>
          <a:lstStyle/>
          <a:p>
            <a:pPr>
              <a:lnSpc>
                <a:spcPct val="90000"/>
              </a:lnSpc>
            </a:pPr>
            <a:r>
              <a:rPr lang="en-US" altLang="en-US" dirty="0"/>
              <a:t>Effective (rapid and adaptive) response to change</a:t>
            </a:r>
          </a:p>
          <a:p>
            <a:pPr>
              <a:lnSpc>
                <a:spcPct val="90000"/>
              </a:lnSpc>
            </a:pPr>
            <a:r>
              <a:rPr lang="en-US" altLang="en-US" dirty="0"/>
              <a:t>Effective communication among all stakeholders</a:t>
            </a:r>
          </a:p>
          <a:p>
            <a:pPr>
              <a:lnSpc>
                <a:spcPct val="90000"/>
              </a:lnSpc>
            </a:pPr>
            <a:r>
              <a:rPr lang="en-US" altLang="en-US" dirty="0"/>
              <a:t>Drawing the customer onto the team</a:t>
            </a:r>
          </a:p>
          <a:p>
            <a:pPr>
              <a:lnSpc>
                <a:spcPct val="90000"/>
              </a:lnSpc>
            </a:pPr>
            <a:r>
              <a:rPr lang="en-US" altLang="en-US" dirty="0"/>
              <a:t>Organizing a team so that it is in control of the work performed</a:t>
            </a:r>
          </a:p>
          <a:p>
            <a:pPr>
              <a:lnSpc>
                <a:spcPct val="90000"/>
              </a:lnSpc>
              <a:buFont typeface="Wingdings" pitchFamily="2" charset="2"/>
              <a:buNone/>
            </a:pPr>
            <a:r>
              <a:rPr lang="en-US" altLang="en-US" i="1" dirty="0">
                <a:solidFill>
                  <a:srgbClr val="FF0000"/>
                </a:solidFill>
              </a:rPr>
              <a:t>Yielding </a:t>
            </a:r>
            <a:r>
              <a:rPr lang="en-US" altLang="en-US" i="1" dirty="0">
                <a:solidFill>
                  <a:schemeClr val="folHlink"/>
                </a:solidFill>
              </a:rPr>
              <a:t>…</a:t>
            </a:r>
            <a:endParaRPr lang="en-US" altLang="en-US" dirty="0"/>
          </a:p>
          <a:p>
            <a:pPr>
              <a:lnSpc>
                <a:spcPct val="90000"/>
              </a:lnSpc>
            </a:pPr>
            <a:r>
              <a:rPr lang="en-US" altLang="en-US" dirty="0"/>
              <a:t>Rapid, incremental delivery of software</a:t>
            </a:r>
          </a:p>
        </p:txBody>
      </p:sp>
    </p:spTree>
    <p:extLst>
      <p:ext uri="{BB962C8B-B14F-4D97-AF65-F5344CB8AC3E}">
        <p14:creationId xmlns:p14="http://schemas.microsoft.com/office/powerpoint/2010/main" val="199959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AGILE DEVELOPMENT PROCESS</a:t>
            </a:r>
          </a:p>
        </p:txBody>
      </p:sp>
      <p:sp>
        <p:nvSpPr>
          <p:cNvPr id="3" name="Content Placeholder 2"/>
          <p:cNvSpPr>
            <a:spLocks noGrp="1"/>
          </p:cNvSpPr>
          <p:nvPr>
            <p:ph sz="quarter" idx="1"/>
          </p:nvPr>
        </p:nvSpPr>
        <p:spPr>
          <a:xfrm>
            <a:off x="457200" y="838200"/>
            <a:ext cx="7467600" cy="5867400"/>
          </a:xfrm>
        </p:spPr>
        <p:txBody>
          <a:bodyPr>
            <a:noAutofit/>
          </a:bodyPr>
          <a:lstStyle/>
          <a:p>
            <a:pPr marL="45720" indent="0">
              <a:buNone/>
            </a:pPr>
            <a:r>
              <a:rPr lang="en-US" dirty="0">
                <a:solidFill>
                  <a:schemeClr val="tx1"/>
                </a:solidFill>
              </a:rPr>
              <a:t>In software development  term agile is means the ability to respond to changes , changes from Requirements ,Technology  and People.</a:t>
            </a:r>
          </a:p>
          <a:p>
            <a:r>
              <a:rPr lang="en-US" dirty="0">
                <a:solidFill>
                  <a:schemeClr val="tx1"/>
                </a:solidFill>
              </a:rPr>
              <a:t>Its an iterative and incremental process.</a:t>
            </a:r>
          </a:p>
          <a:p>
            <a:r>
              <a:rPr lang="en-US" dirty="0">
                <a:solidFill>
                  <a:schemeClr val="tx1"/>
                </a:solidFill>
              </a:rPr>
              <a:t>Direct collaboration with the customers.</a:t>
            </a:r>
          </a:p>
          <a:p>
            <a:r>
              <a:rPr lang="en-US" dirty="0">
                <a:solidFill>
                  <a:schemeClr val="tx1"/>
                </a:solidFill>
              </a:rPr>
              <a:t>Delivers multiple software increments.</a:t>
            </a:r>
          </a:p>
          <a:p>
            <a:r>
              <a:rPr lang="en-US" dirty="0">
                <a:solidFill>
                  <a:schemeClr val="tx1"/>
                </a:solidFill>
              </a:rPr>
              <a:t>Engineering actions are carried out by cross out by cross functional teams.</a:t>
            </a:r>
          </a:p>
          <a:p>
            <a:r>
              <a:rPr lang="en-US" dirty="0">
                <a:solidFill>
                  <a:schemeClr val="tx1"/>
                </a:solidFill>
              </a:rPr>
              <a:t>Effective (rapid and adaptive) response to change</a:t>
            </a:r>
          </a:p>
          <a:p>
            <a:r>
              <a:rPr lang="en-US" dirty="0">
                <a:solidFill>
                  <a:schemeClr val="tx1"/>
                </a:solidFill>
              </a:rPr>
              <a:t>Effective communication among all stakeholders</a:t>
            </a:r>
          </a:p>
          <a:p>
            <a:r>
              <a:rPr lang="en-US" dirty="0">
                <a:solidFill>
                  <a:schemeClr val="tx1"/>
                </a:solidFill>
              </a:rPr>
              <a:t>Drawing the customer onto the team</a:t>
            </a:r>
          </a:p>
          <a:p>
            <a:r>
              <a:rPr lang="en-US" dirty="0">
                <a:solidFill>
                  <a:schemeClr val="tx1"/>
                </a:solidFill>
              </a:rPr>
              <a:t>Organizing a team so that it is in control of the work performed</a:t>
            </a:r>
          </a:p>
          <a:p>
            <a:endParaRPr lang="en-US" dirty="0"/>
          </a:p>
        </p:txBody>
      </p:sp>
    </p:spTree>
    <p:extLst>
      <p:ext uri="{BB962C8B-B14F-4D97-AF65-F5344CB8AC3E}">
        <p14:creationId xmlns:p14="http://schemas.microsoft.com/office/powerpoint/2010/main" val="429087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sz="quarter" idx="1"/>
          </p:nvPr>
        </p:nvSpPr>
        <p:spPr/>
        <p:txBody>
          <a:bodyPr/>
          <a:lstStyle/>
          <a:p>
            <a:endParaRPr lang="en-US" dirty="0"/>
          </a:p>
          <a:p>
            <a:r>
              <a:rPr lang="en-US" dirty="0"/>
              <a:t>Agile manifesto is only 68 words and very simply  says that we can develop software better by </a:t>
            </a:r>
            <a:r>
              <a:rPr lang="en-US" dirty="0">
                <a:solidFill>
                  <a:srgbClr val="FF0000"/>
                </a:solidFill>
              </a:rPr>
              <a:t>valuing</a:t>
            </a:r>
            <a:r>
              <a:rPr lang="en-US" dirty="0"/>
              <a:t> the items on the left side of the list more than the items on the right side.</a:t>
            </a:r>
          </a:p>
          <a:p>
            <a:endParaRPr lang="en-US" dirty="0"/>
          </a:p>
        </p:txBody>
      </p:sp>
    </p:spTree>
    <p:extLst>
      <p:ext uri="{BB962C8B-B14F-4D97-AF65-F5344CB8AC3E}">
        <p14:creationId xmlns:p14="http://schemas.microsoft.com/office/powerpoint/2010/main" val="66570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0A4520-6BA3-4A93-8CBF-596BB9644FDC}"/>
              </a:ext>
            </a:extLst>
          </p:cNvPr>
          <p:cNvPicPr>
            <a:picLocks noGrp="1" noChangeAspect="1"/>
          </p:cNvPicPr>
          <p:nvPr>
            <p:ph sz="quarter" idx="1"/>
          </p:nvPr>
        </p:nvPicPr>
        <p:blipFill>
          <a:blip r:embed="rId2"/>
          <a:stretch>
            <a:fillRect/>
          </a:stretch>
        </p:blipFill>
        <p:spPr>
          <a:xfrm>
            <a:off x="571500" y="1185862"/>
            <a:ext cx="8153400" cy="5173374"/>
          </a:xfrm>
          <a:prstGeom prst="rect">
            <a:avLst/>
          </a:prstGeom>
        </p:spPr>
      </p:pic>
    </p:spTree>
    <p:extLst>
      <p:ext uri="{BB962C8B-B14F-4D97-AF65-F5344CB8AC3E}">
        <p14:creationId xmlns:p14="http://schemas.microsoft.com/office/powerpoint/2010/main" val="4952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In addition to the values of the manifesto, there are 12 principles that support the values.</a:t>
            </a:r>
          </a:p>
          <a:p>
            <a:r>
              <a:rPr lang="en-US" dirty="0"/>
              <a:t>Once again the principles are very general and are less about telling you what to do than they’re about giving you the ability to make a good decision in a particular situation.</a:t>
            </a:r>
          </a:p>
          <a:p>
            <a:endParaRPr lang="en-US" dirty="0"/>
          </a:p>
        </p:txBody>
      </p:sp>
    </p:spTree>
    <p:extLst>
      <p:ext uri="{BB962C8B-B14F-4D97-AF65-F5344CB8AC3E}">
        <p14:creationId xmlns:p14="http://schemas.microsoft.com/office/powerpoint/2010/main" val="940123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240</TotalTime>
  <Words>1784</Words>
  <Application>Microsoft Office PowerPoint</Application>
  <PresentationFormat>On-screen Show (4:3)</PresentationFormat>
  <Paragraphs>184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Century Schoolbook</vt:lpstr>
      <vt:lpstr>Palatino</vt:lpstr>
      <vt:lpstr>Rockwell</vt:lpstr>
      <vt:lpstr>Wingdings</vt:lpstr>
      <vt:lpstr>Wingdings 2</vt:lpstr>
      <vt:lpstr>Oriel</vt:lpstr>
      <vt:lpstr>AN AGILE VIEW OF PROCESS</vt:lpstr>
      <vt:lpstr>Rapid software development</vt:lpstr>
      <vt:lpstr>Agile methods</vt:lpstr>
      <vt:lpstr>AGILE</vt:lpstr>
      <vt:lpstr>PowerPoint Presentation</vt:lpstr>
      <vt:lpstr>AGILE DEVELOPMENT PROCESS</vt:lpstr>
      <vt:lpstr>Agile manifesto </vt:lpstr>
      <vt:lpstr>PowerPoint Presentation</vt:lpstr>
      <vt:lpstr>PowerPoint Presentation</vt:lpstr>
      <vt:lpstr>Agility Principles </vt:lpstr>
      <vt:lpstr>Agility Principles </vt:lpstr>
      <vt:lpstr>Problems with agile methods</vt:lpstr>
      <vt:lpstr>Agile methods and software maintenance</vt:lpstr>
      <vt:lpstr>Plan-driven and agile development</vt:lpstr>
      <vt:lpstr>Plan-driven and agile development</vt:lpstr>
      <vt:lpstr>Technical, human, organizational issues</vt:lpstr>
      <vt:lpstr>Technical, human, organizational issues</vt:lpstr>
      <vt:lpstr>1. Extreme Programming (XP)</vt:lpstr>
      <vt:lpstr>Extreme Programming (XP)</vt:lpstr>
      <vt:lpstr>VALUES OF XP</vt:lpstr>
      <vt:lpstr>PowerPoint Presentation</vt:lpstr>
      <vt:lpstr>PowerPoint Presentation</vt:lpstr>
      <vt:lpstr>Extreme programming practices</vt:lpstr>
      <vt:lpstr>Extreme programming practices</vt:lpstr>
      <vt:lpstr>Extreme Programming (XP)</vt:lpstr>
      <vt:lpstr>PowerPoint Presentation</vt:lpstr>
      <vt:lpstr>2. SCRUM</vt:lpstr>
      <vt:lpstr>PRODUCT OWNER</vt:lpstr>
      <vt:lpstr>Scrum Master  </vt:lpstr>
      <vt:lpstr>Scrum Team </vt:lpstr>
      <vt:lpstr>Scrum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AGILE VIEW OF PROCESS</dc:title>
  <dc:creator>HP</dc:creator>
  <cp:lastModifiedBy>HP</cp:lastModifiedBy>
  <cp:revision>58</cp:revision>
  <dcterms:created xsi:type="dcterms:W3CDTF">2006-08-16T00:00:00Z</dcterms:created>
  <dcterms:modified xsi:type="dcterms:W3CDTF">2019-03-19T05:44:19Z</dcterms:modified>
</cp:coreProperties>
</file>