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1" r:id="rId11"/>
    <p:sldId id="292" r:id="rId12"/>
    <p:sldId id="293" r:id="rId13"/>
    <p:sldId id="294" r:id="rId14"/>
    <p:sldId id="295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85" r:id="rId26"/>
    <p:sldId id="275" r:id="rId27"/>
    <p:sldId id="276" r:id="rId28"/>
    <p:sldId id="277" r:id="rId29"/>
    <p:sldId id="278" r:id="rId30"/>
    <p:sldId id="279" r:id="rId31"/>
    <p:sldId id="280" r:id="rId32"/>
    <p:sldId id="286" r:id="rId33"/>
    <p:sldId id="287" r:id="rId34"/>
    <p:sldId id="288" r:id="rId35"/>
    <p:sldId id="289" r:id="rId36"/>
    <p:sldId id="290" r:id="rId37"/>
    <p:sldId id="281" r:id="rId38"/>
    <p:sldId id="282" r:id="rId39"/>
    <p:sldId id="283" r:id="rId40"/>
    <p:sldId id="28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53A88-6C8D-4EA7-8042-B89E2FEEE012}" type="datetimeFigureOut">
              <a:rPr lang="en-PK" smtClean="0"/>
              <a:t>04/05/2021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4250C-B071-43B1-822D-753B8BE66B8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90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C8C60C0-8CB1-469D-8CA2-AADC623B9FCF}" type="datetime8">
              <a:rPr lang="en-PK" smtClean="0"/>
              <a:t>04/05/2021 8:14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C74E261-FD32-4E35-85F1-4A149A70B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7999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157C-332D-45BE-BE76-BF9310540165}" type="datetime8">
              <a:rPr lang="en-PK" smtClean="0"/>
              <a:t>04/05/2021 8:14 AM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334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9FC5-54DE-457C-9FA3-D9DCFFB240ED}" type="datetime8">
              <a:rPr lang="en-PK" smtClean="0"/>
              <a:t>04/05/2021 8:14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18759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FDD3-D90B-4E6A-8AC8-F54FAB733E15}" type="datetime8">
              <a:rPr lang="en-PK" smtClean="0"/>
              <a:t>04/05/2021 8:14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0261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B1D2-1B65-4AFC-978E-379A66048475}" type="datetime8">
              <a:rPr lang="en-PK" smtClean="0"/>
              <a:t>04/05/2021 8:14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550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13D4-8413-41DD-A71A-C67DD3B6DEB5}" type="datetime8">
              <a:rPr lang="en-PK" smtClean="0"/>
              <a:t>04/05/2021 8:14 AM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44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CD766-8A19-4BD0-BE84-A4896A3D3101}" type="datetime8">
              <a:rPr lang="en-PK" smtClean="0"/>
              <a:t>04/05/2021 8:14 AM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94845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27007AD-DEC7-45B4-A22D-5B6551DA1323}" type="datetime8">
              <a:rPr lang="en-PK" smtClean="0"/>
              <a:t>04/05/2021 8:14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6362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410EEB1-9817-4203-8DC5-9EB87C232313}" type="datetime8">
              <a:rPr lang="en-PK" smtClean="0"/>
              <a:t>04/05/2021 8:14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2429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D6-11FC-44D5-8A4C-E1C6E6C0DFDB}" type="datetime8">
              <a:rPr lang="en-PK" smtClean="0"/>
              <a:t>04/05/2021 8:14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9153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168C-E4C5-4F7C-A245-1911F48EE53B}" type="datetime8">
              <a:rPr lang="en-PK" smtClean="0"/>
              <a:t>04/05/2021 8:14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1631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52D-7DD6-430C-AED5-BD5C85BF3801}" type="datetime8">
              <a:rPr lang="en-PK" smtClean="0"/>
              <a:t>04/05/2021 8:14 AM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3066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E3DF-57E8-4EDD-B753-E1706C4A640E}" type="datetime8">
              <a:rPr lang="en-PK" smtClean="0"/>
              <a:t>04/05/2021 8:14 AM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073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8A6-F498-4F6A-BB87-A83F398F128D}" type="datetime8">
              <a:rPr lang="en-PK" smtClean="0"/>
              <a:t>04/05/2021 8:14 AM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4052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DEA-B372-4409-8B41-CBFB1895679E}" type="datetime8">
              <a:rPr lang="en-PK" smtClean="0"/>
              <a:t>04/05/2021 8:14 AM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916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227F-4FBC-49FD-B3CC-D543F53CB893}" type="datetime8">
              <a:rPr lang="en-PK" smtClean="0"/>
              <a:t>04/05/2021 8:14 AM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500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E989-8357-4E16-A2EA-D48113A61ED0}" type="datetime8">
              <a:rPr lang="en-PK" smtClean="0"/>
              <a:t>04/05/2021 8:14 AM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455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0AA3211-CD68-44E2-B91D-86714195DEFF}" type="datetime8">
              <a:rPr lang="en-PK" smtClean="0"/>
              <a:t>04/05/2021 8:14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P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74E261-FD32-4E35-85F1-4A149A70B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422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B7F8-7462-466A-BFE4-E1913A2D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459" y="863214"/>
            <a:ext cx="9319081" cy="2677648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TOPIC: </a:t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b="1" dirty="0">
                <a:latin typeface="Algerian" panose="04020705040A02060702" pitchFamily="82" charset="0"/>
              </a:rPr>
              <a:t>SIMPLE LINEAR </a:t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b="1" dirty="0">
                <a:latin typeface="Algerian" panose="04020705040A02060702" pitchFamily="82" charset="0"/>
              </a:rPr>
              <a:t>REGRESSION</a:t>
            </a:r>
            <a:endParaRPr lang="en-PK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5632D-7FBB-4F6B-9250-195249EFC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559" y="3540862"/>
            <a:ext cx="10004881" cy="2589774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Imprint MT Shadow" panose="04020605060303030202" pitchFamily="82" charset="0"/>
              </a:rPr>
              <a:t>GROUP MEMBERS:</a:t>
            </a:r>
          </a:p>
          <a:p>
            <a:r>
              <a:rPr lang="en-US" b="1" i="1" dirty="0">
                <a:latin typeface="Imprint MT Shadow" panose="04020605060303030202" pitchFamily="82" charset="0"/>
              </a:rPr>
              <a:t>ALI SARWAR(b18158030)  - page #  3 (SLIDE # 2-15 ) </a:t>
            </a:r>
          </a:p>
          <a:p>
            <a:r>
              <a:rPr lang="en-US" b="1" i="1" dirty="0">
                <a:latin typeface="Imprint MT Shadow" panose="04020605060303030202" pitchFamily="82" charset="0"/>
              </a:rPr>
              <a:t>ZOBADRESH AZFAR(B18158068) - page #  4 (SLIDE # 16- 20) </a:t>
            </a:r>
          </a:p>
          <a:p>
            <a:r>
              <a:rPr lang="en-US" b="1" i="1" dirty="0">
                <a:latin typeface="Imprint MT Shadow" panose="04020605060303030202" pitchFamily="82" charset="0"/>
              </a:rPr>
              <a:t>E-COMMERCE PROJECT DEMO:</a:t>
            </a:r>
          </a:p>
          <a:p>
            <a:r>
              <a:rPr lang="en-US" b="1" i="1" dirty="0">
                <a:latin typeface="Imprint MT Shadow" panose="04020605060303030202" pitchFamily="82" charset="0"/>
              </a:rPr>
              <a:t>KAINAT ZULFIQAR(B18158020) - (SLIDE # 21-36 )</a:t>
            </a:r>
          </a:p>
          <a:p>
            <a:r>
              <a:rPr lang="en-US" b="1" i="1" dirty="0">
                <a:latin typeface="Imprint MT Shadow" panose="04020605060303030202" pitchFamily="82" charset="0"/>
              </a:rPr>
              <a:t>JAVERIA ALI(B18158018)  - (SLIDE # 37- 40)</a:t>
            </a:r>
            <a:endParaRPr lang="en-PK" b="1" i="1" dirty="0">
              <a:latin typeface="Imprint MT Shadow" panose="04020605060303030202" pitchFamily="8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82205-D26F-44D6-BFF5-8D5F3C86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2195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3085-A2DB-4BD8-97FE-DFB3AAEC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12945"/>
            <a:ext cx="8761413" cy="767687"/>
          </a:xfrm>
        </p:spPr>
        <p:txBody>
          <a:bodyPr/>
          <a:lstStyle/>
          <a:p>
            <a:r>
              <a:rPr lang="en-US" sz="2800" b="1" kern="0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‘ r ’ ( Correlation Coefficient ) </a:t>
            </a:r>
            <a:r>
              <a:rPr lang="en-US" sz="1800" b="1" kern="0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PK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BD04-B664-4754-B645-53EC2720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02873"/>
            <a:ext cx="8825659" cy="381692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is based on two variables :</a:t>
            </a:r>
            <a:endParaRPr lang="en-PK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1) Dependent Variable     ‘Y’.</a:t>
            </a:r>
            <a:endParaRPr lang="en-PK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2) Independent Variable  ‘X’.</a:t>
            </a:r>
            <a:endParaRPr lang="en-PK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D2F97-8A7C-4E2A-9180-C0615EBC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10</a:t>
            </a:fld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665C6-F2E7-4DA7-9A6B-5498FD404A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42" y="3638550"/>
            <a:ext cx="31718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7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9C8F-43F0-42DC-88CC-0EBB8628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Conditions for value of ‘ r ’ :</a:t>
            </a:r>
            <a:endParaRPr lang="en-PK" sz="5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841B0-E215-4E59-9B5A-EE0261202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87336"/>
            <a:ext cx="8825659" cy="3432464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It’s value range between -1 and 1.</a:t>
            </a:r>
            <a:endParaRPr lang="en-PK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it’s value lesser than -1 then there was an error. </a:t>
            </a:r>
            <a:endParaRPr lang="en-PK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it’s value greater than 1 then there was an error.</a:t>
            </a:r>
            <a:endParaRPr lang="en-PK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it’s value is 0 shows no linear relationship.</a:t>
            </a:r>
            <a:endParaRPr lang="en-PK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4E0C7-8DBA-496B-AF5C-3B9EE9B1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3150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6690-1CAE-445C-AA6D-B49B614F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3600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Possible values of ‘ r ’ :</a:t>
            </a:r>
            <a:br>
              <a:rPr lang="en-PK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AF558-9801-456C-9A0A-E4CA13D2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12</a:t>
            </a:fld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8B38AC-ED0A-4B76-978D-179DC4CD90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450422"/>
            <a:ext cx="2566626" cy="1911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E0D6E6-FB8E-4B8B-A917-353B59540B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365" y="5736167"/>
            <a:ext cx="1533525" cy="626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4BED9-F247-4559-BADC-598EFB95F51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9" y="3195925"/>
            <a:ext cx="2438400" cy="1920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E44EF3-E761-49F9-A49B-010CAC2EF8E8}"/>
              </a:ext>
            </a:extLst>
          </p:cNvPr>
          <p:cNvSpPr txBox="1"/>
          <p:nvPr/>
        </p:nvSpPr>
        <p:spPr>
          <a:xfrm>
            <a:off x="7421707" y="522168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=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PK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41204E-8D19-4967-AB7C-D72297028177}"/>
              </a:ext>
            </a:extLst>
          </p:cNvPr>
          <p:cNvCxnSpPr/>
          <p:nvPr/>
        </p:nvCxnSpPr>
        <p:spPr>
          <a:xfrm>
            <a:off x="6096000" y="1537855"/>
            <a:ext cx="0" cy="4987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C015D72-F844-4B35-8A8A-156CF9A9A20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096199"/>
            <a:ext cx="2437765" cy="19386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6A95D9-A2DA-44F6-8DC7-1D8DA813F19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35" y="3395027"/>
            <a:ext cx="1470025" cy="6267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B377EF-B7A3-4AEC-9274-A48828CF1E8D}"/>
              </a:ext>
            </a:extLst>
          </p:cNvPr>
          <p:cNvSpPr txBox="1"/>
          <p:nvPr/>
        </p:nvSpPr>
        <p:spPr>
          <a:xfrm>
            <a:off x="4203555" y="5116800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= -1</a:t>
            </a:r>
            <a:endParaRPr lang="en-P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0CE0F-3686-474A-937B-2BB916F25BC9}"/>
              </a:ext>
            </a:extLst>
          </p:cNvPr>
          <p:cNvSpPr txBox="1"/>
          <p:nvPr/>
        </p:nvSpPr>
        <p:spPr>
          <a:xfrm>
            <a:off x="3978852" y="2822557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= +1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1008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CAF5-5E9C-4B0D-B684-56DF3B74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3FF31-26EF-4AD1-B9E5-65046014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13</a:t>
            </a:fld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500E7-DF6C-4D50-8EC5-A72D89628A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8" y="2150918"/>
            <a:ext cx="4654759" cy="4338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F482A6-8144-493E-B519-04503B9D15A6}"/>
              </a:ext>
            </a:extLst>
          </p:cNvPr>
          <p:cNvSpPr txBox="1"/>
          <p:nvPr/>
        </p:nvSpPr>
        <p:spPr>
          <a:xfrm>
            <a:off x="6624388" y="1533702"/>
            <a:ext cx="609426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:</a:t>
            </a:r>
            <a:endParaRPr lang="en-P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BDEFE7-5686-4F55-BE07-4DB0EAE35508}"/>
              </a:ext>
            </a:extLst>
          </p:cNvPr>
          <p:cNvCxnSpPr/>
          <p:nvPr/>
        </p:nvCxnSpPr>
        <p:spPr>
          <a:xfrm>
            <a:off x="6096000" y="1063416"/>
            <a:ext cx="0" cy="549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722F702-E3FB-47F7-A66B-A40A7EA019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3" y="3886848"/>
            <a:ext cx="2657475" cy="866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8778CE-CBB8-438B-B060-CC0E0C2B89E1}"/>
              </a:ext>
            </a:extLst>
          </p:cNvPr>
          <p:cNvSpPr txBox="1"/>
          <p:nvPr/>
        </p:nvSpPr>
        <p:spPr>
          <a:xfrm>
            <a:off x="529936" y="2505670"/>
            <a:ext cx="6359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example:</a:t>
            </a:r>
          </a:p>
          <a:p>
            <a:endParaRPr lang="en-US" dirty="0">
              <a:solidFill>
                <a:srgbClr val="11111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 “ r ” between X &amp; Y variables :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97443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00D8-19FC-45EF-8127-7EE9946F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DB8E9-079A-41DE-9A2B-A078AE07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67791"/>
            <a:ext cx="8825659" cy="395200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Using formula of ‘ r ’ :</a:t>
            </a:r>
            <a:endParaRPr lang="en-PK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FED8-C6E3-4111-9A57-9C53D5B3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14</a:t>
            </a:fld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CE37F-761F-48D8-B213-689FD0053F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3005570"/>
            <a:ext cx="3981450" cy="1038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EC467-6119-405E-8E86-C1F524B37AA6}"/>
              </a:ext>
            </a:extLst>
          </p:cNvPr>
          <p:cNvSpPr txBox="1"/>
          <p:nvPr/>
        </p:nvSpPr>
        <p:spPr>
          <a:xfrm>
            <a:off x="1270288" y="4216415"/>
            <a:ext cx="609426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After solving mathematically :</a:t>
            </a:r>
            <a:endParaRPr lang="en-PK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F1FDB-E58A-479B-9735-865CA19C50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4683954"/>
            <a:ext cx="1718945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0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E7-6672-479B-BBA9-CCB2C4E5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309700"/>
          </a:xfrm>
        </p:spPr>
        <p:txBody>
          <a:bodyPr/>
          <a:lstStyle/>
          <a:p>
            <a:r>
              <a:rPr lang="en-US" dirty="0"/>
              <a:t>….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C657D-A2BA-4226-98E9-87933E4A3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745" y="2355496"/>
            <a:ext cx="3143602" cy="79180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906D53-0538-4670-B561-963082FC303B}"/>
              </a:ext>
            </a:extLst>
          </p:cNvPr>
          <p:cNvSpPr txBox="1"/>
          <p:nvPr/>
        </p:nvSpPr>
        <p:spPr>
          <a:xfrm>
            <a:off x="802755" y="30241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standard error of the Y-intercept, a, is just a special case of (20) for Xi=0</a:t>
            </a:r>
            <a:endParaRPr lang="en-P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A64F7-D2B8-436A-B342-670CD8BC0A9B}"/>
              </a:ext>
            </a:extLst>
          </p:cNvPr>
          <p:cNvSpPr txBox="1"/>
          <p:nvPr/>
        </p:nvSpPr>
        <p:spPr>
          <a:xfrm>
            <a:off x="802755" y="169211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latter uncertainty is simply the standard deviation of the residuals, or Y X s • , which is added (in quadrature) to the uncertainty in Yi à , as follows: </a:t>
            </a:r>
            <a:endParaRPr lang="en-PK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10D96A-2937-4330-809F-EECF09C32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417" y="3693080"/>
            <a:ext cx="2941930" cy="6524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AFEA8C-83D1-4D4F-937A-908F31834DB8}"/>
              </a:ext>
            </a:extLst>
          </p:cNvPr>
          <p:cNvSpPr txBox="1"/>
          <p:nvPr/>
        </p:nvSpPr>
        <p:spPr>
          <a:xfrm>
            <a:off x="802755" y="42774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standard error of the correlation coefficient r is,</a:t>
            </a:r>
            <a:endParaRPr lang="en-PK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578F2B-BDB1-438F-8EB5-0BB6BEF0F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334" y="4079269"/>
            <a:ext cx="1186466" cy="684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64E0E8-064E-4132-BEA0-B7DA9D556394}"/>
              </a:ext>
            </a:extLst>
          </p:cNvPr>
          <p:cNvSpPr txBox="1"/>
          <p:nvPr/>
        </p:nvSpPr>
        <p:spPr>
          <a:xfrm>
            <a:off x="802755" y="48736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test whether the correlation between X and Y is statistically significant by comparing r to its standard error, </a:t>
            </a:r>
            <a:endParaRPr lang="en-PK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AFBA141-11BE-4F0B-A4D0-971BD9DD2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951" y="5545865"/>
            <a:ext cx="1397996" cy="7537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D6C9BB-24D1-4B35-9EDD-D404158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15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24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2FDB-B83B-4A4D-9905-E2A10D11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ASSUMPTIONS OF LINEAR REGRESSION:</a:t>
            </a:r>
            <a:endParaRPr lang="en-PK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A9D8-2440-46CF-8D31-6E0CEE5A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24383"/>
            <a:ext cx="8825659" cy="3982453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1- The simple linear regression model is linear in parameters. 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𝒀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𝒊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𝜶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𝜷𝑿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𝒊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𝜺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𝒊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2- The X values are fixed or predetermined i.e. the X values are non-random. 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3- The X values must not be all same i.e. there should be variation in X values and they should have non-zero variance.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4- The error term has zero mean or the expected value of error term is zero. 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𝑬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𝜺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𝒊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)=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𝟎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5- The error term has variance equal to 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𝛔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^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𝟐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(Constant variance or error term) it is known as Homoscedasticity (Equal variance).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B25AC-5010-495A-8963-06D76D54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43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7B60-A1F9-4596-BAB9-110762A0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325743"/>
          </a:xfrm>
        </p:spPr>
        <p:txBody>
          <a:bodyPr/>
          <a:lstStyle/>
          <a:p>
            <a:r>
              <a:rPr lang="en-US" dirty="0"/>
              <a:t>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B2E0-1827-4CE6-A0C8-EB69F73E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8188"/>
            <a:ext cx="8825659" cy="3661611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7- The error terms are independent of each other 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𝑬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𝜺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𝒊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〖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𝜺〗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𝒋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)=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𝟎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𝑪𝒐𝒗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𝜺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𝒊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〖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𝜺〗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𝒋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) 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𝒊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≠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𝒋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There is no autocorrelation or serial correlation between error terms It means that two different series of error terms or different distribution of error term at different levels of X are independent of each other. 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8- There is no relationship between error term and X variable (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𝜺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𝒊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𝑿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𝒊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)=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𝟎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CE2C2-8F73-44D7-B9E7-BF6397ED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346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1441-989C-44F6-B221-5CBF560A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REGRESSION MODEL:</a:t>
            </a:r>
            <a:endParaRPr lang="en-PK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38CC-D285-4D78-9E0F-48EEC243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048831"/>
            <a:ext cx="8825659" cy="41268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Steps of constructing good regression model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1.Selection of variables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2.Spliting Data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i="1" u="sng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1-VARIABLE SELECTION:</a:t>
            </a:r>
            <a:endParaRPr lang="en-PK" sz="1800" i="1" u="sng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When we are selecting X variable we need to ensure that chosen X variable Complement  the Y variable but are not substitutable among each other.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Predictor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Predicated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Choosing a predictor is an important step in regression model.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BFB1A-ACE6-4776-91B1-5E432405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5197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2955-1FE0-4E40-9504-959A966D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325743"/>
          </a:xfrm>
        </p:spPr>
        <p:txBody>
          <a:bodyPr/>
          <a:lstStyle/>
          <a:p>
            <a:r>
              <a:rPr lang="en-US" dirty="0"/>
              <a:t>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57CA-259E-4D11-BCBB-E370054B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33600"/>
            <a:ext cx="8825659" cy="38862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1: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Choosing variables that are correlated (i.e. complementary) with the target variable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2: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Ensuring that X variable are not highly correlated amongst one another(i.e. not redundant)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i="1" u="sng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2-SPLITING DATASET:</a:t>
            </a:r>
            <a:endParaRPr lang="en-PK" sz="1800" i="1" u="sng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Split the data into two part 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04EE9-23D3-4AB1-9268-614B1107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19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139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0A70-8C94-4B87-8CB3-016D5644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RESIDUAL:</a:t>
            </a:r>
            <a:endParaRPr lang="en-PK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F7E4-DD47-4D8F-A2EB-89F475EF6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33" y="2364205"/>
            <a:ext cx="8825659" cy="3934326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 residuals “ei” are the deviations of each response value “Yi” from its estimate value “Ŷi” :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Where: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Fr example:</a:t>
            </a:r>
          </a:p>
          <a:p>
            <a:r>
              <a:rPr lang="en-US" dirty="0">
                <a:solidFill>
                  <a:schemeClr val="tx1"/>
                </a:solidFill>
              </a:rPr>
              <a:t>The following graph demonstrates it:</a:t>
            </a:r>
            <a:endParaRPr lang="en-PK" dirty="0">
              <a:solidFill>
                <a:schemeClr val="tx1"/>
              </a:solidFill>
            </a:endParaRPr>
          </a:p>
        </p:txBody>
      </p:sp>
      <p:pic>
        <p:nvPicPr>
          <p:cNvPr id="22" name="Image1">
            <a:extLst>
              <a:ext uri="{FF2B5EF4-FFF2-40B4-BE49-F238E27FC236}">
                <a16:creationId xmlns:a16="http://schemas.microsoft.com/office/drawing/2014/main" id="{52FA549D-A619-467E-9FB7-B7A4C4F632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104914" y="2760246"/>
            <a:ext cx="1883410" cy="393700"/>
          </a:xfrm>
          <a:prstGeom prst="rect">
            <a:avLst/>
          </a:prstGeom>
        </p:spPr>
      </p:pic>
      <p:sp>
        <p:nvSpPr>
          <p:cNvPr id="23" name="Rectangle 34">
            <a:extLst>
              <a:ext uri="{FF2B5EF4-FFF2-40B4-BE49-F238E27FC236}">
                <a16:creationId xmlns:a16="http://schemas.microsoft.com/office/drawing/2014/main" id="{2352413C-C4C1-470A-905A-A332E9508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57" name="Image2">
            <a:extLst>
              <a:ext uri="{FF2B5EF4-FFF2-40B4-BE49-F238E27FC236}">
                <a16:creationId xmlns:a16="http://schemas.microsoft.com/office/drawing/2014/main" id="{63D7812E-0978-424C-863C-957DBEE61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831" y="3141245"/>
            <a:ext cx="2381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35">
            <a:extLst>
              <a:ext uri="{FF2B5EF4-FFF2-40B4-BE49-F238E27FC236}">
                <a16:creationId xmlns:a16="http://schemas.microsoft.com/office/drawing/2014/main" id="{8182394A-8132-4176-8819-F339200B5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190" y="32745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is  “ Error Term ”  or  “ Residual ”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7">
            <a:extLst>
              <a:ext uri="{FF2B5EF4-FFF2-40B4-BE49-F238E27FC236}">
                <a16:creationId xmlns:a16="http://schemas.microsoft.com/office/drawing/2014/main" id="{EBA8B834-B47E-4C45-9CAA-E23AF8647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pic>
        <p:nvPicPr>
          <p:cNvPr id="1060" name="Image3">
            <a:extLst>
              <a:ext uri="{FF2B5EF4-FFF2-40B4-BE49-F238E27FC236}">
                <a16:creationId xmlns:a16="http://schemas.microsoft.com/office/drawing/2014/main" id="{4909E62A-3A4C-4234-938C-698A4AFD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315" y="3593712"/>
            <a:ext cx="2857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38">
            <a:extLst>
              <a:ext uri="{FF2B5EF4-FFF2-40B4-BE49-F238E27FC236}">
                <a16:creationId xmlns:a16="http://schemas.microsoft.com/office/drawing/2014/main" id="{3BF2EF46-1315-4EBA-B0C8-892DE92E2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190" y="37403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is  “ Observed Value ”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0">
            <a:extLst>
              <a:ext uri="{FF2B5EF4-FFF2-40B4-BE49-F238E27FC236}">
                <a16:creationId xmlns:a16="http://schemas.microsoft.com/office/drawing/2014/main" id="{F37F6D49-1978-40FD-85DA-8B60B41B0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8758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pic>
        <p:nvPicPr>
          <p:cNvPr id="1063" name="Image4">
            <a:extLst>
              <a:ext uri="{FF2B5EF4-FFF2-40B4-BE49-F238E27FC236}">
                <a16:creationId xmlns:a16="http://schemas.microsoft.com/office/drawing/2014/main" id="{214E09FD-F70A-4831-8DE2-47991CF16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315" y="4026568"/>
            <a:ext cx="2857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41">
            <a:extLst>
              <a:ext uri="{FF2B5EF4-FFF2-40B4-BE49-F238E27FC236}">
                <a16:creationId xmlns:a16="http://schemas.microsoft.com/office/drawing/2014/main" id="{CBBAEA3B-5F34-48B7-B034-133F8BF59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190" y="41789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is  “ Estimated Value ”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8D5BA-7D0E-482A-904A-C8190BE8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099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3B69-EEC8-4A9B-BEAE-0FC58B44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421995"/>
          </a:xfrm>
        </p:spPr>
        <p:txBody>
          <a:bodyPr/>
          <a:lstStyle/>
          <a:p>
            <a:r>
              <a:rPr lang="en-US" dirty="0"/>
              <a:t>….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9E6E-7F38-43A4-AB32-7EF409F0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Training 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Training: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Its is used to built the model.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Testing: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is used to evaluate the model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CA36D-F89E-4A99-AB68-567F11D2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20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49953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3610-2B76-47F6-9AFC-1A3DC349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E-COMMERCE PROJECT’S DEMO:</a:t>
            </a:r>
            <a:endParaRPr lang="en-PK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A9B01-7E4A-4A62-A6E2-6BEE5C11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33600"/>
            <a:ext cx="8825659" cy="3886200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ABOUT THE PROJECT:</a:t>
            </a:r>
          </a:p>
          <a:p>
            <a:r>
              <a:rPr lang="en-US" dirty="0">
                <a:solidFill>
                  <a:schemeClr val="tx1"/>
                </a:solidFill>
              </a:rPr>
              <a:t>An E-Commerce based company in NEW-YORK.</a:t>
            </a:r>
          </a:p>
          <a:p>
            <a:r>
              <a:rPr lang="en-US" dirty="0">
                <a:solidFill>
                  <a:schemeClr val="tx1"/>
                </a:solidFill>
              </a:rPr>
              <a:t>It sells clothing online.</a:t>
            </a:r>
          </a:p>
          <a:p>
            <a:r>
              <a:rPr lang="en-US" dirty="0">
                <a:solidFill>
                  <a:schemeClr val="tx1"/>
                </a:solidFill>
              </a:rPr>
              <a:t>It also has in-store style and clothing advice sessions.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SERVICES FOR CUSTOMERS:</a:t>
            </a:r>
          </a:p>
          <a:p>
            <a:r>
              <a:rPr lang="en-US" dirty="0">
                <a:solidFill>
                  <a:schemeClr val="tx1"/>
                </a:solidFill>
              </a:rPr>
              <a:t>Customers can have meetings or sessions with personal stylist.</a:t>
            </a:r>
          </a:p>
          <a:p>
            <a:r>
              <a:rPr lang="en-US" dirty="0">
                <a:solidFill>
                  <a:schemeClr val="tx1"/>
                </a:solidFill>
              </a:rPr>
              <a:t>And then can go home and order either on a mobile app or a website</a:t>
            </a:r>
            <a:r>
              <a:rPr lang="en-US" dirty="0"/>
              <a:t>.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D7B47-1EC0-4149-91B5-F5691025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21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41135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439D-FAC8-4918-8759-C336E191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COMPANY IS TRYING TO DECIDE!!!</a:t>
            </a:r>
            <a:endParaRPr lang="en-PK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2823F-463E-4BEA-9333-1EEF31BF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Whether to focus their efforts on: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Mobile App?</a:t>
            </a:r>
          </a:p>
          <a:p>
            <a:r>
              <a:rPr lang="en-US" dirty="0">
                <a:solidFill>
                  <a:schemeClr val="tx1"/>
                </a:solidFill>
              </a:rPr>
              <a:t>Or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Website? </a:t>
            </a:r>
          </a:p>
          <a:p>
            <a:r>
              <a:rPr lang="en-US" dirty="0">
                <a:solidFill>
                  <a:schemeClr val="tx1"/>
                </a:solidFill>
              </a:rPr>
              <a:t>in order t flourish and prosper their business.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7C7B3-5983-4DA2-9153-E8DE872A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22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3855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2D54-BBDA-4D62-AC75-26649DC3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MOBILE APPS VS WEBSITES:</a:t>
            </a:r>
            <a:endParaRPr lang="en-PK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EA6D-6590-4311-AA0A-6648A7E27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526"/>
            <a:ext cx="8825659" cy="409474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Studies have shown that:</a:t>
            </a:r>
          </a:p>
          <a:p>
            <a:r>
              <a:rPr lang="en-US" b="1" dirty="0">
                <a:solidFill>
                  <a:schemeClr val="tx1"/>
                </a:solidFill>
              </a:rPr>
              <a:t>MOBILE APPS </a:t>
            </a:r>
            <a:r>
              <a:rPr lang="en-US" dirty="0">
                <a:solidFill>
                  <a:schemeClr val="tx1"/>
                </a:solidFill>
              </a:rPr>
              <a:t>cater to better user experience as compared to </a:t>
            </a:r>
            <a:r>
              <a:rPr lang="en-US" b="1" dirty="0">
                <a:solidFill>
                  <a:schemeClr val="tx1"/>
                </a:solidFill>
              </a:rPr>
              <a:t>WEBSITES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WHY?</a:t>
            </a:r>
          </a:p>
          <a:p>
            <a:r>
              <a:rPr lang="en-US" dirty="0">
                <a:solidFill>
                  <a:schemeClr val="tx1"/>
                </a:solidFill>
              </a:rPr>
              <a:t>Because Mobile Apps are:</a:t>
            </a:r>
          </a:p>
          <a:p>
            <a:r>
              <a:rPr lang="en-US" dirty="0">
                <a:solidFill>
                  <a:schemeClr val="tx1"/>
                </a:solidFill>
              </a:rPr>
              <a:t>More convenient.</a:t>
            </a:r>
          </a:p>
          <a:p>
            <a:r>
              <a:rPr lang="en-US" dirty="0">
                <a:solidFill>
                  <a:schemeClr val="tx1"/>
                </a:solidFill>
              </a:rPr>
              <a:t>Perform a task better with the help of gestures.</a:t>
            </a:r>
          </a:p>
          <a:p>
            <a:r>
              <a:rPr lang="en-US" dirty="0">
                <a:solidFill>
                  <a:schemeClr val="tx1"/>
                </a:solidFill>
              </a:rPr>
              <a:t>Loads contents faster.</a:t>
            </a:r>
          </a:p>
          <a:p>
            <a:r>
              <a:rPr lang="en-US" dirty="0">
                <a:solidFill>
                  <a:schemeClr val="tx1"/>
                </a:solidFill>
              </a:rPr>
              <a:t>Easier to use.</a:t>
            </a:r>
          </a:p>
          <a:p>
            <a:r>
              <a:rPr lang="en-US" dirty="0">
                <a:solidFill>
                  <a:schemeClr val="tx1"/>
                </a:solidFill>
              </a:rPr>
              <a:t>Push notifications.</a:t>
            </a:r>
          </a:p>
          <a:p>
            <a:r>
              <a:rPr lang="en-US" dirty="0">
                <a:solidFill>
                  <a:schemeClr val="tx1"/>
                </a:solidFill>
              </a:rPr>
              <a:t>Brand presence in device of user.</a:t>
            </a:r>
          </a:p>
          <a:p>
            <a:r>
              <a:rPr lang="en-US" dirty="0">
                <a:solidFill>
                  <a:schemeClr val="tx1"/>
                </a:solidFill>
              </a:rPr>
              <a:t>No connection needed.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E9C4A-60AD-4EE9-96BF-A25E8D3C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23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6588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7E7A-7DDC-4583-8DB3-427EE277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1159932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LINEAR REGRESSION MODEL IN THIS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E-COMMERCE PROJECT:</a:t>
            </a:r>
            <a:endParaRPr lang="en-PK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FA9B-F867-4AED-8D11-8F322B77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LINEAR REGRESSION MODEL is used for:</a:t>
            </a:r>
          </a:p>
          <a:p>
            <a:r>
              <a:rPr lang="en-US" dirty="0">
                <a:solidFill>
                  <a:schemeClr val="tx1"/>
                </a:solidFill>
              </a:rPr>
              <a:t>Is used to predict values of one variable from values of another, for which more data are available.</a:t>
            </a:r>
          </a:p>
          <a:p>
            <a:r>
              <a:rPr lang="en-US" dirty="0">
                <a:solidFill>
                  <a:schemeClr val="tx1"/>
                </a:solidFill>
              </a:rPr>
              <a:t>LINEAR REGRESSION MODEL is used in this E-Commerce project for:</a:t>
            </a:r>
          </a:p>
          <a:p>
            <a:r>
              <a:rPr lang="en-US" dirty="0">
                <a:solidFill>
                  <a:schemeClr val="tx1"/>
                </a:solidFill>
              </a:rPr>
              <a:t>Training the model.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0F31B-B6D0-400D-A940-EEAE3893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24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54646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A10F-03A2-4C2D-B4CE-2894D76B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STEP BY STEP APPROACH TO USE LINEAR REGRESSION MODEL:</a:t>
            </a:r>
            <a:endParaRPr lang="en-PK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4641B-A52E-4B4D-BC76-C49683532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330" y="2098675"/>
            <a:ext cx="3269653" cy="44989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F3909-44CA-4B2B-B7B8-001919DB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25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99050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1FCE-3673-4CA0-9D62-266ED666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E-COMMERCE PROJECT:</a:t>
            </a:r>
            <a:endParaRPr lang="en-PK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CE4F-E48A-4B6A-A45A-965751D6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37347"/>
            <a:ext cx="8825659" cy="39824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STEP BY STEP APPROACH OF THIS PROJECT IS AS FLLOWS: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1.  Imported libraries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2.  Getting the data</a:t>
            </a:r>
          </a:p>
          <a:p>
            <a:r>
              <a:rPr lang="en-US" dirty="0">
                <a:solidFill>
                  <a:schemeClr val="tx1"/>
                </a:solidFill>
              </a:rPr>
              <a:t>from the CSV File  of E-Commerce customers.</a:t>
            </a:r>
          </a:p>
          <a:p>
            <a:r>
              <a:rPr lang="en-US" dirty="0">
                <a:solidFill>
                  <a:schemeClr val="tx1"/>
                </a:solidFill>
              </a:rPr>
              <a:t>Attributes of that CSV File are: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Email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Address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Color Avatar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Avg. Session Length(in minutes).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E297E-5B63-476B-97BF-2E1EE708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26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3551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7380-030F-4433-A538-C93A4D70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373869"/>
          </a:xfrm>
        </p:spPr>
        <p:txBody>
          <a:bodyPr/>
          <a:lstStyle/>
          <a:p>
            <a:r>
              <a:rPr lang="en-US" dirty="0"/>
              <a:t>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0112-858E-4E3B-A41E-5B36BC160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115006"/>
            <a:ext cx="8825659" cy="41749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Time on APP(in minutes).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Time on Website(in minutes).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Length of Membership.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3. Reading the data from CSV file.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4. Describing some methods on the data.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5. Exploring the data: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this step joint plots are created in order to compare the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YEARLY AMOUNT SPENT (Y-AXIS).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TIME ON WEBSITE/APP (X-AXIS).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59F23-8367-4A45-A986-D1807ACE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27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0234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1582-0FF6-4766-AAAD-C5A78BF1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77516"/>
            <a:ext cx="8761413" cy="68981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CORRELATIONS:</a:t>
            </a:r>
            <a:endParaRPr lang="en-PK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AB690-D136-4F96-BB54-75AA5B9F1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754" y="1659694"/>
            <a:ext cx="4077269" cy="41439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B159CE-21EE-4E33-B7C0-82D36739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249" y="1659694"/>
            <a:ext cx="4229690" cy="41153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62229C-9FDC-4222-A892-660121C0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28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1974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A8EC-BD7B-4F35-B87C-4138F877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341785"/>
          </a:xfrm>
        </p:spPr>
        <p:txBody>
          <a:bodyPr/>
          <a:lstStyle/>
          <a:p>
            <a:r>
              <a:rPr lang="en-US" dirty="0"/>
              <a:t>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FA327-D3E8-4BE8-AA93-62EFB9342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17558"/>
            <a:ext cx="8825659" cy="390224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 COMPARING BOTH THE CORRELATIONS:</a:t>
            </a:r>
          </a:p>
          <a:p>
            <a:r>
              <a:rPr lang="en-US" dirty="0">
                <a:solidFill>
                  <a:schemeClr val="tx1"/>
                </a:solidFill>
              </a:rPr>
              <a:t>It is observed that correlation of time on website with yearly amount spent is more strong as compared to time on mobile  app.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SO, </a:t>
            </a:r>
          </a:p>
          <a:p>
            <a:r>
              <a:rPr lang="en-US" dirty="0">
                <a:solidFill>
                  <a:schemeClr val="tx1"/>
                </a:solidFill>
              </a:rPr>
              <a:t>From here it also gives idea t go for a </a:t>
            </a:r>
          </a:p>
          <a:p>
            <a:r>
              <a:rPr lang="en-US" b="1" dirty="0">
                <a:solidFill>
                  <a:schemeClr val="tx1"/>
                </a:solidFill>
              </a:rPr>
              <a:t>MOBILE  APP!</a:t>
            </a:r>
            <a:endParaRPr lang="en-PK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4C73C-A0F2-4C2F-9A4B-50746656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29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89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F394-0760-4C40-A2A4-1346E923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49279"/>
          </a:xfrm>
        </p:spPr>
        <p:txBody>
          <a:bodyPr/>
          <a:lstStyle/>
          <a:p>
            <a:r>
              <a:rPr lang="en-US" dirty="0"/>
              <a:t>…</a:t>
            </a:r>
            <a:endParaRPr lang="en-PK" dirty="0"/>
          </a:p>
        </p:txBody>
      </p:sp>
      <p:pic>
        <p:nvPicPr>
          <p:cNvPr id="7" name="Image5">
            <a:extLst>
              <a:ext uri="{FF2B5EF4-FFF2-40B4-BE49-F238E27FC236}">
                <a16:creationId xmlns:a16="http://schemas.microsoft.com/office/drawing/2014/main" id="{92E0400D-D64F-4CA2-93F4-1C38EC5512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88443" y="1395414"/>
            <a:ext cx="5869494" cy="4187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13DECA-3A6E-46E1-AD16-0F397E9CE991}"/>
              </a:ext>
            </a:extLst>
          </p:cNvPr>
          <p:cNvSpPr txBox="1"/>
          <p:nvPr/>
        </p:nvSpPr>
        <p:spPr>
          <a:xfrm>
            <a:off x="2375190" y="5667345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gap between actual value &amp; fitted line is ERROR</a:t>
            </a:r>
            <a:endParaRPr lang="en-P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4F0082-A599-4252-ADA3-704C937A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1327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4B0B-A166-4DF5-B878-19E0189B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373869"/>
          </a:xfrm>
        </p:spPr>
        <p:txBody>
          <a:bodyPr/>
          <a:lstStyle/>
          <a:p>
            <a:r>
              <a:rPr lang="en-US" dirty="0"/>
              <a:t>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591B3-284D-4D54-8966-1DEBD89AA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81" y="1946929"/>
            <a:ext cx="8825659" cy="4239126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6. EXPLORING THER RELATINSHIPS by using PAIR PLOTS.</a:t>
            </a:r>
          </a:p>
          <a:p>
            <a:r>
              <a:rPr lang="en-US" dirty="0">
                <a:solidFill>
                  <a:schemeClr val="tx1"/>
                </a:solidFill>
              </a:rPr>
              <a:t>(From the document..)</a:t>
            </a:r>
          </a:p>
          <a:p>
            <a:r>
              <a:rPr lang="en-US" dirty="0">
                <a:solidFill>
                  <a:schemeClr val="tx1"/>
                </a:solidFill>
              </a:rPr>
              <a:t>It is observed that </a:t>
            </a:r>
          </a:p>
          <a:p>
            <a:r>
              <a:rPr lang="en-US" dirty="0">
                <a:solidFill>
                  <a:schemeClr val="tx1"/>
                </a:solidFill>
              </a:rPr>
              <a:t>The most correlated feature with YEARLY AMOUNT SPENT is LENGTH OF MEMBERSHIP.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BFBFC-9430-4135-AAC8-5259DEBC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48" y="3564082"/>
            <a:ext cx="3586801" cy="28513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479C2-71C3-4142-BDC8-1418A28A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30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1700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3279-5BB4-48AD-85C8-0A2A24FD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64658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7. TRAINING AND TESTING DATA:</a:t>
            </a:r>
            <a:endParaRPr lang="en-PK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34AE1-70D2-40E3-9E64-6E0323CB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1937"/>
            <a:ext cx="8825659" cy="4218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After  observing this correlation: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Create a linear model of YEARLY AMOUNT SPENT AND LENGTH OF MEMBERSHIP.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After exploring, split data into training and testing sets.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Import LINEAR  REGRESSION from sklearn.linear_model and train the data.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training phase where you train algorithms to create the right output.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learns the values of coefficients from the model.</a:t>
            </a:r>
            <a:endParaRPr lang="en-PK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DBB0D-84B2-4DAE-BA4C-9B6EC5FD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31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2093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E226-8D58-4EE1-AC18-CC83F8A7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SPLITTING THE DATA:</a:t>
            </a:r>
            <a:endParaRPr lang="en-PK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0A2D-942A-4EC5-9B10-2BD227FE6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5939"/>
            <a:ext cx="8825659" cy="372386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WHY TO SPLIT DATA?</a:t>
            </a:r>
          </a:p>
          <a:p>
            <a:r>
              <a:rPr lang="en-US" dirty="0">
                <a:solidFill>
                  <a:schemeClr val="tx1"/>
                </a:solidFill>
              </a:rPr>
              <a:t>Data is a heart of every machine learning problem.</a:t>
            </a:r>
          </a:p>
          <a:p>
            <a:r>
              <a:rPr lang="en-US" dirty="0">
                <a:solidFill>
                  <a:schemeClr val="tx1"/>
                </a:solidFill>
              </a:rPr>
              <a:t>Training a model is first step in making good predictions.</a:t>
            </a:r>
          </a:p>
          <a:p>
            <a:r>
              <a:rPr lang="en-US" dirty="0">
                <a:solidFill>
                  <a:schemeClr val="tx1"/>
                </a:solidFill>
              </a:rPr>
              <a:t>Splitting data is therefore necessary to build a solid basis t train and test a model.</a:t>
            </a:r>
          </a:p>
          <a:p>
            <a:r>
              <a:rPr lang="en-US" b="1" dirty="0">
                <a:solidFill>
                  <a:schemeClr val="tx1"/>
                </a:solidFill>
              </a:rPr>
              <a:t>HOW TO SPLIT DATA?</a:t>
            </a:r>
          </a:p>
          <a:p>
            <a:r>
              <a:rPr lang="en-US" dirty="0">
                <a:solidFill>
                  <a:schemeClr val="tx1"/>
                </a:solidFill>
              </a:rPr>
              <a:t>The data should be divided int three sets: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Training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Validation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Testing dataset.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BF88F-5E30-4CA2-BEFA-FD34C375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32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3538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985C-6309-42A3-BB3F-F6C505DC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298541"/>
          </a:xfrm>
        </p:spPr>
        <p:txBody>
          <a:bodyPr/>
          <a:lstStyle/>
          <a:p>
            <a:r>
              <a:rPr lang="en-US" dirty="0"/>
              <a:t>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E00E-6296-4CFE-9776-6333FE7A6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46851"/>
            <a:ext cx="8825659" cy="4194313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TRAINING DATASET:</a:t>
            </a:r>
          </a:p>
          <a:p>
            <a:r>
              <a:rPr lang="en-US" dirty="0">
                <a:solidFill>
                  <a:schemeClr val="tx1"/>
                </a:solidFill>
              </a:rPr>
              <a:t>It is used to tarin the model.</a:t>
            </a:r>
          </a:p>
          <a:p>
            <a:r>
              <a:rPr lang="en-US" dirty="0">
                <a:solidFill>
                  <a:schemeClr val="tx1"/>
                </a:solidFill>
              </a:rPr>
              <a:t>This should be the largest portion of dataset.</a:t>
            </a:r>
          </a:p>
          <a:p>
            <a:r>
              <a:rPr lang="en-US" dirty="0">
                <a:solidFill>
                  <a:schemeClr val="tx1"/>
                </a:solidFill>
              </a:rPr>
              <a:t>Features are extracted and trained to fit a model.</a:t>
            </a:r>
          </a:p>
          <a:p>
            <a:r>
              <a:rPr lang="en-US" dirty="0">
                <a:solidFill>
                  <a:schemeClr val="tx1"/>
                </a:solidFill>
              </a:rPr>
              <a:t>Our model learns from this data.</a:t>
            </a:r>
          </a:p>
          <a:p>
            <a:r>
              <a:rPr lang="en-US" dirty="0">
                <a:solidFill>
                  <a:schemeClr val="tx1"/>
                </a:solidFill>
              </a:rPr>
              <a:t>For example:</a:t>
            </a:r>
          </a:p>
          <a:p>
            <a:r>
              <a:rPr lang="en-US" dirty="0">
                <a:solidFill>
                  <a:schemeClr val="tx1"/>
                </a:solidFill>
              </a:rPr>
              <a:t>Regression model would use examples in this data to find coefficients(gradients).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C2F59-191E-4090-979C-6A38F709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33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00075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6DB5-8983-421F-9D25-F7A42891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258784"/>
          </a:xfrm>
        </p:spPr>
        <p:txBody>
          <a:bodyPr/>
          <a:lstStyle/>
          <a:p>
            <a:r>
              <a:rPr lang="en-US" dirty="0"/>
              <a:t>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0E15-D288-4605-ABF6-6B9C2642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5939"/>
            <a:ext cx="8825659" cy="372386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VALIDATION DATASET: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REQUIRED! If you test several models.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Is used t validate the trained model.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It’s the most important setting as it will form basis of our model evaluation.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the difference between error n training set and error on validation set is huge, it means the model as high variance and hence the case of over-fitting.</a:t>
            </a:r>
            <a:endParaRPr lang="en-PK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760EF-935A-42D5-8103-52A99892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34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93481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CF3D-62E4-420D-B154-57128024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278662"/>
          </a:xfrm>
        </p:spPr>
        <p:txBody>
          <a:bodyPr/>
          <a:lstStyle/>
          <a:p>
            <a:r>
              <a:rPr lang="en-US" dirty="0"/>
              <a:t>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58CB-4A04-4DD2-8811-D9981DC8F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5939"/>
            <a:ext cx="8825659" cy="3723861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TEST DATASET:</a:t>
            </a:r>
          </a:p>
          <a:p>
            <a:r>
              <a:rPr lang="en-US" dirty="0">
                <a:solidFill>
                  <a:schemeClr val="tx1"/>
                </a:solidFill>
              </a:rPr>
              <a:t>Here we test the trained and validated model.</a:t>
            </a:r>
          </a:p>
          <a:p>
            <a:r>
              <a:rPr lang="en-US" dirty="0">
                <a:solidFill>
                  <a:schemeClr val="tx1"/>
                </a:solidFill>
              </a:rPr>
              <a:t>It tells us how efficient our overall model is! And how likely is it going to predict something which does not make sense.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Data splitting:</a:t>
            </a:r>
          </a:p>
          <a:p>
            <a:r>
              <a:rPr lang="en-US" dirty="0">
                <a:solidFill>
                  <a:schemeClr val="tx1"/>
                </a:solidFill>
              </a:rPr>
              <a:t>If we have only one model, a good approach is to split data into two parts:</a:t>
            </a:r>
          </a:p>
          <a:p>
            <a:r>
              <a:rPr lang="en-US" dirty="0">
                <a:solidFill>
                  <a:schemeClr val="tx1"/>
                </a:solidFill>
              </a:rPr>
              <a:t>Training dataset (80%) and</a:t>
            </a:r>
          </a:p>
          <a:p>
            <a:r>
              <a:rPr lang="en-US" dirty="0">
                <a:solidFill>
                  <a:schemeClr val="tx1"/>
                </a:solidFill>
              </a:rPr>
              <a:t>Testing dataset (20%).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5480D-C27C-4056-ABF6-FA0B01B3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35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1939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B567-E892-4BE4-83A1-F009400F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457567"/>
          </a:xfrm>
        </p:spPr>
        <p:txBody>
          <a:bodyPr/>
          <a:lstStyle/>
          <a:p>
            <a:r>
              <a:rPr lang="en-US" dirty="0"/>
              <a:t>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4CF7B-842F-409E-BC78-4298773B5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6122"/>
            <a:ext cx="8825659" cy="3753678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But if we have several models…</a:t>
            </a:r>
          </a:p>
          <a:p>
            <a:r>
              <a:rPr lang="en-US" dirty="0">
                <a:solidFill>
                  <a:schemeClr val="tx1"/>
                </a:solidFill>
              </a:rPr>
              <a:t>We have to break them into three datasets:</a:t>
            </a:r>
          </a:p>
          <a:p>
            <a:r>
              <a:rPr lang="en-US" dirty="0">
                <a:solidFill>
                  <a:schemeClr val="tx1"/>
                </a:solidFill>
              </a:rPr>
              <a:t>Training data set (70%).</a:t>
            </a:r>
          </a:p>
          <a:p>
            <a:r>
              <a:rPr lang="en-US" dirty="0">
                <a:solidFill>
                  <a:schemeClr val="tx1"/>
                </a:solidFill>
              </a:rPr>
              <a:t>Validation and Testing dataset (equal parts).</a:t>
            </a:r>
          </a:p>
          <a:p>
            <a:r>
              <a:rPr lang="en-US" dirty="0">
                <a:solidFill>
                  <a:schemeClr val="tx1"/>
                </a:solidFill>
              </a:rPr>
              <a:t>So in this case we can not assume a model to be best n the accuracy of validation dataset because</a:t>
            </a:r>
          </a:p>
          <a:p>
            <a:r>
              <a:rPr lang="en-US" dirty="0">
                <a:solidFill>
                  <a:schemeClr val="tx1"/>
                </a:solidFill>
              </a:rPr>
              <a:t>The model maybe benefited from random patterns in split dataset.</a:t>
            </a:r>
          </a:p>
          <a:p>
            <a:r>
              <a:rPr lang="en-US" dirty="0">
                <a:solidFill>
                  <a:schemeClr val="tx1"/>
                </a:solidFill>
              </a:rPr>
              <a:t>Fr this reason we need to repeat validation step with test dataset in order to select the best model.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77FEC-B2EE-437B-A87A-02BD0950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36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68065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DD9C-0E9D-49FA-8E10-BCA74363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8.PREDICTING TEST DATA:</a:t>
            </a:r>
            <a:endParaRPr lang="en-PK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6746-1206-4378-8E08-AC2A3AE0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37347"/>
            <a:ext cx="8825659" cy="3982453"/>
          </a:xfrm>
        </p:spPr>
        <p:txBody>
          <a:bodyPr>
            <a:normAutofit fontScale="92500" lnSpcReduction="10000"/>
          </a:bodyPr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Using lm.predict function and passing parameter of x_test that are the predicted values.</a:t>
            </a:r>
            <a:endParaRPr lang="en-PK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Lm.predict function is used to predict values based on given dataset.</a:t>
            </a:r>
            <a:endParaRPr lang="en-PK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Then, we will plot a scatter graph, using plt.scatter function and passing parameters of y_test and predictions  where y_test are the numerical features of the customer and on the horizontal axis and predictions are the yearly amount spent and on vertical axis.</a:t>
            </a:r>
            <a:endParaRPr lang="en-PK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Using matplot library scatterplot is plotted. </a:t>
            </a:r>
            <a:endParaRPr lang="en-PK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graph demonstrates linear relation between x and y, where x are the real values and y are the predicted values.</a:t>
            </a:r>
            <a:endParaRPr lang="en-PK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4131E-45A0-4E78-B6CF-4FE60EA5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37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4369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C929-F37E-461F-95BC-729AA903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EVALUATING THE MODEL:</a:t>
            </a:r>
            <a:endParaRPr lang="en-PK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62EF-8C4A-43D7-A10C-734225E0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957137"/>
            <a:ext cx="8825659" cy="4062663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Now calculate mean absolute error, mean squared error and root mean squared error.</a:t>
            </a:r>
            <a:endParaRPr lang="en-PK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Residuals</a:t>
            </a:r>
            <a:endParaRPr lang="en-PK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is the vertical distance between datapoint and regression line. It is used to estimate the errors. Datapoint has one residual. It plays an important role in validating the regression model. </a:t>
            </a:r>
            <a:endParaRPr lang="en-PK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Residual is positive if it is above the regression line and it is negative if it is below the regression line.</a:t>
            </a:r>
            <a:endParaRPr lang="en-PK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ŷ (predicted value) is on horizontal axis and residuals are on vertical axis.</a:t>
            </a:r>
            <a:endParaRPr lang="en-PK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C5E59-115F-4EF0-B593-75A812DA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38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1143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696F-3CD7-452F-B49E-9BD5F7AC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CONCLUSION:</a:t>
            </a:r>
            <a:endParaRPr lang="en-PK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F7C6-BA2B-464E-B124-530FB818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37955"/>
            <a:ext cx="8825659" cy="3681845"/>
          </a:xfrm>
        </p:spPr>
        <p:txBody>
          <a:bodyPr/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Through all the data we conclude that mobile app is working better than website. Two ways can be used :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develop website to catch up to the performance of the mobile app.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develop mobile app more because that is working better.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COMPANY SHOULD DEVELOP ITS MOBILE APP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ORDER TO GET MORE CUSTOMERS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FLOURISH THEIR BUSSINESS!</a:t>
            </a:r>
            <a:endParaRPr lang="en-PK" sz="1800" b="1" i="1" dirty="0">
              <a:solidFill>
                <a:schemeClr val="accent6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1D0B4-5107-47F7-9041-03539538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39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625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248F-6E27-4F55-B237-F5862BAC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8096-AC83-4CE3-B565-8A365D90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600202"/>
            <a:ext cx="8825659" cy="4419598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residuals can be summed in the sum of squared errors (SSE).</a:t>
            </a:r>
            <a:endParaRPr lang="en-P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PK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558F2E4-9623-4382-95A2-9E24B81CC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pic>
        <p:nvPicPr>
          <p:cNvPr id="3073" name="Image6">
            <a:extLst>
              <a:ext uri="{FF2B5EF4-FFF2-40B4-BE49-F238E27FC236}">
                <a16:creationId xmlns:a16="http://schemas.microsoft.com/office/drawing/2014/main" id="{FF2D3E9D-AA45-4EA4-8EAC-784AA4FD2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05" y="2055284"/>
            <a:ext cx="11715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ED85993-2FA2-4D73-AC11-41F973B1D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8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pic>
        <p:nvPicPr>
          <p:cNvPr id="7" name="Image7">
            <a:extLst>
              <a:ext uri="{FF2B5EF4-FFF2-40B4-BE49-F238E27FC236}">
                <a16:creationId xmlns:a16="http://schemas.microsoft.com/office/drawing/2014/main" id="{0B92BA8B-D0CE-46C1-922D-BB3C781ACB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909935" y="2697391"/>
            <a:ext cx="5251450" cy="1892300"/>
          </a:xfrm>
          <a:prstGeom prst="rect">
            <a:avLst/>
          </a:prstGeom>
        </p:spPr>
      </p:pic>
      <p:pic>
        <p:nvPicPr>
          <p:cNvPr id="8" name="Image8">
            <a:extLst>
              <a:ext uri="{FF2B5EF4-FFF2-40B4-BE49-F238E27FC236}">
                <a16:creationId xmlns:a16="http://schemas.microsoft.com/office/drawing/2014/main" id="{A2A16EDF-2F2B-4C7A-91C6-40EF0B1C65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942058" y="4589691"/>
            <a:ext cx="5258435" cy="608965"/>
          </a:xfrm>
          <a:prstGeom prst="rect">
            <a:avLst/>
          </a:prstGeom>
        </p:spPr>
      </p:pic>
      <p:pic>
        <p:nvPicPr>
          <p:cNvPr id="9" name="Image9">
            <a:extLst>
              <a:ext uri="{FF2B5EF4-FFF2-40B4-BE49-F238E27FC236}">
                <a16:creationId xmlns:a16="http://schemas.microsoft.com/office/drawing/2014/main" id="{A76C5646-F206-46ED-A229-B29E20BC859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2909935" y="5297137"/>
            <a:ext cx="5252085" cy="667385"/>
          </a:xfrm>
          <a:prstGeom prst="rect">
            <a:avLst/>
          </a:prstGeom>
        </p:spPr>
      </p:pic>
      <p:pic>
        <p:nvPicPr>
          <p:cNvPr id="10" name="Image10">
            <a:extLst>
              <a:ext uri="{FF2B5EF4-FFF2-40B4-BE49-F238E27FC236}">
                <a16:creationId xmlns:a16="http://schemas.microsoft.com/office/drawing/2014/main" id="{938149E7-C53B-4F61-BD36-B3318C42A61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2900410" y="5955810"/>
            <a:ext cx="5270500" cy="406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2F3D-100B-4349-9749-644F6506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47307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4063-023D-4AB4-8625-9DCDF666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THANKS </a:t>
            </a:r>
            <a:r>
              <a:rPr lang="en-US" dirty="0">
                <a:latin typeface="Algerian" panose="04020705040A02060702" pitchFamily="82" charset="0"/>
                <a:sym typeface="Wingdings" panose="05000000000000000000" pitchFamily="2" charset="2"/>
              </a:rPr>
              <a:t></a:t>
            </a:r>
            <a:endParaRPr lang="en-PK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ADCCF-6DFE-40B2-8910-A83704418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682" b="3966"/>
          <a:stretch/>
        </p:blipFill>
        <p:spPr>
          <a:xfrm>
            <a:off x="3878440" y="2603500"/>
            <a:ext cx="3379433" cy="328083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C5A3E-7E0D-4C80-9CDD-78AD0F7B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40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4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DF44-0394-46B8-95CE-463B0FA2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A623-93FC-4CC0-8F6A-4DEC2D86E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03446"/>
            <a:ext cx="8825659" cy="393065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Mean-square-error (MSE)</a:t>
            </a:r>
            <a:endParaRPr lang="en-PK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Symbol" panose="05050102010706020507" pitchFamily="18" charset="2"/>
              </a:rPr>
              <a:t>or called "error variance".</a:t>
            </a:r>
            <a:endParaRPr lang="en-PK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Symbol" panose="05050102010706020507" pitchFamily="18" charset="2"/>
              </a:rPr>
              <a:t>where, “Sy” is Standard Deviation of Y.</a:t>
            </a:r>
            <a:endParaRPr lang="en-PK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Symbol" panose="05050102010706020507" pitchFamily="18" charset="2"/>
              </a:rPr>
              <a:t>where,  “X” is Independent Variable.</a:t>
            </a:r>
            <a:endParaRPr lang="en-PK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Symbol" panose="05050102010706020507" pitchFamily="18" charset="2"/>
              </a:rPr>
              <a:t>where, “n” is number of observed value. </a:t>
            </a:r>
            <a:endParaRPr lang="en-PK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PK" dirty="0"/>
          </a:p>
        </p:txBody>
      </p:sp>
      <p:pic>
        <p:nvPicPr>
          <p:cNvPr id="4" name="Image11">
            <a:extLst>
              <a:ext uri="{FF2B5EF4-FFF2-40B4-BE49-F238E27FC236}">
                <a16:creationId xmlns:a16="http://schemas.microsoft.com/office/drawing/2014/main" id="{A557F39C-8329-4ED9-B8D4-0069EF65B7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036391" y="2832100"/>
            <a:ext cx="1739900" cy="5969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ED8CF-9203-4B6D-9ADF-6EF4CF59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940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2044-9041-441F-836A-CAACB270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RMSE:</a:t>
            </a:r>
            <a:endParaRPr lang="en-PK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DF2D-7B64-4B6C-A383-7A4D27B4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209" y="2322641"/>
            <a:ext cx="8825659" cy="399849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Root-mean-square-error (RMSE) </a:t>
            </a:r>
            <a:endParaRPr lang="en-PK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Symbol" panose="05050102010706020507" pitchFamily="18" charset="2"/>
              </a:rPr>
              <a:t>or called "Standard Error of the regression".</a:t>
            </a:r>
            <a:endParaRPr lang="en-PK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Symbol" panose="05050102010706020507" pitchFamily="18" charset="2"/>
              </a:rPr>
              <a:t>where, “Sy” is Standard Deviation of Y.</a:t>
            </a:r>
            <a:endParaRPr lang="en-PK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Symbol" panose="05050102010706020507" pitchFamily="18" charset="2"/>
              </a:rPr>
              <a:t>where,  “X” is Independent Variable.</a:t>
            </a:r>
            <a:endParaRPr lang="en-PK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Symbol" panose="05050102010706020507" pitchFamily="18" charset="2"/>
              </a:rPr>
              <a:t>where, “n” is number of observed value. 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pic>
        <p:nvPicPr>
          <p:cNvPr id="4" name="Image12">
            <a:extLst>
              <a:ext uri="{FF2B5EF4-FFF2-40B4-BE49-F238E27FC236}">
                <a16:creationId xmlns:a16="http://schemas.microsoft.com/office/drawing/2014/main" id="{D41A3AC6-4279-470E-AC4F-4D06298BCD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630159" y="2840990"/>
            <a:ext cx="3331845" cy="588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ED5D5-215A-4048-B0FB-32FB183C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567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FC8F-2C32-412B-97F6-A1AD8DD6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EXAMPLE’S OF SSE, MSE &amp; RMSE:</a:t>
            </a:r>
            <a:endParaRPr lang="en-PK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F1038-949C-4785-A9A9-64AF84E3E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527" y="2152754"/>
            <a:ext cx="8825659" cy="437949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for example, if SSE is :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and "n” number of observations are :</a:t>
            </a:r>
          </a:p>
          <a:p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then, MSE will be as :</a:t>
            </a:r>
          </a:p>
          <a:p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also, RMSE have that :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dirty="0"/>
          </a:p>
        </p:txBody>
      </p:sp>
      <p:pic>
        <p:nvPicPr>
          <p:cNvPr id="4" name="Image13">
            <a:extLst>
              <a:ext uri="{FF2B5EF4-FFF2-40B4-BE49-F238E27FC236}">
                <a16:creationId xmlns:a16="http://schemas.microsoft.com/office/drawing/2014/main" id="{7576FAC0-8AD5-42FF-AB28-62E2375203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533173" y="2564894"/>
            <a:ext cx="2901315" cy="674370"/>
          </a:xfrm>
          <a:prstGeom prst="rect">
            <a:avLst/>
          </a:prstGeom>
        </p:spPr>
      </p:pic>
      <p:pic>
        <p:nvPicPr>
          <p:cNvPr id="5" name="Image14">
            <a:extLst>
              <a:ext uri="{FF2B5EF4-FFF2-40B4-BE49-F238E27FC236}">
                <a16:creationId xmlns:a16="http://schemas.microsoft.com/office/drawing/2014/main" id="{A98E3257-4E58-4ADE-84AC-DF19E91CA2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557938" y="3749776"/>
            <a:ext cx="2886075" cy="323850"/>
          </a:xfrm>
          <a:prstGeom prst="rect">
            <a:avLst/>
          </a:prstGeom>
        </p:spPr>
      </p:pic>
      <p:pic>
        <p:nvPicPr>
          <p:cNvPr id="6" name="Image15">
            <a:extLst>
              <a:ext uri="{FF2B5EF4-FFF2-40B4-BE49-F238E27FC236}">
                <a16:creationId xmlns:a16="http://schemas.microsoft.com/office/drawing/2014/main" id="{1457F229-4BBF-4D70-A4D3-290E762381F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567463" y="4599536"/>
            <a:ext cx="2876550" cy="647700"/>
          </a:xfrm>
          <a:prstGeom prst="rect">
            <a:avLst/>
          </a:prstGeom>
        </p:spPr>
      </p:pic>
      <p:pic>
        <p:nvPicPr>
          <p:cNvPr id="7" name="Image16">
            <a:extLst>
              <a:ext uri="{FF2B5EF4-FFF2-40B4-BE49-F238E27FC236}">
                <a16:creationId xmlns:a16="http://schemas.microsoft.com/office/drawing/2014/main" id="{0C31B543-19DF-4E20-826B-23648ECCC9B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557938" y="5807147"/>
            <a:ext cx="2876550" cy="60452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351C62-1A7E-45EC-A2BE-883EE223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877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A422-8FA4-41C0-B69D-715720EF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729916"/>
            <a:ext cx="8761413" cy="1175974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UNCERTAINITY IN REGRESSION PARAMETERS:</a:t>
            </a:r>
            <a:endParaRPr lang="en-PK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056F-64D9-4E48-9941-8B621655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13811"/>
            <a:ext cx="8825659" cy="42511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CI (COFIDENCE INTERNAL) FOR SLOPE: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 determine whether the slope of the regression line is statistically significant, one can straightforwardly calculate t :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PK" dirty="0"/>
          </a:p>
        </p:txBody>
      </p:sp>
      <p:pic>
        <p:nvPicPr>
          <p:cNvPr id="4" name="Image17">
            <a:extLst>
              <a:ext uri="{FF2B5EF4-FFF2-40B4-BE49-F238E27FC236}">
                <a16:creationId xmlns:a16="http://schemas.microsoft.com/office/drawing/2014/main" id="{B8FA6516-F4C4-4451-AF7D-F22E1ECE5C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211387" y="2669339"/>
            <a:ext cx="6743700" cy="2578100"/>
          </a:xfrm>
          <a:prstGeom prst="rect">
            <a:avLst/>
          </a:prstGeom>
        </p:spPr>
      </p:pic>
      <p:pic>
        <p:nvPicPr>
          <p:cNvPr id="5" name="Image18">
            <a:extLst>
              <a:ext uri="{FF2B5EF4-FFF2-40B4-BE49-F238E27FC236}">
                <a16:creationId xmlns:a16="http://schemas.microsoft.com/office/drawing/2014/main" id="{33843F5A-EC2F-47CA-AADD-9904463347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327846" y="5799471"/>
            <a:ext cx="733425" cy="6572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1B4C-D2B3-4844-98B9-DA870B3F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096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B897-0247-4C57-88A5-CC0A2E04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261574"/>
          </a:xfrm>
        </p:spPr>
        <p:txBody>
          <a:bodyPr/>
          <a:lstStyle/>
          <a:p>
            <a:r>
              <a:rPr lang="en-US" dirty="0"/>
              <a:t>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3026-B081-4624-AB80-482316ED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22358"/>
            <a:ext cx="8825659" cy="3597442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Symbol" panose="05050102010706020507" pitchFamily="18" charset="2"/>
              </a:rPr>
              <a:t>where, “b” is Slope of the regression line.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Symbol" panose="05050102010706020507" pitchFamily="18" charset="2"/>
              </a:rPr>
              <a:t>where, “Sb” is Standard Error of the slope.</a:t>
            </a:r>
            <a:endParaRPr lang="en-PK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finally, we conclude mathematically :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dirty="0"/>
          </a:p>
        </p:txBody>
      </p:sp>
      <p:pic>
        <p:nvPicPr>
          <p:cNvPr id="4" name="Image19">
            <a:extLst>
              <a:ext uri="{FF2B5EF4-FFF2-40B4-BE49-F238E27FC236}">
                <a16:creationId xmlns:a16="http://schemas.microsoft.com/office/drawing/2014/main" id="{A80A06AF-730C-4048-B787-94185EBD3C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19422" y="3941679"/>
            <a:ext cx="5832475" cy="558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6EA7D-9991-43A8-9395-1503998A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E261-FD32-4E35-85F1-4A149A70BD5B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27065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239</TotalTime>
  <Words>2061</Words>
  <Application>Microsoft Office PowerPoint</Application>
  <PresentationFormat>Widescreen</PresentationFormat>
  <Paragraphs>300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Algerian</vt:lpstr>
      <vt:lpstr>Arial</vt:lpstr>
      <vt:lpstr>Calibri</vt:lpstr>
      <vt:lpstr>Century Gothic</vt:lpstr>
      <vt:lpstr>Imprint MT Shadow</vt:lpstr>
      <vt:lpstr>Symbol</vt:lpstr>
      <vt:lpstr>Wingdings</vt:lpstr>
      <vt:lpstr>Wingdings 3</vt:lpstr>
      <vt:lpstr>Ion Boardroom</vt:lpstr>
      <vt:lpstr>TOPIC:  SIMPLE LINEAR  REGRESSION</vt:lpstr>
      <vt:lpstr>RESIDUAL:</vt:lpstr>
      <vt:lpstr>…</vt:lpstr>
      <vt:lpstr>SSE:</vt:lpstr>
      <vt:lpstr>MSE:</vt:lpstr>
      <vt:lpstr>RMSE:</vt:lpstr>
      <vt:lpstr>EXAMPLE’S OF SSE, MSE &amp; RMSE:</vt:lpstr>
      <vt:lpstr>UNCERTAINITY IN REGRESSION PARAMETERS:</vt:lpstr>
      <vt:lpstr>…</vt:lpstr>
      <vt:lpstr>‘ r ’ ( Correlation Coefficient ) :</vt:lpstr>
      <vt:lpstr>Conditions for value of ‘ r ’ :</vt:lpstr>
      <vt:lpstr> Possible values of ‘ r ’ : </vt:lpstr>
      <vt:lpstr>…</vt:lpstr>
      <vt:lpstr>…</vt:lpstr>
      <vt:lpstr>….</vt:lpstr>
      <vt:lpstr>ASSUMPTIONS OF LINEAR REGRESSION:</vt:lpstr>
      <vt:lpstr>…</vt:lpstr>
      <vt:lpstr>REGRESSION MODEL:</vt:lpstr>
      <vt:lpstr>…</vt:lpstr>
      <vt:lpstr>….</vt:lpstr>
      <vt:lpstr>E-COMMERCE PROJECT’S DEMO:</vt:lpstr>
      <vt:lpstr>COMPANY IS TRYING TO DECIDE!!!</vt:lpstr>
      <vt:lpstr>MOBILE APPS VS WEBSITES:</vt:lpstr>
      <vt:lpstr>LINEAR REGRESSION MODEL IN THIS E-COMMERCE PROJECT:</vt:lpstr>
      <vt:lpstr>STEP BY STEP APPROACH TO USE LINEAR REGRESSION MODEL:</vt:lpstr>
      <vt:lpstr>E-COMMERCE PROJECT:</vt:lpstr>
      <vt:lpstr>…</vt:lpstr>
      <vt:lpstr>CORRELATIONS:</vt:lpstr>
      <vt:lpstr>…</vt:lpstr>
      <vt:lpstr>…</vt:lpstr>
      <vt:lpstr>7. TRAINING AND TESTING DATA:</vt:lpstr>
      <vt:lpstr>SPLITTING THE DATA:</vt:lpstr>
      <vt:lpstr>…</vt:lpstr>
      <vt:lpstr>…</vt:lpstr>
      <vt:lpstr>…</vt:lpstr>
      <vt:lpstr>…</vt:lpstr>
      <vt:lpstr>8.PREDICTING TEST DATA:</vt:lpstr>
      <vt:lpstr>EVALUATING THE MODEL:</vt:lpstr>
      <vt:lpstr>CONCLUSION:</vt:lpstr>
      <vt:lpstr>THANKS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 SIMPLE LINEAR REGRESSION</dc:title>
  <dc:creator>KAINAT ZULFIQAR</dc:creator>
  <cp:lastModifiedBy>KAINAT ZULFIQAR</cp:lastModifiedBy>
  <cp:revision>30</cp:revision>
  <dcterms:created xsi:type="dcterms:W3CDTF">2021-04-19T15:23:42Z</dcterms:created>
  <dcterms:modified xsi:type="dcterms:W3CDTF">2021-05-04T03:19:00Z</dcterms:modified>
</cp:coreProperties>
</file>