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99" r:id="rId3"/>
    <p:sldId id="308" r:id="rId4"/>
    <p:sldId id="309" r:id="rId5"/>
    <p:sldId id="310" r:id="rId6"/>
    <p:sldId id="311" r:id="rId7"/>
    <p:sldId id="336" r:id="rId8"/>
    <p:sldId id="312" r:id="rId9"/>
    <p:sldId id="313" r:id="rId10"/>
    <p:sldId id="314" r:id="rId11"/>
    <p:sldId id="306" r:id="rId12"/>
    <p:sldId id="317" r:id="rId13"/>
    <p:sldId id="321" r:id="rId14"/>
    <p:sldId id="318" r:id="rId15"/>
    <p:sldId id="329" r:id="rId16"/>
    <p:sldId id="331" r:id="rId17"/>
    <p:sldId id="332" r:id="rId18"/>
    <p:sldId id="333" r:id="rId19"/>
    <p:sldId id="334" r:id="rId20"/>
    <p:sldId id="330" r:id="rId21"/>
    <p:sldId id="33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DA213-7B9D-4C74-B708-6D2B008DD12B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621E8-8594-47DA-B046-CDE3E706B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5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71C28E08-287A-4D4E-A767-09D8ECCA24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172B128-1884-453B-9765-60F96B673D4E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38F0ED07-D47A-40FF-946A-DA420324A2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DEEB8DF4-EE97-4DD7-B881-C4132B9B7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AEAC731F-D1F4-4F9F-90EE-E8C0C0D850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4149007-30CE-4025-9480-78956CF61445}" type="slidenum">
              <a:rPr lang="en-US" altLang="en-US">
                <a:latin typeface="Arial" panose="020B0604020202020204" pitchFamily="34" charset="0"/>
              </a:rPr>
              <a:pPr/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7487E338-8B94-45E7-BADA-E1548BB00E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A87D61F6-A52C-4BD1-B204-FEDD5BB8DB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9FE8FFD9-C641-4565-B51A-D2C2142B17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E7503B7-DAC7-4D32-8C86-8EE148DACEF9}" type="slidenum">
              <a:rPr lang="en-US" altLang="en-US">
                <a:latin typeface="Arial" panose="020B0604020202020204" pitchFamily="34" charset="0"/>
              </a:rPr>
              <a:pPr/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EC8490F4-1534-4B51-92C6-2636AD2124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BFB0114F-B247-47B6-B46E-F3888F17B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CB76D942-7B7C-495F-B0C0-A0F15FCB59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881B854-4CBD-40C0-A5ED-FFE5B4BCA678}" type="slidenum">
              <a:rPr lang="en-US" altLang="en-US">
                <a:latin typeface="Arial" panose="020B0604020202020204" pitchFamily="34" charset="0"/>
              </a:rPr>
              <a:pPr/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5358CAC5-4BC7-47E0-AC4C-6965C11C75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49A8FDED-E2F0-4A17-BADF-6B9BC5CBB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E706AF7B-57CE-4EDE-BCF6-11C9310BDE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469ADC5-C3B7-4D76-A946-E46379121423}" type="slidenum">
              <a:rPr lang="en-US" altLang="en-US">
                <a:latin typeface="Arial" panose="020B0604020202020204" pitchFamily="34" charset="0"/>
              </a:rPr>
              <a:pPr/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FE8AA51E-E4CD-4FA5-9624-CF4B39BA98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E23EE05-5F88-4D83-82CC-0C1E5ECCAF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068EB97-385A-4235-A201-FA4D7C2B09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15D32B4-9174-4DA7-BA6E-CB660907C75B}" type="slidenum">
              <a:rPr lang="en-US" altLang="en-US">
                <a:latin typeface="Arial" panose="020B0604020202020204" pitchFamily="34" charset="0"/>
              </a:rPr>
              <a:pPr/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02103657-E0E1-4A3B-8DA0-89323CA6E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FD8B518-62B2-48AB-8147-5EA699F4DE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8CF623B0-3213-4CD3-838B-20E7219D64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F7FFDB9-3293-42F0-9431-238F47E0BA34}" type="slidenum">
              <a:rPr lang="en-US" altLang="en-US">
                <a:latin typeface="Arial" panose="020B0604020202020204" pitchFamily="34" charset="0"/>
              </a:rPr>
              <a:pPr/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677BD970-8268-4AD5-97CE-59A4E5F608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8F065B2-28A3-41C4-A821-676828273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4E9178EA-2ED3-4A2D-A5BA-3D2A08869F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4645EE4-6006-4D95-BCEB-979BA24400C2}" type="slidenum">
              <a:rPr lang="en-US" altLang="en-US">
                <a:latin typeface="Arial" panose="020B0604020202020204" pitchFamily="34" charset="0"/>
              </a:rPr>
              <a:pPr/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C9C38C37-DB70-45EE-8EAB-7EC9D63FEB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3BBF3E88-73B0-4EA5-91DF-DE101B6F5A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2D3B92AA-0C01-48B0-A3D1-ABC2DBBA4A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9DD7E57-3199-4F9C-B5D2-AE65093AE774}" type="slidenum">
              <a:rPr lang="en-US" altLang="en-US">
                <a:latin typeface="Arial" panose="020B0604020202020204" pitchFamily="34" charset="0"/>
              </a:rPr>
              <a:pPr/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CCF180AC-67C6-469C-8414-7C875519BD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03110AC-D9D3-4BE9-B76D-0E52AE4EC5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A3DCB1F4-A740-49E6-84F8-4682C971BB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63B7AFA-FC6E-417A-BA36-FDBAA5E4D6EE}" type="slidenum">
              <a:rPr lang="en-US" altLang="en-US">
                <a:latin typeface="Arial" panose="020B0604020202020204" pitchFamily="34" charset="0"/>
              </a:rPr>
              <a:pPr/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6B46511B-C1E8-4871-AA37-BADEA62221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A89CDD40-DBE7-4050-9244-F0BC9035E8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7043E370-000E-4A77-98A6-9E9DA2DC9E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86CD697-537D-4EFC-A46F-DFF7F4457C7E}" type="slidenum">
              <a:rPr lang="en-US" altLang="en-US">
                <a:latin typeface="Arial" panose="020B0604020202020204" pitchFamily="34" charset="0"/>
              </a:rPr>
              <a:pPr/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28E90188-DBE7-4562-B820-28C16F8AC1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13B9306-B6F7-42D0-BC87-23B1F6B7F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8EF8D4D3-64EE-4BF2-A651-13284B68F4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D898F39-3529-46F8-B0DB-CE75ABF097B1}" type="slidenum">
              <a:rPr lang="en-US" altLang="en-US">
                <a:latin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EC3B0326-E32C-480E-8E50-7E32C3C4B3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EFF95E7-6F23-4827-B75C-74693E93C9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8F1F0594-71E2-4EBF-A938-7EA25DCBA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608B7A7-0C7D-49C2-BA13-919F53503DD1}" type="slidenum">
              <a:rPr lang="en-US" altLang="en-US">
                <a:latin typeface="Arial" panose="020B0604020202020204" pitchFamily="34" charset="0"/>
              </a:rPr>
              <a:pPr/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65981270-BF6E-4D40-A504-8F745A070A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E71D2F2B-4179-4CA0-A2C2-5E9FF1E6C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ACB5C953-D69E-41FA-8DAC-C10B5CCAED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A7A01E-B08C-435F-B0C2-3DE8431ED43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E1C61D27-E099-45DB-A981-13C25A87FC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2E6B9C2D-86F6-4A0F-A192-1676D1404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C3CEF4D4-AFD7-4786-8C9B-05A854AA99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FC0CAE3-75DD-4D36-9BF6-162DD4B898D9}" type="slidenum">
              <a:rPr lang="en-US" altLang="en-US">
                <a:latin typeface="Arial" panose="020B0604020202020204" pitchFamily="34" charset="0"/>
              </a:rPr>
              <a:pPr/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5B42C24A-0223-4E27-B501-167DB49EE9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3B2C2A2F-FA39-4181-879A-6BF67342F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E497D5B8-09EF-432D-854D-C5A80489A4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DB33C5F-1BD6-4D2E-9558-95027F10BC9E}" type="slidenum">
              <a:rPr lang="en-US" altLang="en-US">
                <a:latin typeface="Arial" panose="020B0604020202020204" pitchFamily="34" charset="0"/>
              </a:rPr>
              <a:pPr/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4E9D2F86-9951-4D55-AA44-303F0BECCF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B1560056-509D-401F-9F91-26016EC786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E4658FE3-8AE1-46B1-9327-43D644B552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D818424-0106-4E52-8EA6-BC3FEC984A8D}" type="slidenum">
              <a:rPr lang="en-US" altLang="en-US">
                <a:latin typeface="Arial" panose="020B0604020202020204" pitchFamily="34" charset="0"/>
              </a:rPr>
              <a:pPr/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C8F6FC55-EC64-4F39-A05B-5ADE61A2E6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AF52CA57-4843-4733-BA60-240461BD7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94ACCFE4-6FCE-48C7-AF1B-33AB217B6E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ED0F3C4-E43C-4636-B4DF-15B9CB328560}" type="slidenum">
              <a:rPr lang="en-US" altLang="en-US">
                <a:latin typeface="Arial" panose="020B0604020202020204" pitchFamily="34" charset="0"/>
              </a:rPr>
              <a:pPr/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2DA4C89-D2F7-42B4-BF9B-F264BFDD71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22AEF1CE-F094-47E0-A2E4-E2F60EEE27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4808A1F0-CB34-4BEB-A585-5DF13ADAF2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B121254-919E-472D-8B9D-03B10118745D}" type="slidenum">
              <a:rPr lang="en-US" altLang="en-US">
                <a:latin typeface="Arial" panose="020B0604020202020204" pitchFamily="34" charset="0"/>
              </a:rPr>
              <a:pPr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5B65E2C2-6D8D-49F3-AB23-F75EFE1483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31E2C4CF-FB02-4EF7-8363-A96902516D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A2BF-B10E-4B42-B5FF-4CCD93B14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6CEC7-5DB3-4457-83D5-165774BCE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C20CF-B80B-4622-917D-034C1097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38EF-8A12-48FA-AD91-CCC1592ECB6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705C8-83D8-4476-93EC-58622769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01D0C-7C8B-45EF-8B7B-C47C3F6B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F15E-9C30-45DB-8975-F8E274311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2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4E24-249D-4D54-BC29-2588A713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9AED5-0AF1-4D9C-A14F-D91A76B59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84AFF-F8DA-45E3-A322-872FD554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38EF-8A12-48FA-AD91-CCC1592ECB6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5BD49-1B05-45C4-AC3F-8E684703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997E-AF17-4CEF-B923-65A367BC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F15E-9C30-45DB-8975-F8E274311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5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A1F7B8-9B1A-430A-9BBD-1B4B4DA25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7F5AF-2BF0-4799-8982-954DD5000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DA7F5-99D3-4F0D-A136-48040362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38EF-8A12-48FA-AD91-CCC1592ECB6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E28D0-6883-4A5F-B5EF-DAE2D670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7DF4B-E204-4E8F-9456-5F124A33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F15E-9C30-45DB-8975-F8E274311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18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676400"/>
            <a:ext cx="103632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916C5F-C124-4F85-9B85-B495B10E43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B98AEB-B0B7-4A05-A002-5B464DE870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F8F261-3CDC-4147-88DC-D7E73C5FE9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8437FE-E88C-4A66-8CC6-2764616A18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428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265F03-2E71-4B26-BD4A-E654EE756E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CF09EB-0980-40E8-9190-FB752EB215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48B399-64AC-4527-81DA-9DC5C30831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852200-3811-4980-A665-24EF8ECDC7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6934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505AD3-71DB-435D-AF59-2E0CA88FE0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3FB4D3-8B77-4FD9-A9FC-9D533CB15B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9D1E4C-D470-40BC-A3C8-8ECCDCA496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066C6F-F9B3-4B4B-9522-2231786CCD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4425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398D55-F2AB-455D-9195-7CFDBA8D5A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6DFB6-DB11-4067-8F69-DE79404261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D86264-BA84-4CE1-A4CD-63512F6432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73108E-F925-4C43-B7B2-4F55594D06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661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B8E0B54-1353-46AD-8D4B-F9F5A35AB7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E411161-0075-46B2-942E-4B026B3E7E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7213A1B-3D52-4A35-A8F5-FCCDECDD9D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D724BA-72C5-496E-ACFB-629EAD64AD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252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22102A1-0E4C-435A-B17B-F9C5A6A4B3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901F862-8F5B-43E0-9FF8-53BDE5AC93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59653F4-1CCC-4A77-AD92-7213AA6692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64EA7-8CF7-4A24-94FB-659BC42689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94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FF9E836-A052-407C-83C2-1CE295D3FC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96783BE-8A41-4025-9D7D-63653A5DDF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B04BF48-4EFE-4E35-B101-A50D3C6C3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AFE4C0-E46E-4370-8EB4-DD6BBBF597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0275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BE6C4-4DF8-4CF3-9E9C-81F80EAD7D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3FF5DD-2119-469A-BB6B-A7CF12E0B5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770E46-6586-44EB-8276-DAC487138C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814FA3-D96A-44BD-9D00-82739E261C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641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C2DB-C8FF-45AB-8BBB-292C2B62C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945D-A6D5-452F-B01F-ED2971E24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52CE-E896-407E-B26B-B4172C30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38EF-8A12-48FA-AD91-CCC1592ECB6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F78D4-A024-4040-8A83-D92DF891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3C696-C10D-4AC0-90C2-F09163F9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F15E-9C30-45DB-8975-F8E274311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924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086FAF-66E1-4F53-A194-40ABC828CF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1735D1-B5A4-4ABD-8C59-A7000DEDE4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651BE-787B-4363-A743-0C49F83CE9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ACA897-3974-4A5E-81CF-94C5C39294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253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DE81F8-A060-4014-AD1E-021378F44C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ACC742-9D5C-4E58-B519-B15C99AE59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2A2D64-B2C7-4AF0-B66A-9012699F4C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704630-B9F2-4567-A6FD-939DD8F90C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3822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81000"/>
            <a:ext cx="27432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0264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C63339-F51C-450B-935D-1D4CE898D6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2F26F5-3A7F-4270-BC5B-0DA7A406D5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6FBE0C-C393-441B-BBE7-8DEDD91581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49F8FE-54BE-4890-BDF7-2F05126B15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9632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981200"/>
            <a:ext cx="109728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271E8-3B60-484B-8259-FD72D87972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3FC381-66A1-46FE-BBB5-5DA2295F24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E69A405-E29C-471C-B01F-0289EB43F9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E4683E-C580-45DA-9003-AC9D1D1388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19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DCCC-EB0B-455A-8AAF-1FE6A662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3D10C-AEB7-4C46-A3DC-F1FDD0E12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A6DB2-17F9-4571-AB73-57CBFF2E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38EF-8A12-48FA-AD91-CCC1592ECB6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73BE8-8D35-4DEE-9927-64772D17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0FE91-64C6-4C75-A198-D41FE7A8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F15E-9C30-45DB-8975-F8E274311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9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AF638-348B-48BC-9231-D818831C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5EFB9-5773-4D9C-B2F6-198842A83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633D5-9C15-4D9D-954D-24CA50D24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B4808-20ED-4347-AFFA-6B51CCA2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38EF-8A12-48FA-AD91-CCC1592ECB6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BEC3A-598F-4B69-9B99-D3C1A164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10221-D81D-4B26-8543-37906240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F15E-9C30-45DB-8975-F8E274311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4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3BD5-22A9-45AC-A0DC-6328B0FB3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F3E34-8B2A-44B7-A502-E2D52BDE7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1778B-4487-4F7C-AA35-0C913F988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2F0BF-6911-4825-81C8-DB01531A3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51732-2F9B-49D1-8D6F-C71F8EB16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14EE3-5CB3-4C01-A7C2-23174F9E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38EF-8A12-48FA-AD91-CCC1592ECB6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F3ABB-4E0D-4A38-83D0-7575B63A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AAF5D3-D864-4FFB-A458-49839FA2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F15E-9C30-45DB-8975-F8E274311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DA92-D443-4D65-A851-1B8EF10A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E70C0-7EF5-4FF8-A564-2FEAE594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38EF-8A12-48FA-AD91-CCC1592ECB6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FFC94-B279-43A5-B7A8-171F30A44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4C7B6-F53B-45F5-A5F9-65758A20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F15E-9C30-45DB-8975-F8E274311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5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B239A-A171-47C4-9758-F2ECC5EB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38EF-8A12-48FA-AD91-CCC1592ECB6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603BB-F84C-4F1D-A90F-5CE10E4E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A9DC7-4420-46C7-A420-FE5B01B7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F15E-9C30-45DB-8975-F8E274311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8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E9D6-D995-4BBD-BAEA-D43E87405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7543-965E-441D-A16B-58AC93FDC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00BE5-CFE6-49AD-A207-C0B56FAAE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26FC9-779A-4A60-8E60-0B7C2A66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38EF-8A12-48FA-AD91-CCC1592ECB6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EB387-C1D9-46C6-9EB5-F90AB339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42B84-42C8-4F7D-BF39-B04D701B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F15E-9C30-45DB-8975-F8E274311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7D20-FB20-4CDB-8685-20223A1F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C671D-88CB-4E8A-97AE-2F0F46721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7DC47-8067-4026-BD5E-F8B706762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5B9D8-F3DB-40BC-A85C-2CBFAEF1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38EF-8A12-48FA-AD91-CCC1592ECB6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3C76C-0981-45B3-928A-BD33DC83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97C92-1AEC-4246-B9C4-8FC62ED3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F15E-9C30-45DB-8975-F8E274311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6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BBDC1-69F2-412A-8A0F-AABA48680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57917-0850-4B74-A734-9039E9EA5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F6F75-A2A6-4CF6-A963-C55CFB81A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338EF-8A12-48FA-AD91-CCC1592ECB6E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592BF-F94C-4F13-83F8-0000C62A3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FFBEE-6E6C-47FA-9780-407630843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1F15E-9C30-45DB-8975-F8E274311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0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BC77E2F8-65D2-4078-BCCE-4D570EAAA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10972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CBA18408-B6C3-4B7B-A1A3-27342B11A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6068" name="Rectangle 4">
            <a:extLst>
              <a:ext uri="{FF2B5EF4-FFF2-40B4-BE49-F238E27FC236}">
                <a16:creationId xmlns:a16="http://schemas.microsoft.com/office/drawing/2014/main" id="{4EC62F5B-526D-4056-8450-C4ECDD4A434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69" name="Rectangle 5">
            <a:extLst>
              <a:ext uri="{FF2B5EF4-FFF2-40B4-BE49-F238E27FC236}">
                <a16:creationId xmlns:a16="http://schemas.microsoft.com/office/drawing/2014/main" id="{D3B6A57B-9E0C-40EF-998A-3CD907D64AC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6070" name="Rectangle 6">
            <a:extLst>
              <a:ext uri="{FF2B5EF4-FFF2-40B4-BE49-F238E27FC236}">
                <a16:creationId xmlns:a16="http://schemas.microsoft.com/office/drawing/2014/main" id="{E0151C97-9241-47A9-B505-BEFCBE99B9E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fld id="{101306D6-54D8-4A80-A57E-D7334452F2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11284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9" name="Rectangle 3">
            <a:extLst>
              <a:ext uri="{FF2B5EF4-FFF2-40B4-BE49-F238E27FC236}">
                <a16:creationId xmlns:a16="http://schemas.microsoft.com/office/drawing/2014/main" id="{01987A5B-172C-42FF-BA3A-6B0F24E12E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229600" cy="480060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/>
              <a:t>		</a:t>
            </a:r>
            <a:r>
              <a:rPr lang="en-US" sz="2800" u="sng" dirty="0">
                <a:solidFill>
                  <a:srgbClr val="FFFF99"/>
                </a:solidFill>
              </a:rPr>
              <a:t>EMPTY</a:t>
            </a:r>
            <a:r>
              <a:rPr lang="en-US" sz="2800" u="sng" dirty="0"/>
              <a:t> STRING or </a:t>
            </a:r>
            <a:r>
              <a:rPr lang="en-US" sz="2800" u="sng" dirty="0">
                <a:solidFill>
                  <a:srgbClr val="FFFF99"/>
                </a:solidFill>
              </a:rPr>
              <a:t>NULL</a:t>
            </a:r>
            <a:r>
              <a:rPr lang="en-US" sz="2800" u="sng" dirty="0"/>
              <a:t> STRING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Sometimes a string with no symbol at all is used, denoted by (</a:t>
            </a:r>
            <a:r>
              <a:rPr lang="en-US" sz="2800" dirty="0">
                <a:solidFill>
                  <a:srgbClr val="FFFF99"/>
                </a:solidFill>
              </a:rPr>
              <a:t>Small Greek letter Lambda</a:t>
            </a:r>
            <a:r>
              <a:rPr lang="en-US" sz="2800" dirty="0"/>
              <a:t>) </a:t>
            </a:r>
            <a:r>
              <a:rPr lang="el-GR" sz="2800" dirty="0">
                <a:solidFill>
                  <a:srgbClr val="FFFF99"/>
                </a:solidFill>
              </a:rPr>
              <a:t>λ</a:t>
            </a:r>
            <a:r>
              <a:rPr lang="en-US" sz="2800" dirty="0"/>
              <a:t> or (</a:t>
            </a:r>
            <a:r>
              <a:rPr lang="en-US" sz="2800" dirty="0">
                <a:solidFill>
                  <a:srgbClr val="FFFF99"/>
                </a:solidFill>
              </a:rPr>
              <a:t>Capital Greek letter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99"/>
                </a:solidFill>
              </a:rPr>
              <a:t>Lambda</a:t>
            </a:r>
            <a:r>
              <a:rPr lang="en-US" sz="2800" dirty="0"/>
              <a:t>) </a:t>
            </a:r>
            <a:r>
              <a:rPr lang="el-GR" sz="2800" dirty="0">
                <a:solidFill>
                  <a:srgbClr val="FFFF99"/>
                </a:solidFill>
              </a:rPr>
              <a:t>Λ</a:t>
            </a:r>
            <a:r>
              <a:rPr lang="en-US" sz="2800" dirty="0"/>
              <a:t>, is called an empty string or null string.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The capital lambda will mostly be used to denote the empty string, in further discussion.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1" name="Rectangle 3">
            <a:extLst>
              <a:ext uri="{FF2B5EF4-FFF2-40B4-BE49-F238E27FC236}">
                <a16:creationId xmlns:a16="http://schemas.microsoft.com/office/drawing/2014/main" id="{93B02B47-8340-45B6-94B5-9D5CAF1F8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534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>
                <a:solidFill>
                  <a:srgbClr val="FFFF99"/>
                </a:solidFill>
              </a:rPr>
              <a:t>Example</a:t>
            </a:r>
            <a:r>
              <a:rPr lang="en-US" sz="2800"/>
              <a:t>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/>
              <a:t>	The language </a:t>
            </a:r>
            <a:r>
              <a:rPr lang="en-US" sz="2800" b="1">
                <a:solidFill>
                  <a:srgbClr val="FFFF99"/>
                </a:solidFill>
              </a:rPr>
              <a:t>EQUAL</a:t>
            </a:r>
            <a:r>
              <a:rPr lang="en-US" sz="2800"/>
              <a:t>, of strings with number of a’s equal to number of b’s, defined over </a:t>
            </a:r>
            <a:r>
              <a:rPr lang="el-GR" sz="2800"/>
              <a:t>Σ</a:t>
            </a:r>
            <a:r>
              <a:rPr lang="en-US" sz="2800"/>
              <a:t>={a,b}, can be written as 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/>
              <a:t>			{</a:t>
            </a:r>
            <a:r>
              <a:rPr lang="el-GR" sz="2800"/>
              <a:t>Λ</a:t>
            </a:r>
            <a:r>
              <a:rPr lang="en-US" sz="2800"/>
              <a:t> ,ab,aabb,abab,baba,abba,…}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>
                <a:solidFill>
                  <a:srgbClr val="FFFF99"/>
                </a:solidFill>
              </a:rPr>
              <a:t>Example</a:t>
            </a:r>
            <a:r>
              <a:rPr lang="en-US" sz="2800"/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/>
              <a:t>	The language </a:t>
            </a:r>
            <a:r>
              <a:rPr lang="en-US" sz="2800" b="1">
                <a:solidFill>
                  <a:srgbClr val="FFFF99"/>
                </a:solidFill>
              </a:rPr>
              <a:t>EVEN-EVEN</a:t>
            </a:r>
            <a:r>
              <a:rPr lang="en-US" sz="2800"/>
              <a:t>, of strings with even number of a’s and even number of b’s, defined over </a:t>
            </a:r>
            <a:r>
              <a:rPr lang="el-GR" sz="2800"/>
              <a:t>Σ</a:t>
            </a:r>
            <a:r>
              <a:rPr lang="en-US" sz="2800"/>
              <a:t>={a,b}, can be written as 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/>
              <a:t>	{</a:t>
            </a:r>
            <a:r>
              <a:rPr lang="el-GR" sz="2800"/>
              <a:t>Λ</a:t>
            </a:r>
            <a:r>
              <a:rPr lang="en-US" sz="2800"/>
              <a:t>, aa, bb, aaaa,aabb,abab, abba, baab, baba, bbaa, bbbb,…}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3" name="Rectangle 3">
            <a:extLst>
              <a:ext uri="{FF2B5EF4-FFF2-40B4-BE49-F238E27FC236}">
                <a16:creationId xmlns:a16="http://schemas.microsoft.com/office/drawing/2014/main" id="{E435ABE6-ED6C-4AB0-B2E9-97039C4348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FFFF99"/>
                </a:solidFill>
              </a:rPr>
              <a:t>Example</a:t>
            </a:r>
            <a:r>
              <a:rPr lang="en-US" sz="2800"/>
              <a:t>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/>
              <a:t>	The language </a:t>
            </a:r>
            <a:r>
              <a:rPr lang="en-US" sz="2800" b="1">
                <a:solidFill>
                  <a:srgbClr val="FFFF99"/>
                </a:solidFill>
              </a:rPr>
              <a:t>factorial</a:t>
            </a:r>
            <a:r>
              <a:rPr lang="en-US" sz="2800"/>
              <a:t>, of strings defined over </a:t>
            </a:r>
            <a:r>
              <a:rPr lang="el-GR" sz="2800"/>
              <a:t>Σ</a:t>
            </a:r>
            <a:r>
              <a:rPr lang="en-US" sz="2800"/>
              <a:t>={1,2,3,4,5,6,7,8,9} </a:t>
            </a:r>
            <a:r>
              <a:rPr lang="en-US" sz="2800" i="1"/>
              <a:t>i.e. 	</a:t>
            </a:r>
            <a:r>
              <a:rPr lang="en-US" sz="2800"/>
              <a:t>{1,2,6,24,120,…} </a:t>
            </a:r>
          </a:p>
          <a:p>
            <a:pPr eaLnBrk="1" hangingPunct="1">
              <a:defRPr/>
            </a:pPr>
            <a:endParaRPr lang="en-US" sz="2800"/>
          </a:p>
          <a:p>
            <a:pPr eaLnBrk="1" hangingPunct="1">
              <a:defRPr/>
            </a:pPr>
            <a:r>
              <a:rPr lang="en-US" sz="2800">
                <a:solidFill>
                  <a:srgbClr val="FFFF99"/>
                </a:solidFill>
              </a:rPr>
              <a:t>Example</a:t>
            </a:r>
            <a:r>
              <a:rPr lang="en-US" sz="2800"/>
              <a:t>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/>
              <a:t>	The language </a:t>
            </a:r>
            <a:r>
              <a:rPr lang="en-US" sz="2800" b="1">
                <a:solidFill>
                  <a:srgbClr val="FFFF99"/>
                </a:solidFill>
              </a:rPr>
              <a:t>FACTORIAL</a:t>
            </a:r>
            <a:r>
              <a:rPr lang="en-US" sz="2800"/>
              <a:t>, of strings defined over </a:t>
            </a:r>
            <a:r>
              <a:rPr lang="el-GR" sz="2800"/>
              <a:t>Σ</a:t>
            </a:r>
            <a:r>
              <a:rPr lang="en-US" sz="2800"/>
              <a:t>={a}, as {</a:t>
            </a:r>
            <a:r>
              <a:rPr lang="en-US" sz="2800">
                <a:solidFill>
                  <a:srgbClr val="FFFF99"/>
                </a:solidFill>
              </a:rPr>
              <a:t>a</a:t>
            </a:r>
            <a:r>
              <a:rPr lang="en-US" sz="2800" baseline="30000">
                <a:solidFill>
                  <a:srgbClr val="FFFF99"/>
                </a:solidFill>
              </a:rPr>
              <a:t>n!</a:t>
            </a:r>
            <a:r>
              <a:rPr lang="en-US" sz="2800"/>
              <a:t> : n=1,2,3,…}, can be written as 	{a,aa,aaaaaa,…}.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/>
              <a:t>	It is to be noted that the language FACTORIAL can be defined over any single letter alphabet.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:a16="http://schemas.microsoft.com/office/drawing/2014/main" id="{99AEFAA3-173F-40D1-8F09-1D0FCA68E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An Important language </a:t>
            </a:r>
          </a:p>
        </p:txBody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6A90E1D1-1745-4DBF-9315-67E9204B7E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229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FFFF99"/>
                </a:solidFill>
              </a:rPr>
              <a:t>PALINDROME</a:t>
            </a:r>
            <a:r>
              <a:rPr lang="en-US" sz="2800" dirty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/>
              <a:t>	The language consisting of </a:t>
            </a:r>
            <a:r>
              <a:rPr lang="el-GR" sz="2800" dirty="0"/>
              <a:t>Λ</a:t>
            </a:r>
            <a:r>
              <a:rPr lang="en-US" sz="2800" dirty="0"/>
              <a:t> and the strings s defined over </a:t>
            </a:r>
            <a:r>
              <a:rPr lang="el-GR" sz="2800" dirty="0"/>
              <a:t>Σ</a:t>
            </a:r>
            <a:r>
              <a:rPr lang="en-US" sz="2800" dirty="0"/>
              <a:t>  such that Rev(s)=s. 	It is to be denoted that the words of PALINDROME are called palindromes.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>
              <a:solidFill>
                <a:srgbClr val="FFFF99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FFFF99"/>
                </a:solidFill>
              </a:rPr>
              <a:t>Example</a:t>
            </a:r>
            <a:r>
              <a:rPr lang="en-US" sz="2800" dirty="0"/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/>
              <a:t>	For </a:t>
            </a:r>
            <a:r>
              <a:rPr lang="el-GR" sz="2800" dirty="0"/>
              <a:t>Σ</a:t>
            </a:r>
            <a:r>
              <a:rPr lang="en-US" sz="2800" dirty="0"/>
              <a:t>={</a:t>
            </a:r>
            <a:r>
              <a:rPr lang="en-US" sz="2800" dirty="0" err="1"/>
              <a:t>a,b</a:t>
            </a:r>
            <a:r>
              <a:rPr lang="en-US" sz="2800" dirty="0"/>
              <a:t>}, 	PALINDROME={</a:t>
            </a:r>
            <a:r>
              <a:rPr lang="el-GR" sz="2800" dirty="0"/>
              <a:t>Λ</a:t>
            </a:r>
            <a:r>
              <a:rPr lang="en-US" sz="2800" dirty="0"/>
              <a:t> , a, b, aa, bb, </a:t>
            </a:r>
            <a:r>
              <a:rPr lang="en-US" sz="2800" dirty="0" err="1"/>
              <a:t>aaa</a:t>
            </a:r>
            <a:r>
              <a:rPr lang="en-US" sz="2800" dirty="0"/>
              <a:t>, aba, </a:t>
            </a:r>
            <a:r>
              <a:rPr lang="en-US" sz="2800" dirty="0" err="1"/>
              <a:t>bab</a:t>
            </a:r>
            <a:r>
              <a:rPr lang="en-US" sz="2800" dirty="0"/>
              <a:t>, </a:t>
            </a:r>
            <a:r>
              <a:rPr lang="en-US" sz="2800" dirty="0" err="1"/>
              <a:t>bbb</a:t>
            </a:r>
            <a:r>
              <a:rPr lang="en-US" sz="2800" dirty="0"/>
              <a:t>, ...}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>
            <a:extLst>
              <a:ext uri="{FF2B5EF4-FFF2-40B4-BE49-F238E27FC236}">
                <a16:creationId xmlns:a16="http://schemas.microsoft.com/office/drawing/2014/main" id="{8B7A8B02-079F-4DA6-A6E3-BB77892B9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TASK FILE</a:t>
            </a:r>
          </a:p>
        </p:txBody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B0EA95CD-32B2-4C61-9D6F-6985468A3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7791" y="1392702"/>
            <a:ext cx="10794609" cy="546529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/>
              <a:t>	1.The language </a:t>
            </a:r>
            <a:r>
              <a:rPr lang="en-US" sz="2800" b="1" dirty="0">
                <a:solidFill>
                  <a:srgbClr val="FFFF99"/>
                </a:solidFill>
              </a:rPr>
              <a:t>DOUBLEFACTORIAL</a:t>
            </a:r>
            <a:r>
              <a:rPr lang="en-US" sz="2800" dirty="0"/>
              <a:t>, of strings defined over </a:t>
            </a:r>
            <a:r>
              <a:rPr lang="el-GR" sz="2800" dirty="0"/>
              <a:t>Σ</a:t>
            </a:r>
            <a:r>
              <a:rPr lang="en-US" sz="2800" dirty="0"/>
              <a:t>={a, b}, as 	{</a:t>
            </a:r>
            <a:r>
              <a:rPr lang="en-US" sz="2800" dirty="0">
                <a:solidFill>
                  <a:srgbClr val="FFFF99"/>
                </a:solidFill>
              </a:rPr>
              <a:t>a</a:t>
            </a:r>
            <a:r>
              <a:rPr lang="en-US" sz="2800" baseline="30000" dirty="0">
                <a:solidFill>
                  <a:srgbClr val="FFFF99"/>
                </a:solidFill>
              </a:rPr>
              <a:t>n!</a:t>
            </a:r>
            <a:r>
              <a:rPr lang="en-US" sz="2800" dirty="0">
                <a:solidFill>
                  <a:srgbClr val="FFFF99"/>
                </a:solidFill>
              </a:rPr>
              <a:t> b</a:t>
            </a:r>
            <a:r>
              <a:rPr lang="en-US" sz="2800" baseline="30000" dirty="0">
                <a:solidFill>
                  <a:srgbClr val="FFFF99"/>
                </a:solidFill>
              </a:rPr>
              <a:t>n!</a:t>
            </a:r>
            <a:r>
              <a:rPr lang="en-US" sz="2800" dirty="0"/>
              <a:t> : n=1,2,3,…}, can be written as 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/>
              <a:t>2.	The language </a:t>
            </a:r>
            <a:r>
              <a:rPr lang="en-US" sz="2800" b="1" dirty="0">
                <a:solidFill>
                  <a:srgbClr val="FFFF99"/>
                </a:solidFill>
              </a:rPr>
              <a:t>SQUARE</a:t>
            </a:r>
            <a:r>
              <a:rPr lang="en-US" sz="2800" dirty="0"/>
              <a:t>, of strings defined over </a:t>
            </a:r>
            <a:r>
              <a:rPr lang="el-GR" sz="2800" dirty="0"/>
              <a:t>Σ</a:t>
            </a:r>
            <a:r>
              <a:rPr lang="en-US" sz="2800" dirty="0"/>
              <a:t>={a}, as 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/>
              <a:t>{a</a:t>
            </a:r>
            <a:r>
              <a:rPr lang="en-US" sz="2800" baseline="30000" dirty="0"/>
              <a:t>n</a:t>
            </a:r>
            <a:r>
              <a:rPr lang="en-US" sz="2800" baseline="42000" dirty="0"/>
              <a:t>2</a:t>
            </a:r>
            <a:r>
              <a:rPr lang="en-US" sz="2800" baseline="30000" dirty="0"/>
              <a:t> </a:t>
            </a:r>
            <a:r>
              <a:rPr lang="en-US" sz="2800" dirty="0"/>
              <a:t>: n=1,2,3,…}, can be written as 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800" dirty="0"/>
              <a:t>3. The language {</a:t>
            </a:r>
            <a:r>
              <a:rPr lang="en-US" sz="2800" dirty="0" err="1"/>
              <a:t>a</a:t>
            </a:r>
            <a:r>
              <a:rPr lang="en-US" sz="2800" baseline="30000" dirty="0" err="1"/>
              <a:t>n</a:t>
            </a:r>
            <a:r>
              <a:rPr lang="en-US" sz="2800" dirty="0" err="1"/>
              <a:t>b</a:t>
            </a:r>
            <a:r>
              <a:rPr lang="en-US" sz="2800" baseline="30000" dirty="0" err="1"/>
              <a:t>n</a:t>
            </a:r>
            <a:r>
              <a:rPr lang="en-US" sz="2800" dirty="0"/>
              <a:t>}, of strings defined over </a:t>
            </a:r>
            <a:r>
              <a:rPr lang="el-GR" sz="2800" dirty="0"/>
              <a:t>Σ</a:t>
            </a:r>
            <a:r>
              <a:rPr lang="en-US" sz="2800" dirty="0"/>
              <a:t>={</a:t>
            </a:r>
            <a:r>
              <a:rPr lang="en-US" sz="2800" dirty="0" err="1"/>
              <a:t>a,b</a:t>
            </a:r>
            <a:r>
              <a:rPr lang="en-US" sz="2800" dirty="0"/>
              <a:t>}, as 	{</a:t>
            </a:r>
            <a:r>
              <a:rPr lang="en-US" sz="2800" dirty="0" err="1"/>
              <a:t>a</a:t>
            </a:r>
            <a:r>
              <a:rPr lang="en-US" sz="2800" baseline="30000" dirty="0" err="1"/>
              <a:t>n</a:t>
            </a:r>
            <a:r>
              <a:rPr lang="en-US" sz="2800" dirty="0" err="1"/>
              <a:t>b</a:t>
            </a:r>
            <a:r>
              <a:rPr lang="en-US" sz="2800" baseline="30000" dirty="0" err="1"/>
              <a:t>n</a:t>
            </a:r>
            <a:r>
              <a:rPr lang="en-US" sz="2800" dirty="0"/>
              <a:t> : n=1,2,3,…}, can be written as 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800" dirty="0"/>
              <a:t>4. The language {</a:t>
            </a:r>
            <a:r>
              <a:rPr lang="en-US" sz="2800" dirty="0" err="1"/>
              <a:t>a</a:t>
            </a:r>
            <a:r>
              <a:rPr lang="en-US" sz="2800" baseline="30000" dirty="0" err="1"/>
              <a:t>n</a:t>
            </a:r>
            <a:r>
              <a:rPr lang="en-US" sz="2800" dirty="0" err="1"/>
              <a:t>b</a:t>
            </a:r>
            <a:r>
              <a:rPr lang="en-US" sz="2800" baseline="30000" dirty="0" err="1"/>
              <a:t>n</a:t>
            </a:r>
            <a:r>
              <a:rPr lang="en-US" sz="2800" dirty="0"/>
              <a:t> a</a:t>
            </a:r>
            <a:r>
              <a:rPr lang="en-US" sz="2800" baseline="30000" dirty="0"/>
              <a:t>n</a:t>
            </a:r>
            <a:r>
              <a:rPr lang="en-US" sz="2800" dirty="0"/>
              <a:t>}, of strings defined over </a:t>
            </a:r>
            <a:r>
              <a:rPr lang="el-GR" sz="2800" dirty="0"/>
              <a:t>Σ</a:t>
            </a:r>
            <a:r>
              <a:rPr lang="en-US" sz="2800" dirty="0"/>
              <a:t>={</a:t>
            </a:r>
            <a:r>
              <a:rPr lang="en-US" sz="2800" dirty="0" err="1"/>
              <a:t>a,b</a:t>
            </a:r>
            <a:r>
              <a:rPr lang="en-US" sz="2800" dirty="0"/>
              <a:t>}, as 	{</a:t>
            </a:r>
            <a:r>
              <a:rPr lang="en-US" sz="2800" dirty="0" err="1"/>
              <a:t>a</a:t>
            </a:r>
            <a:r>
              <a:rPr lang="en-US" sz="2800" baseline="30000" dirty="0" err="1"/>
              <a:t>n</a:t>
            </a:r>
            <a:r>
              <a:rPr lang="en-US" sz="2800" dirty="0" err="1"/>
              <a:t>b</a:t>
            </a:r>
            <a:r>
              <a:rPr lang="en-US" sz="2800" baseline="30000" dirty="0" err="1"/>
              <a:t>n</a:t>
            </a:r>
            <a:r>
              <a:rPr lang="en-US" sz="2800" dirty="0"/>
              <a:t> a</a:t>
            </a:r>
            <a:r>
              <a:rPr lang="en-US" sz="2800" baseline="30000" dirty="0"/>
              <a:t>n</a:t>
            </a:r>
            <a:r>
              <a:rPr lang="en-US" sz="2800" dirty="0"/>
              <a:t> : n=1,2,3,…}, can be written as 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800" dirty="0"/>
              <a:t>5. The language </a:t>
            </a:r>
            <a:r>
              <a:rPr lang="en-US" sz="2800" b="1" dirty="0">
                <a:solidFill>
                  <a:srgbClr val="FFFF99"/>
                </a:solidFill>
              </a:rPr>
              <a:t>INTEGER</a:t>
            </a:r>
            <a:r>
              <a:rPr lang="en-US" sz="2800" dirty="0"/>
              <a:t>, of strings defined over </a:t>
            </a:r>
            <a:r>
              <a:rPr lang="el-GR" sz="2800" dirty="0"/>
              <a:t>Σ</a:t>
            </a:r>
            <a:r>
              <a:rPr lang="en-US" sz="2800" dirty="0"/>
              <a:t>={-,0,1,2,3,4,5,6,7,8,9}, can be written as </a:t>
            </a:r>
          </a:p>
          <a:p>
            <a:pPr eaLnBrk="1" hangingPunct="1">
              <a:buNone/>
              <a:defRPr/>
            </a:pPr>
            <a:r>
              <a:rPr lang="en-US" sz="2800" dirty="0"/>
              <a:t>6. The language </a:t>
            </a:r>
            <a:r>
              <a:rPr lang="en-US" sz="2800" b="1" dirty="0">
                <a:solidFill>
                  <a:srgbClr val="FFFF99"/>
                </a:solidFill>
              </a:rPr>
              <a:t>EVEN</a:t>
            </a:r>
            <a:r>
              <a:rPr lang="en-US" sz="2800" dirty="0"/>
              <a:t>, of</a:t>
            </a:r>
            <a:r>
              <a:rPr lang="en-US" sz="2800" b="1" dirty="0"/>
              <a:t> </a:t>
            </a:r>
            <a:r>
              <a:rPr lang="en-US" sz="2800" dirty="0"/>
              <a:t>stings defined over </a:t>
            </a:r>
          </a:p>
          <a:p>
            <a:pPr eaLnBrk="1" hangingPunct="1">
              <a:buNone/>
              <a:defRPr/>
            </a:pPr>
            <a:r>
              <a:rPr lang="en-US" sz="2800" dirty="0"/>
              <a:t>	</a:t>
            </a:r>
            <a:r>
              <a:rPr lang="el-GR" sz="2800" dirty="0"/>
              <a:t>Σ</a:t>
            </a:r>
            <a:r>
              <a:rPr lang="en-US" sz="2800" dirty="0"/>
              <a:t>={-,0,1,2,3,4,5,6,7,8,9}, can be written as 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/>
              <a:t>		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>
            <a:extLst>
              <a:ext uri="{FF2B5EF4-FFF2-40B4-BE49-F238E27FC236}">
                <a16:creationId xmlns:a16="http://schemas.microsoft.com/office/drawing/2014/main" id="{A816748B-28CA-46CC-A169-F00A68C84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57" y="381000"/>
            <a:ext cx="11258843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u="sng" dirty="0"/>
              <a:t>Kleene Star/Kleene Closure/Kleene Operator</a:t>
            </a:r>
          </a:p>
        </p:txBody>
      </p:sp>
      <p:sp>
        <p:nvSpPr>
          <p:cNvPr id="369667" name="Rectangle 3">
            <a:extLst>
              <a:ext uri="{FF2B5EF4-FFF2-40B4-BE49-F238E27FC236}">
                <a16:creationId xmlns:a16="http://schemas.microsoft.com/office/drawing/2014/main" id="{9A383A2B-E5A9-4CF9-8A1A-3F641894A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Given </a:t>
            </a:r>
            <a:r>
              <a:rPr lang="el-GR" sz="2800" dirty="0"/>
              <a:t>Σ,</a:t>
            </a:r>
            <a:r>
              <a:rPr lang="en-US" sz="2800" dirty="0"/>
              <a:t> then the Kleene Star Closure of the alphabet </a:t>
            </a:r>
            <a:r>
              <a:rPr lang="el-GR" sz="2800" dirty="0"/>
              <a:t>Σ</a:t>
            </a:r>
            <a:r>
              <a:rPr lang="en-US" sz="2800" dirty="0"/>
              <a:t>, denoted by </a:t>
            </a:r>
            <a:r>
              <a:rPr lang="el-GR" sz="2800" dirty="0">
                <a:solidFill>
                  <a:srgbClr val="FFFF99"/>
                </a:solidFill>
              </a:rPr>
              <a:t>Σ</a:t>
            </a:r>
            <a:r>
              <a:rPr lang="en-US" sz="2800" dirty="0">
                <a:solidFill>
                  <a:srgbClr val="FFFF99"/>
                </a:solidFill>
              </a:rPr>
              <a:t>*</a:t>
            </a:r>
            <a:r>
              <a:rPr lang="en-US" sz="2800" dirty="0"/>
              <a:t>,  </a:t>
            </a:r>
            <a:r>
              <a:rPr lang="en-US" sz="2800" i="1" dirty="0"/>
              <a:t>is the collection of all strings</a:t>
            </a:r>
            <a:r>
              <a:rPr lang="en-US" sz="2800" dirty="0"/>
              <a:t> defined over </a:t>
            </a:r>
            <a:r>
              <a:rPr lang="el-GR" sz="2800" dirty="0"/>
              <a:t>Σ</a:t>
            </a:r>
            <a:r>
              <a:rPr lang="en-US" sz="2800" dirty="0"/>
              <a:t>, </a:t>
            </a:r>
            <a:r>
              <a:rPr lang="en-US" sz="2800" i="1" dirty="0"/>
              <a:t>including </a:t>
            </a:r>
            <a:r>
              <a:rPr lang="el-GR" sz="2800" i="1" dirty="0"/>
              <a:t>Λ</a:t>
            </a:r>
            <a:r>
              <a:rPr lang="en-US" sz="2800" dirty="0"/>
              <a:t>. 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It is to be noted that Kleene Star Closure can be defined over any set of strings.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>
            <a:extLst>
              <a:ext uri="{FF2B5EF4-FFF2-40B4-BE49-F238E27FC236}">
                <a16:creationId xmlns:a16="http://schemas.microsoft.com/office/drawing/2014/main" id="{AD350D19-030D-4BBE-9E82-6F135B3CB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Examples </a:t>
            </a:r>
          </a:p>
        </p:txBody>
      </p:sp>
      <p:sp>
        <p:nvSpPr>
          <p:cNvPr id="373763" name="Rectangle 3">
            <a:extLst>
              <a:ext uri="{FF2B5EF4-FFF2-40B4-BE49-F238E27FC236}">
                <a16:creationId xmlns:a16="http://schemas.microsoft.com/office/drawing/2014/main" id="{1EAC1EEA-1BD9-4F3F-A5E6-2320B87F4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828800"/>
            <a:ext cx="82296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If </a:t>
            </a:r>
            <a:r>
              <a:rPr lang="el-GR" sz="2800" dirty="0"/>
              <a:t>Σ</a:t>
            </a:r>
            <a:r>
              <a:rPr lang="en-US" sz="2800" dirty="0"/>
              <a:t> = {x} 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/>
              <a:t>	Then </a:t>
            </a:r>
            <a:r>
              <a:rPr lang="el-GR" sz="2800" dirty="0"/>
              <a:t>Σ*</a:t>
            </a:r>
            <a:r>
              <a:rPr lang="en-US" sz="2800" dirty="0"/>
              <a:t> = {</a:t>
            </a:r>
            <a:r>
              <a:rPr lang="el-GR" sz="2800" dirty="0"/>
              <a:t>Λ</a:t>
            </a:r>
            <a:r>
              <a:rPr lang="en-US" sz="2800" dirty="0"/>
              <a:t>, x, xx, xxx, </a:t>
            </a:r>
            <a:r>
              <a:rPr lang="en-US" sz="2800" dirty="0" err="1"/>
              <a:t>xxxx</a:t>
            </a:r>
            <a:r>
              <a:rPr lang="en-US" sz="2800" dirty="0"/>
              <a:t>, ….} 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If </a:t>
            </a:r>
            <a:r>
              <a:rPr lang="el-GR" sz="2800" dirty="0"/>
              <a:t>Σ</a:t>
            </a:r>
            <a:r>
              <a:rPr lang="en-US" sz="2800" dirty="0"/>
              <a:t> = {0,1} 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/>
              <a:t>	Then </a:t>
            </a:r>
            <a:r>
              <a:rPr lang="el-GR" sz="2800" dirty="0"/>
              <a:t>Σ</a:t>
            </a:r>
            <a:r>
              <a:rPr lang="en-US" sz="2800" dirty="0"/>
              <a:t>* = {</a:t>
            </a:r>
            <a:r>
              <a:rPr lang="el-GR" sz="2800" dirty="0"/>
              <a:t>Λ</a:t>
            </a:r>
            <a:r>
              <a:rPr lang="en-US" sz="2800" dirty="0"/>
              <a:t>, 0, 1, 00, 01, 10, 11, ….}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If </a:t>
            </a:r>
            <a:r>
              <a:rPr lang="el-GR" sz="2800" dirty="0"/>
              <a:t>Σ</a:t>
            </a:r>
            <a:r>
              <a:rPr lang="en-US" sz="2800" dirty="0"/>
              <a:t> = {</a:t>
            </a:r>
            <a:r>
              <a:rPr lang="en-US" sz="2800" dirty="0" err="1"/>
              <a:t>aaB</a:t>
            </a:r>
            <a:r>
              <a:rPr lang="en-US" sz="2800" dirty="0"/>
              <a:t>, c}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/>
              <a:t>	Then </a:t>
            </a:r>
            <a:r>
              <a:rPr lang="el-GR" sz="2800" dirty="0"/>
              <a:t>Σ</a:t>
            </a:r>
            <a:r>
              <a:rPr lang="en-US" sz="2800" dirty="0"/>
              <a:t>* = {</a:t>
            </a:r>
            <a:r>
              <a:rPr lang="el-GR" sz="2800" dirty="0"/>
              <a:t>Λ</a:t>
            </a:r>
            <a:r>
              <a:rPr lang="en-US" sz="2800" dirty="0"/>
              <a:t>, </a:t>
            </a:r>
            <a:r>
              <a:rPr lang="en-US" sz="2800" dirty="0" err="1"/>
              <a:t>aaB</a:t>
            </a:r>
            <a:r>
              <a:rPr lang="en-US" sz="2800" dirty="0"/>
              <a:t>, c, </a:t>
            </a:r>
            <a:r>
              <a:rPr lang="en-US" sz="2800" dirty="0" err="1"/>
              <a:t>aaBaaB</a:t>
            </a:r>
            <a:r>
              <a:rPr lang="en-US" sz="2800" dirty="0"/>
              <a:t>, </a:t>
            </a:r>
            <a:r>
              <a:rPr lang="en-US" sz="2800" dirty="0" err="1"/>
              <a:t>aaBc</a:t>
            </a:r>
            <a:r>
              <a:rPr lang="en-US" sz="2800" dirty="0"/>
              <a:t>, </a:t>
            </a:r>
            <a:r>
              <a:rPr lang="en-US" sz="2800" dirty="0" err="1"/>
              <a:t>caaB</a:t>
            </a:r>
            <a:r>
              <a:rPr lang="en-US" sz="2800" dirty="0"/>
              <a:t>, 		     cc, ….}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>
            <a:extLst>
              <a:ext uri="{FF2B5EF4-FFF2-40B4-BE49-F238E27FC236}">
                <a16:creationId xmlns:a16="http://schemas.microsoft.com/office/drawing/2014/main" id="{7CE89913-0A30-4D2B-9858-382F296D60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Note </a:t>
            </a:r>
          </a:p>
        </p:txBody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9CCF0991-2DFA-4012-AF0A-AF7CE0E98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Languages generated by Kleene Star Closure of set of strings, are infinite languages. 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(By infinite language, it is supposed that the language contains </a:t>
            </a:r>
            <a:r>
              <a:rPr lang="en-US">
                <a:solidFill>
                  <a:srgbClr val="FFFF99"/>
                </a:solidFill>
              </a:rPr>
              <a:t>infinite</a:t>
            </a:r>
            <a:r>
              <a:rPr lang="en-US"/>
              <a:t> many words, each of </a:t>
            </a:r>
            <a:r>
              <a:rPr lang="en-US">
                <a:solidFill>
                  <a:srgbClr val="FFFF99"/>
                </a:solidFill>
              </a:rPr>
              <a:t>finite</a:t>
            </a:r>
            <a:r>
              <a:rPr lang="en-US"/>
              <a:t> length).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>
            <a:extLst>
              <a:ext uri="{FF2B5EF4-FFF2-40B4-BE49-F238E27FC236}">
                <a16:creationId xmlns:a16="http://schemas.microsoft.com/office/drawing/2014/main" id="{02AE9040-E4F7-4660-A2FD-488161231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3218" y="381000"/>
            <a:ext cx="11329182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u="sng" dirty="0"/>
              <a:t>Kleene PLUS/Kleene Positive/Positive Closure</a:t>
            </a:r>
          </a:p>
        </p:txBody>
      </p:sp>
      <p:sp>
        <p:nvSpPr>
          <p:cNvPr id="377859" name="Rectangle 3">
            <a:extLst>
              <a:ext uri="{FF2B5EF4-FFF2-40B4-BE49-F238E27FC236}">
                <a16:creationId xmlns:a16="http://schemas.microsoft.com/office/drawing/2014/main" id="{E6B5D253-ABD0-459F-9215-015687E4F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229600" cy="434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Plus Operation is same as Kleene Star Closure except that it </a:t>
            </a:r>
            <a:r>
              <a:rPr lang="en-US" sz="2800">
                <a:solidFill>
                  <a:srgbClr val="FFFF99"/>
                </a:solidFill>
              </a:rPr>
              <a:t>does not generate  </a:t>
            </a:r>
            <a:r>
              <a:rPr lang="el-GR" sz="2800">
                <a:solidFill>
                  <a:srgbClr val="FFFF99"/>
                </a:solidFill>
              </a:rPr>
              <a:t>Λ</a:t>
            </a:r>
            <a:r>
              <a:rPr lang="el-GR" sz="2800"/>
              <a:t> (null string)</a:t>
            </a:r>
            <a:r>
              <a:rPr lang="en-US" sz="2800"/>
              <a:t>, automatically. </a:t>
            </a:r>
          </a:p>
          <a:p>
            <a:pPr eaLnBrk="1" hangingPunct="1">
              <a:defRPr/>
            </a:pPr>
            <a:r>
              <a:rPr lang="en-US" sz="2800"/>
              <a:t>Example: </a:t>
            </a:r>
          </a:p>
          <a:p>
            <a:pPr eaLnBrk="1" hangingPunct="1">
              <a:defRPr/>
            </a:pPr>
            <a:r>
              <a:rPr lang="en-US" sz="2800"/>
              <a:t>If </a:t>
            </a:r>
            <a:r>
              <a:rPr lang="el-GR" sz="2800"/>
              <a:t>Σ</a:t>
            </a:r>
            <a:r>
              <a:rPr lang="en-US" sz="2800"/>
              <a:t> = {0,1} 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/>
              <a:t>	Then </a:t>
            </a:r>
            <a:r>
              <a:rPr lang="el-GR" sz="2800"/>
              <a:t>Σ</a:t>
            </a:r>
            <a:r>
              <a:rPr lang="en-US" sz="2800"/>
              <a:t>+ = {0, 1, 00, 01, 10, 11, ….} </a:t>
            </a:r>
          </a:p>
          <a:p>
            <a:pPr eaLnBrk="1" hangingPunct="1">
              <a:defRPr/>
            </a:pPr>
            <a:r>
              <a:rPr lang="en-US" sz="2800"/>
              <a:t>If </a:t>
            </a:r>
            <a:r>
              <a:rPr lang="el-GR" sz="2800"/>
              <a:t>Σ</a:t>
            </a:r>
            <a:r>
              <a:rPr lang="en-US" sz="2800"/>
              <a:t> = {aab, c} 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/>
              <a:t>	Then </a:t>
            </a:r>
            <a:r>
              <a:rPr lang="el-GR" sz="2800"/>
              <a:t>Σ</a:t>
            </a:r>
            <a:r>
              <a:rPr lang="en-US" sz="2800"/>
              <a:t>+ = {aab, c, aabaab, aabc, caab, cc, ….}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>
            <a:extLst>
              <a:ext uri="{FF2B5EF4-FFF2-40B4-BE49-F238E27FC236}">
                <a16:creationId xmlns:a16="http://schemas.microsoft.com/office/drawing/2014/main" id="{D357B75B-05EB-426E-B555-5EE4EE7E7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TASK 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AC745C10-54B4-44E7-B775-BA5576968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 eaLnBrk="1" hangingPunct="1">
              <a:buNone/>
              <a:defRPr/>
            </a:pPr>
            <a:r>
              <a:rPr kumimoji="1" lang="en-US" sz="2800" dirty="0"/>
              <a:t>Q1)Is there any case when S</a:t>
            </a:r>
            <a:r>
              <a:rPr kumimoji="1" lang="en-US" sz="2800" baseline="30000" dirty="0"/>
              <a:t>+</a:t>
            </a:r>
            <a:r>
              <a:rPr kumimoji="1" lang="en-US" sz="2800" dirty="0"/>
              <a:t> contains </a:t>
            </a:r>
            <a:r>
              <a:rPr kumimoji="1" lang="el-GR" sz="2800" dirty="0"/>
              <a:t>Λ</a:t>
            </a:r>
            <a:r>
              <a:rPr kumimoji="1" lang="en-US" sz="2800" dirty="0"/>
              <a:t>? If yes then justify your answer.</a:t>
            </a:r>
          </a:p>
          <a:p>
            <a:pPr marL="660400" indent="-660400" eaLnBrk="1" hangingPunct="1">
              <a:buNone/>
              <a:defRPr/>
            </a:pPr>
            <a:endParaRPr kumimoji="1" 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>
            <a:extLst>
              <a:ext uri="{FF2B5EF4-FFF2-40B4-BE49-F238E27FC236}">
                <a16:creationId xmlns:a16="http://schemas.microsoft.com/office/drawing/2014/main" id="{E0FC1498-C20A-4F5F-B1B6-A90494E93B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Remark </a:t>
            </a:r>
          </a:p>
        </p:txBody>
      </p:sp>
      <p:sp>
        <p:nvSpPr>
          <p:cNvPr id="371715" name="Rectangle 3">
            <a:extLst>
              <a:ext uri="{FF2B5EF4-FFF2-40B4-BE49-F238E27FC236}">
                <a16:creationId xmlns:a16="http://schemas.microsoft.com/office/drawing/2014/main" id="{16A6DB60-6CAA-4AA6-A7AD-3A570BE2E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229600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It is to be noted that </a:t>
            </a:r>
            <a:r>
              <a:rPr lang="en-US" sz="2800" dirty="0" err="1"/>
              <a:t>Kleene</a:t>
            </a:r>
            <a:r>
              <a:rPr lang="en-US" sz="2800" dirty="0"/>
              <a:t> Star can also be operated on any string </a:t>
            </a:r>
            <a:r>
              <a:rPr lang="en-US" sz="2800" i="1" dirty="0"/>
              <a:t>i.e. </a:t>
            </a:r>
            <a:r>
              <a:rPr lang="en-US" sz="2800" dirty="0">
                <a:solidFill>
                  <a:srgbClr val="FFFF99"/>
                </a:solidFill>
              </a:rPr>
              <a:t>a*</a:t>
            </a:r>
            <a:r>
              <a:rPr lang="en-US" sz="2800" dirty="0"/>
              <a:t> can be considered to be all possible strings defined over </a:t>
            </a:r>
            <a:r>
              <a:rPr lang="en-US" sz="2800" dirty="0">
                <a:solidFill>
                  <a:srgbClr val="FFFF99"/>
                </a:solidFill>
              </a:rPr>
              <a:t>{a}</a:t>
            </a:r>
            <a:r>
              <a:rPr lang="en-US" sz="2800" dirty="0"/>
              <a:t>, which shows that </a:t>
            </a:r>
            <a:r>
              <a:rPr lang="en-US" sz="2800" dirty="0">
                <a:solidFill>
                  <a:srgbClr val="FFFF99"/>
                </a:solidFill>
              </a:rPr>
              <a:t>a*</a:t>
            </a:r>
            <a:r>
              <a:rPr lang="en-US" sz="2800" dirty="0"/>
              <a:t> generates 	</a:t>
            </a:r>
            <a:r>
              <a:rPr lang="el-GR" sz="2800" dirty="0">
                <a:solidFill>
                  <a:srgbClr val="FFFF99"/>
                </a:solidFill>
              </a:rPr>
              <a:t>Λ</a:t>
            </a:r>
            <a:r>
              <a:rPr lang="en-US" sz="2800" dirty="0">
                <a:solidFill>
                  <a:srgbClr val="FFFF99"/>
                </a:solidFill>
              </a:rPr>
              <a:t>, a, </a:t>
            </a:r>
            <a:r>
              <a:rPr lang="en-US" sz="2800" dirty="0" err="1">
                <a:solidFill>
                  <a:srgbClr val="FFFF99"/>
                </a:solidFill>
              </a:rPr>
              <a:t>aa</a:t>
            </a:r>
            <a:r>
              <a:rPr lang="en-US" sz="2800" dirty="0">
                <a:solidFill>
                  <a:srgbClr val="FFFF99"/>
                </a:solidFill>
              </a:rPr>
              <a:t>, </a:t>
            </a:r>
            <a:r>
              <a:rPr lang="en-US" sz="2800" dirty="0" err="1">
                <a:solidFill>
                  <a:srgbClr val="FFFF99"/>
                </a:solidFill>
              </a:rPr>
              <a:t>aaa</a:t>
            </a:r>
            <a:r>
              <a:rPr lang="en-US" sz="2800" dirty="0">
                <a:solidFill>
                  <a:srgbClr val="FFFF99"/>
                </a:solidFill>
              </a:rPr>
              <a:t>, … </a:t>
            </a:r>
          </a:p>
          <a:p>
            <a:pPr eaLnBrk="1" hangingPunct="1">
              <a:defRPr/>
            </a:pPr>
            <a:endParaRPr lang="en-US" sz="2800" dirty="0">
              <a:solidFill>
                <a:srgbClr val="FFFF99"/>
              </a:solidFill>
            </a:endParaRPr>
          </a:p>
          <a:p>
            <a:pPr eaLnBrk="1" hangingPunct="1">
              <a:defRPr/>
            </a:pPr>
            <a:r>
              <a:rPr lang="en-US" sz="2800" dirty="0"/>
              <a:t>It may also be noted that </a:t>
            </a:r>
            <a:r>
              <a:rPr lang="en-US" sz="2800" dirty="0">
                <a:solidFill>
                  <a:srgbClr val="FFFF99"/>
                </a:solidFill>
              </a:rPr>
              <a:t>a+</a:t>
            </a:r>
            <a:r>
              <a:rPr lang="en-US" sz="2800" dirty="0"/>
              <a:t> can be considered to be all possible non empty strings defined over </a:t>
            </a:r>
            <a:r>
              <a:rPr lang="en-US" sz="2800" dirty="0">
                <a:solidFill>
                  <a:srgbClr val="FFFF99"/>
                </a:solidFill>
              </a:rPr>
              <a:t>{a}</a:t>
            </a:r>
            <a:r>
              <a:rPr lang="en-US" sz="2800" dirty="0"/>
              <a:t>, which shows that </a:t>
            </a:r>
            <a:r>
              <a:rPr lang="en-US" sz="2800" dirty="0">
                <a:solidFill>
                  <a:srgbClr val="FFFF99"/>
                </a:solidFill>
              </a:rPr>
              <a:t>a+</a:t>
            </a:r>
            <a:r>
              <a:rPr lang="en-US" sz="2800" dirty="0"/>
              <a:t> generates 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/>
              <a:t>				</a:t>
            </a:r>
            <a:r>
              <a:rPr lang="en-US" sz="2800" dirty="0">
                <a:solidFill>
                  <a:srgbClr val="FFFF99"/>
                </a:solidFill>
              </a:rPr>
              <a:t>a, </a:t>
            </a:r>
            <a:r>
              <a:rPr lang="en-US" sz="2800" dirty="0" err="1">
                <a:solidFill>
                  <a:srgbClr val="FFFF99"/>
                </a:solidFill>
              </a:rPr>
              <a:t>aa</a:t>
            </a:r>
            <a:r>
              <a:rPr lang="en-US" sz="2800" dirty="0">
                <a:solidFill>
                  <a:srgbClr val="FFFF99"/>
                </a:solidFill>
              </a:rPr>
              <a:t>, </a:t>
            </a:r>
            <a:r>
              <a:rPr lang="en-US" sz="2800" dirty="0" err="1">
                <a:solidFill>
                  <a:srgbClr val="FFFF99"/>
                </a:solidFill>
              </a:rPr>
              <a:t>aaa</a:t>
            </a:r>
            <a:r>
              <a:rPr lang="en-US" sz="2800" dirty="0">
                <a:solidFill>
                  <a:srgbClr val="FFFF99"/>
                </a:solidFill>
              </a:rPr>
              <a:t>, </a:t>
            </a:r>
            <a:r>
              <a:rPr lang="en-US" sz="2800" dirty="0" err="1">
                <a:solidFill>
                  <a:srgbClr val="FFFF99"/>
                </a:solidFill>
              </a:rPr>
              <a:t>aaaa</a:t>
            </a:r>
            <a:r>
              <a:rPr lang="en-US" sz="2800" dirty="0">
                <a:solidFill>
                  <a:srgbClr val="FFFF99"/>
                </a:solidFill>
              </a:rPr>
              <a:t>, 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83779507-002C-4586-9EF0-3B28D48B7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Length of Strings </a:t>
            </a:r>
          </a:p>
        </p:txBody>
      </p:sp>
      <p:sp>
        <p:nvSpPr>
          <p:cNvPr id="325635" name="Rectangle 3">
            <a:extLst>
              <a:ext uri="{FF2B5EF4-FFF2-40B4-BE49-F238E27FC236}">
                <a16:creationId xmlns:a16="http://schemas.microsoft.com/office/drawing/2014/main" id="{EC18E42C-503F-4F01-BC02-F855648FF4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229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Definition: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dirty="0"/>
              <a:t>	The length of string s, denoted by |s|, is the number of letters in the string.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Example: 	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/>
              <a:t>	</a:t>
            </a:r>
            <a:r>
              <a:rPr lang="el-GR" dirty="0"/>
              <a:t>Σ</a:t>
            </a:r>
            <a:r>
              <a:rPr lang="en-US" dirty="0"/>
              <a:t>={</a:t>
            </a:r>
            <a:r>
              <a:rPr lang="en-US" dirty="0" err="1"/>
              <a:t>a,b</a:t>
            </a:r>
            <a:r>
              <a:rPr lang="en-US" dirty="0"/>
              <a:t>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 	s=</a:t>
            </a:r>
            <a:r>
              <a:rPr lang="en-US" dirty="0" err="1"/>
              <a:t>ababa</a:t>
            </a:r>
            <a:r>
              <a:rPr lang="en-US" dirty="0"/>
              <a:t>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  |s|=5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>
            <a:extLst>
              <a:ext uri="{FF2B5EF4-FFF2-40B4-BE49-F238E27FC236}">
                <a16:creationId xmlns:a16="http://schemas.microsoft.com/office/drawing/2014/main" id="{CC8B1816-3B11-40A3-9EEF-C8527BF84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Defining Languages Continued… </a:t>
            </a:r>
          </a:p>
        </p:txBody>
      </p:sp>
      <p:sp>
        <p:nvSpPr>
          <p:cNvPr id="381955" name="Rectangle 3">
            <a:extLst>
              <a:ext uri="{FF2B5EF4-FFF2-40B4-BE49-F238E27FC236}">
                <a16:creationId xmlns:a16="http://schemas.microsoft.com/office/drawing/2014/main" id="{49E7F942-A925-41C9-ABD9-AF19CEF401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05000"/>
            <a:ext cx="8229600" cy="4572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800" b="1" u="sng">
                <a:solidFill>
                  <a:srgbClr val="FFFF99"/>
                </a:solidFill>
              </a:rPr>
              <a:t>Recursive definition of languages:</a:t>
            </a:r>
          </a:p>
          <a:p>
            <a:pPr marL="609600" indent="-609600" eaLnBrk="1" hangingPunct="1">
              <a:lnSpc>
                <a:spcPct val="90000"/>
              </a:lnSpc>
              <a:buNone/>
              <a:defRPr/>
            </a:pPr>
            <a:endParaRPr lang="en-US" sz="2800" u="sng">
              <a:solidFill>
                <a:srgbClr val="FFFF99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kumimoji="1" lang="en-US" sz="2800"/>
              <a:t>The following three steps are used in recursive definition 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  <a:defRPr/>
            </a:pPr>
            <a:r>
              <a:rPr kumimoji="1" lang="en-US" sz="2800"/>
              <a:t>Some </a:t>
            </a:r>
            <a:r>
              <a:rPr kumimoji="1" lang="en-US" sz="2800">
                <a:solidFill>
                  <a:srgbClr val="FFFF99"/>
                </a:solidFill>
              </a:rPr>
              <a:t>basic words</a:t>
            </a:r>
            <a:r>
              <a:rPr kumimoji="1" lang="en-US" sz="2800"/>
              <a:t> are specified in the language. 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  <a:defRPr/>
            </a:pPr>
            <a:r>
              <a:rPr kumimoji="1" lang="en-US" sz="2800">
                <a:solidFill>
                  <a:srgbClr val="FFFF99"/>
                </a:solidFill>
              </a:rPr>
              <a:t>Rules for constructing more words</a:t>
            </a:r>
            <a:r>
              <a:rPr kumimoji="1" lang="en-US" sz="2800"/>
              <a:t> are defined in the language. 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  <a:defRPr/>
            </a:pPr>
            <a:r>
              <a:rPr kumimoji="1" lang="en-US" sz="2800">
                <a:solidFill>
                  <a:srgbClr val="FFFF99"/>
                </a:solidFill>
              </a:rPr>
              <a:t>No strings except those constructed</a:t>
            </a:r>
            <a:r>
              <a:rPr kumimoji="1" lang="en-US" sz="2800"/>
              <a:t> in above, are allowed to be in the language.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Rectangle 3">
            <a:extLst>
              <a:ext uri="{FF2B5EF4-FFF2-40B4-BE49-F238E27FC236}">
                <a16:creationId xmlns:a16="http://schemas.microsoft.com/office/drawing/2014/main" id="{3B8062D1-32A2-48D5-9BAA-9DC0633837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Example: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	</a:t>
            </a:r>
            <a:r>
              <a:rPr lang="el-GR" dirty="0"/>
              <a:t>Σ</a:t>
            </a:r>
            <a:r>
              <a:rPr lang="en-US" dirty="0"/>
              <a:t>= {B, </a:t>
            </a:r>
            <a:r>
              <a:rPr lang="en-US" dirty="0" err="1"/>
              <a:t>aB</a:t>
            </a:r>
            <a:r>
              <a:rPr lang="en-US" dirty="0"/>
              <a:t>, </a:t>
            </a:r>
            <a:r>
              <a:rPr lang="en-US" dirty="0" err="1"/>
              <a:t>bab</a:t>
            </a:r>
            <a:r>
              <a:rPr lang="en-US" dirty="0"/>
              <a:t>, d}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 	s=</a:t>
            </a:r>
            <a:r>
              <a:rPr lang="en-US" dirty="0" err="1"/>
              <a:t>BaBbabBd</a:t>
            </a:r>
            <a:r>
              <a:rPr lang="en-US" dirty="0"/>
              <a:t> 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	</a:t>
            </a:r>
            <a:r>
              <a:rPr lang="en-US" dirty="0">
                <a:solidFill>
                  <a:srgbClr val="FFFF99"/>
                </a:solidFill>
              </a:rPr>
              <a:t>Tokenizing</a:t>
            </a:r>
            <a:r>
              <a:rPr lang="en-US" dirty="0"/>
              <a:t>=(B), (</a:t>
            </a:r>
            <a:r>
              <a:rPr lang="en-US" dirty="0" err="1"/>
              <a:t>aB</a:t>
            </a:r>
            <a:r>
              <a:rPr lang="en-US" dirty="0"/>
              <a:t>), (</a:t>
            </a:r>
            <a:r>
              <a:rPr lang="en-US" dirty="0" err="1"/>
              <a:t>bab</a:t>
            </a:r>
            <a:r>
              <a:rPr lang="en-US" dirty="0"/>
              <a:t>), (B),  (d) 	|s|=5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BD229249-6E0A-43CF-A2E0-75E0F868F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Reverse of a String </a:t>
            </a:r>
          </a:p>
        </p:txBody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29C531A7-6CB7-4161-B067-A5274207B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229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Definition: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	The reverse of a string s denoted by Rev(s) or </a:t>
            </a:r>
            <a:r>
              <a:rPr lang="en-US" dirty="0" err="1">
                <a:solidFill>
                  <a:srgbClr val="FFFF99"/>
                </a:solidFill>
              </a:rPr>
              <a:t>s</a:t>
            </a:r>
            <a:r>
              <a:rPr lang="en-US" baseline="30000" dirty="0" err="1">
                <a:solidFill>
                  <a:srgbClr val="FFFF99"/>
                </a:solidFill>
              </a:rPr>
              <a:t>r</a:t>
            </a:r>
            <a:r>
              <a:rPr lang="en-US" dirty="0"/>
              <a:t>,  is obtained by writing the letters of s in reverse order.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Example: 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	If s = </a:t>
            </a:r>
            <a:r>
              <a:rPr lang="en-US" dirty="0" err="1">
                <a:solidFill>
                  <a:srgbClr val="FFFF99"/>
                </a:solidFill>
              </a:rPr>
              <a:t>abc</a:t>
            </a:r>
            <a:r>
              <a:rPr lang="en-US" dirty="0"/>
              <a:t> is a string defined over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	</a:t>
            </a:r>
            <a:r>
              <a:rPr lang="el-GR" dirty="0"/>
              <a:t>Σ</a:t>
            </a:r>
            <a:r>
              <a:rPr lang="en-US" dirty="0"/>
              <a:t>={</a:t>
            </a:r>
            <a:r>
              <a:rPr lang="en-US" dirty="0" err="1"/>
              <a:t>a,b,c</a:t>
            </a:r>
            <a:r>
              <a:rPr lang="en-US" dirty="0"/>
              <a:t>} 	  then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/>
              <a:t>	Rev(s) or </a:t>
            </a:r>
            <a:r>
              <a:rPr lang="en-US" dirty="0" err="1">
                <a:solidFill>
                  <a:srgbClr val="FFFF99"/>
                </a:solidFill>
              </a:rPr>
              <a:t>s</a:t>
            </a:r>
            <a:r>
              <a:rPr lang="en-US" baseline="30000" dirty="0" err="1">
                <a:solidFill>
                  <a:srgbClr val="FFFF99"/>
                </a:solidFill>
              </a:rPr>
              <a:t>r</a:t>
            </a:r>
            <a:r>
              <a:rPr lang="en-US" dirty="0"/>
              <a:t> = </a:t>
            </a:r>
            <a:r>
              <a:rPr lang="en-US" dirty="0" err="1">
                <a:solidFill>
                  <a:srgbClr val="FFFF99"/>
                </a:solidFill>
              </a:rPr>
              <a:t>cba</a:t>
            </a:r>
            <a:endParaRPr lang="en-US" dirty="0">
              <a:solidFill>
                <a:srgbClr val="FFFF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>
            <a:extLst>
              <a:ext uri="{FF2B5EF4-FFF2-40B4-BE49-F238E27FC236}">
                <a16:creationId xmlns:a16="http://schemas.microsoft.com/office/drawing/2014/main" id="{B4E0F2D4-BE55-40CF-9AAE-CA0EC42F2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Reverse of a String</a:t>
            </a:r>
          </a:p>
        </p:txBody>
      </p:sp>
      <p:sp>
        <p:nvSpPr>
          <p:cNvPr id="328707" name="Rectangle 3">
            <a:extLst>
              <a:ext uri="{FF2B5EF4-FFF2-40B4-BE49-F238E27FC236}">
                <a16:creationId xmlns:a16="http://schemas.microsoft.com/office/drawing/2014/main" id="{61D2B8B5-AAEE-48F0-80F9-B39A32077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Example: 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	</a:t>
            </a:r>
            <a:r>
              <a:rPr lang="el-GR"/>
              <a:t>Σ</a:t>
            </a:r>
            <a:r>
              <a:rPr lang="en-US"/>
              <a:t>= {B, aB, bab, d} 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	s=BaBbabBd 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>
                <a:solidFill>
                  <a:srgbClr val="FFFF99"/>
                </a:solidFill>
              </a:rPr>
              <a:t>	Tokenizing</a:t>
            </a:r>
            <a:r>
              <a:rPr lang="en-US"/>
              <a:t>=(B) (</a:t>
            </a:r>
            <a:r>
              <a:rPr lang="en-US">
                <a:solidFill>
                  <a:srgbClr val="FFFF99"/>
                </a:solidFill>
              </a:rPr>
              <a:t>aB</a:t>
            </a:r>
            <a:r>
              <a:rPr lang="en-US"/>
              <a:t>) (bab) (B) (d) 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/>
              <a:t>	Rev(s)=dBbab</a:t>
            </a:r>
            <a:r>
              <a:rPr lang="en-US">
                <a:solidFill>
                  <a:srgbClr val="FFFF99"/>
                </a:solidFill>
              </a:rPr>
              <a:t>aB</a:t>
            </a:r>
            <a:r>
              <a:rPr lang="en-US"/>
              <a:t>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26EF5F-7731-4891-B48B-1CE5C0AB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57" y="464234"/>
            <a:ext cx="11408897" cy="611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1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98774E2D-176E-4B19-8E38-7E909CB4A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Defining Languages </a:t>
            </a:r>
          </a:p>
        </p:txBody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34E62A46-BDAC-4B94-A462-C9097E6042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76400"/>
            <a:ext cx="8534400" cy="4876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800"/>
              <a:t>The languages can be defined in different ways , such as 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>
                <a:solidFill>
                  <a:srgbClr val="FFFF99"/>
                </a:solidFill>
              </a:rPr>
              <a:t>Descriptive definition, 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>
                <a:solidFill>
                  <a:srgbClr val="FFFF99"/>
                </a:solidFill>
              </a:rPr>
              <a:t>Recursive definition, 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>
                <a:solidFill>
                  <a:srgbClr val="FFFF99"/>
                </a:solidFill>
              </a:rPr>
              <a:t>using Regular Expressions(RE) and 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>
                <a:solidFill>
                  <a:srgbClr val="FFFF99"/>
                </a:solidFill>
              </a:rPr>
              <a:t>using Finite Automaton(FA) etc. 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en-US" sz="2800"/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800" u="sng"/>
              <a:t>Descriptive definition of language</a:t>
            </a:r>
            <a:r>
              <a:rPr lang="en-US" sz="2800"/>
              <a:t>: </a:t>
            </a:r>
          </a:p>
          <a:p>
            <a:pPr marL="609600" indent="-609600" eaLnBrk="1" hangingPunct="1">
              <a:lnSpc>
                <a:spcPct val="90000"/>
              </a:lnSpc>
              <a:buNone/>
              <a:defRPr/>
            </a:pPr>
            <a:r>
              <a:rPr lang="en-US" sz="2800"/>
              <a:t>	The language is defined, </a:t>
            </a:r>
            <a:r>
              <a:rPr lang="en-US" sz="2800">
                <a:solidFill>
                  <a:srgbClr val="FFFF99"/>
                </a:solidFill>
              </a:rPr>
              <a:t>describing the conditions imposed</a:t>
            </a:r>
            <a:r>
              <a:rPr lang="en-US" sz="2800"/>
              <a:t> on its </a:t>
            </a:r>
            <a:r>
              <a:rPr lang="en-US" sz="2800">
                <a:solidFill>
                  <a:srgbClr val="FFFF99"/>
                </a:solidFill>
              </a:rPr>
              <a:t>words</a:t>
            </a:r>
            <a:r>
              <a:rPr lang="en-US" sz="2800"/>
              <a:t>. </a:t>
            </a:r>
          </a:p>
          <a:p>
            <a:pPr marL="990600" lvl="1" indent="-533400" eaLnBrk="1" hangingPunct="1">
              <a:lnSpc>
                <a:spcPct val="90000"/>
              </a:lnSpc>
              <a:buNone/>
              <a:defRPr/>
            </a:pPr>
            <a:endParaRPr lang="en-US">
              <a:solidFill>
                <a:srgbClr val="FFFF9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5" name="Rectangle 3">
            <a:extLst>
              <a:ext uri="{FF2B5EF4-FFF2-40B4-BE49-F238E27FC236}">
                <a16:creationId xmlns:a16="http://schemas.microsoft.com/office/drawing/2014/main" id="{89A677E1-92A6-4DB0-9ACB-7D9975957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229600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rgbClr val="FFFF99"/>
                </a:solidFill>
              </a:rPr>
              <a:t>Example</a:t>
            </a:r>
            <a:r>
              <a:rPr lang="en-US" sz="2800" dirty="0"/>
              <a:t>: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/>
              <a:t>	The language  L of strings of </a:t>
            </a:r>
            <a:r>
              <a:rPr lang="en-US" sz="2800" dirty="0">
                <a:solidFill>
                  <a:srgbClr val="FFFF99"/>
                </a:solidFill>
              </a:rPr>
              <a:t>odd</a:t>
            </a:r>
            <a:r>
              <a:rPr lang="en-US" sz="2800" dirty="0"/>
              <a:t> length, defined over </a:t>
            </a:r>
            <a:r>
              <a:rPr lang="el-GR" sz="2800" dirty="0"/>
              <a:t>Σ</a:t>
            </a:r>
            <a:r>
              <a:rPr lang="en-US" sz="2800" dirty="0"/>
              <a:t>={a}, can be written as 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/>
              <a:t>		L={a, </a:t>
            </a:r>
            <a:r>
              <a:rPr lang="en-US" sz="2800" dirty="0" err="1"/>
              <a:t>aaa</a:t>
            </a:r>
            <a:r>
              <a:rPr lang="en-US" sz="2800" dirty="0"/>
              <a:t>, </a:t>
            </a:r>
            <a:r>
              <a:rPr lang="en-US" sz="2800" dirty="0" err="1"/>
              <a:t>aaaaa</a:t>
            </a:r>
            <a:r>
              <a:rPr lang="en-US" sz="2800" dirty="0"/>
              <a:t>,…..} </a:t>
            </a:r>
            <a:endParaRPr lang="en-US" sz="2800" dirty="0">
              <a:solidFill>
                <a:srgbClr val="FFFF99"/>
              </a:solidFill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rgbClr val="FFFF99"/>
                </a:solidFill>
              </a:rPr>
              <a:t>Example</a:t>
            </a:r>
            <a:r>
              <a:rPr lang="en-US" sz="2800" dirty="0"/>
              <a:t>: 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/>
              <a:t>	The language L of strings that does not start with a, defined over </a:t>
            </a:r>
            <a:r>
              <a:rPr lang="el-GR" sz="2800" dirty="0"/>
              <a:t>Σ</a:t>
            </a:r>
            <a:r>
              <a:rPr lang="en-US" sz="2800" dirty="0"/>
              <a:t>={</a:t>
            </a:r>
            <a:r>
              <a:rPr lang="en-US" sz="2800" dirty="0" err="1"/>
              <a:t>a,b,c</a:t>
            </a:r>
            <a:r>
              <a:rPr lang="en-US" sz="2800" dirty="0"/>
              <a:t>}, can be written as	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dirty="0"/>
              <a:t>		L={b, c, </a:t>
            </a:r>
            <a:r>
              <a:rPr lang="en-US" sz="2800" dirty="0" err="1"/>
              <a:t>ba</a:t>
            </a:r>
            <a:r>
              <a:rPr lang="en-US" sz="2800" dirty="0"/>
              <a:t>, bb, </a:t>
            </a:r>
            <a:r>
              <a:rPr lang="en-US" sz="2800" dirty="0" err="1"/>
              <a:t>bc</a:t>
            </a:r>
            <a:r>
              <a:rPr lang="en-US" sz="2800" dirty="0"/>
              <a:t>, ca, </a:t>
            </a:r>
            <a:r>
              <a:rPr lang="en-US" sz="2800" dirty="0" err="1"/>
              <a:t>cb</a:t>
            </a:r>
            <a:r>
              <a:rPr lang="en-US" sz="2800" dirty="0"/>
              <a:t>,  cc, …}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9" name="Rectangle 3">
            <a:extLst>
              <a:ext uri="{FF2B5EF4-FFF2-40B4-BE49-F238E27FC236}">
                <a16:creationId xmlns:a16="http://schemas.microsoft.com/office/drawing/2014/main" id="{B604FC3D-3D54-4754-BF96-293A236B2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05000"/>
            <a:ext cx="8229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>
                <a:solidFill>
                  <a:srgbClr val="FFFF99"/>
                </a:solidFill>
              </a:rPr>
              <a:t>Example</a:t>
            </a:r>
            <a:r>
              <a:rPr lang="en-US" sz="2800"/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/>
              <a:t>	The language L of strings of </a:t>
            </a:r>
            <a:r>
              <a:rPr lang="en-US" sz="2800">
                <a:solidFill>
                  <a:srgbClr val="FFFF99"/>
                </a:solidFill>
              </a:rPr>
              <a:t>length 2</a:t>
            </a:r>
            <a:r>
              <a:rPr lang="en-US" sz="2800"/>
              <a:t>, defined over </a:t>
            </a:r>
            <a:r>
              <a:rPr lang="el-GR" sz="2800"/>
              <a:t>Σ</a:t>
            </a:r>
            <a:r>
              <a:rPr lang="en-US" sz="2800"/>
              <a:t>={0,1,2}, can be written as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/>
              <a:t>		L={00, 01, 02,10, 11,12,20,21,22}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>
                <a:solidFill>
                  <a:srgbClr val="FFFF99"/>
                </a:solidFill>
              </a:rPr>
              <a:t>Example</a:t>
            </a:r>
            <a:r>
              <a:rPr lang="en-US" sz="2800"/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/>
              <a:t>	The language L of strings </a:t>
            </a:r>
            <a:r>
              <a:rPr lang="en-US" sz="2800">
                <a:solidFill>
                  <a:srgbClr val="FFFF99"/>
                </a:solidFill>
              </a:rPr>
              <a:t>ending in 0</a:t>
            </a:r>
            <a:r>
              <a:rPr lang="en-US" sz="2800"/>
              <a:t>, defined over  </a:t>
            </a:r>
            <a:r>
              <a:rPr lang="el-GR" sz="2800"/>
              <a:t>Σ</a:t>
            </a:r>
            <a:r>
              <a:rPr lang="en-US" sz="2800"/>
              <a:t> ={0,1}, can be written as 	L={0,00,10,000,010,100,110,…}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344</Words>
  <Application>Microsoft Office PowerPoint</Application>
  <PresentationFormat>Widescreen</PresentationFormat>
  <Paragraphs>140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Tahoma</vt:lpstr>
      <vt:lpstr>Wingdings</vt:lpstr>
      <vt:lpstr>Office Theme</vt:lpstr>
      <vt:lpstr>Textured</vt:lpstr>
      <vt:lpstr>PowerPoint Presentation</vt:lpstr>
      <vt:lpstr>Length of Strings </vt:lpstr>
      <vt:lpstr>PowerPoint Presentation</vt:lpstr>
      <vt:lpstr>Reverse of a String </vt:lpstr>
      <vt:lpstr>Reverse of a String</vt:lpstr>
      <vt:lpstr>PowerPoint Presentation</vt:lpstr>
      <vt:lpstr>Defining Languages </vt:lpstr>
      <vt:lpstr>PowerPoint Presentation</vt:lpstr>
      <vt:lpstr>PowerPoint Presentation</vt:lpstr>
      <vt:lpstr>PowerPoint Presentation</vt:lpstr>
      <vt:lpstr>PowerPoint Presentation</vt:lpstr>
      <vt:lpstr>An Important language </vt:lpstr>
      <vt:lpstr>TASK FILE</vt:lpstr>
      <vt:lpstr>Kleene Star/Kleene Closure/Kleene Operator</vt:lpstr>
      <vt:lpstr>Examples </vt:lpstr>
      <vt:lpstr>Note </vt:lpstr>
      <vt:lpstr>Kleene PLUS/Kleene Positive/Positive Closure</vt:lpstr>
      <vt:lpstr>TASK </vt:lpstr>
      <vt:lpstr>Remark </vt:lpstr>
      <vt:lpstr>Defining Languages Continued…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of a String </dc:title>
  <dc:creator>farheen</dc:creator>
  <cp:lastModifiedBy>farheen</cp:lastModifiedBy>
  <cp:revision>16</cp:revision>
  <dcterms:created xsi:type="dcterms:W3CDTF">2020-01-11T08:56:49Z</dcterms:created>
  <dcterms:modified xsi:type="dcterms:W3CDTF">2020-01-11T18:59:44Z</dcterms:modified>
</cp:coreProperties>
</file>