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40" r:id="rId2"/>
    <p:sldId id="335" r:id="rId3"/>
    <p:sldId id="336" r:id="rId4"/>
    <p:sldId id="337" r:id="rId5"/>
    <p:sldId id="274" r:id="rId6"/>
    <p:sldId id="275" r:id="rId7"/>
    <p:sldId id="276" r:id="rId8"/>
    <p:sldId id="277" r:id="rId9"/>
    <p:sldId id="338" r:id="rId10"/>
    <p:sldId id="278" r:id="rId11"/>
    <p:sldId id="279" r:id="rId12"/>
    <p:sldId id="280" r:id="rId13"/>
    <p:sldId id="339" r:id="rId14"/>
    <p:sldId id="281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9470B-93CF-4D85-B06C-B4302F130DE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D5D5E-5A50-4E7C-BE1D-EEE53B290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D7F7F99-D012-4253-B107-F4DFBC1C6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93005-B86D-4DC9-8D4D-BC42ACF682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80DF6A-13CA-46B8-9083-C6E90506C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471D22D-484C-41B8-9D36-01F83647F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DC62A99-A371-4480-848B-1D4956B44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F0F63-FF21-4365-99CD-B28A768CE0A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DF2363B-B9FD-4484-A753-529BB5003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3B93241-4467-47C4-A9E1-800FE4AC2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552FE8D-BED6-4D46-B5E0-65CA07556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FD872-0BCF-4459-BAB4-A6ABC1BA48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649E699-2A6B-4B2E-9D8A-FBB47400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1B1D0BC-4A72-4989-907B-1999DFEA4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B6C7338-696A-4A66-81F6-C5EA49F23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CD5942-927A-4569-B227-360D973FD0E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07021D5-D3FB-47F2-A8CC-3FA6F7088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79A88A0-2242-44F0-A44C-DD14FEDE2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76A533A-9EA9-49FA-86A2-5F2BDFC95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34C577-3CF7-489C-BB16-E551D76E9CC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F7883D8-68D6-4666-969E-0160075C8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467A9B6-45C0-4DE4-8F4C-ABF424759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3CC463A-1B1E-4A86-B1E5-FF5D70793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39D504-50E2-4C27-BA30-AB1E91E14FC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968D727-95F8-497E-A215-C2142F750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CF799DA-FEF8-4967-B3F7-FA101DC71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39F6439-957D-4343-BE61-B49B1B8B6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F1957E-F123-418B-9694-C16FBF6A29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8FABD8C-42A7-44CE-9E1F-4C7AF2B4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78C9E53-16B1-4F1F-84DD-EF646FD52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A0D6994-4792-4977-8E78-3D1E778FB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2F4C5-1AD9-4EBC-B3B6-0F65220F9C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4FF1BAB-AFC7-42FF-81EB-A3383BC9B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4AC06A6-1A22-45C1-BC74-9DEC9A71E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9E0DFC3-D1E9-42C4-91BD-392D11DBC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5A2CD4-05F0-4FDA-B921-BEC3C37AD0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C6261E0-DF88-418D-87DA-0B862C0BF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F81205F-ECC8-4DCA-89ED-A0D4D8DAC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AC4DE14-58B6-4382-B78D-3AEE9CD9B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BFE8380-87CE-4382-9F18-CD785313FAE2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22BF1DF-7725-4CD1-925A-9E8C6643D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75C6CE9-282D-4E39-8037-78B83A834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D8124F4-12EF-4EE7-AC70-02BE30AD1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636C7B-30A7-4FAD-B948-D2C8FBB769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559B351-CA72-461C-918F-7AF307E9C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D67D95-5B65-4CB5-AA5F-ADA00DCEC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CBD539C-3FEF-41F3-A343-E3A268D3A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C12FF6-7FDD-4467-842A-7FF39E8AECE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A58EFFC-D572-4F73-9DBB-BE9920523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5C7B38B-1C2B-4329-BE13-5AFEA5858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906E6C5-7FA8-4FAF-A187-3C4A3DB12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0B59D6-4500-4A1C-B256-478A17CD38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5B41732-FE86-46E4-A54F-7381FCB12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DA4BA8A-7165-4D99-8BAE-9CC62A1F2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DB98B4B-DDBE-43CA-AE8E-68296CCB2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4D270-1F60-4B91-9DE6-426F3317B6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C7788C-9C18-46E6-95F4-BD9452905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BB6F97B-22AD-42DD-8913-4B7071C42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44D-8FA1-4647-BD59-4B6F349296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2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921B-908E-4B29-A683-5636ED4DF2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1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921B-908E-4B29-A683-5636ED4DF2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19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921B-908E-4B29-A683-5636ED4DF28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90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921B-908E-4B29-A683-5636ED4DF2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33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921B-908E-4B29-A683-5636ED4DF2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61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921B-908E-4B29-A683-5636ED4DF2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08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E49-7F93-49ED-A5A3-D68C449E88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36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86AF-CEDC-42A8-B22F-B7CBF4A8BD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64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C8B1-4F1A-466F-B0FD-338563F2A4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4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F8393-02BC-4CF7-8AE3-1A6687F95F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6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B9ED-76DE-4717-89C7-C6D15B6FE4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7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B134-D670-4123-823A-B3A3B9C7A8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1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BD28-D58F-42A5-A661-571382B3AB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56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3E44-5F0F-4FF9-B737-6C7E05681A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C0AA-B39D-493C-AFBC-11998F0567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06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0CF3-D41C-410B-8EEB-15E1921892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0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D7488C-3901-479C-B906-76DE7B7CDCA5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EFDB-E6EB-4DB4-B945-7030DB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2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B973-235E-4CEB-9231-EEA0611E5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FF99"/>
                </a:solidFill>
              </a:rPr>
              <a:t>Recursive definition of languages</a:t>
            </a:r>
            <a:br>
              <a:rPr lang="en-US" b="1" u="sng" dirty="0">
                <a:solidFill>
                  <a:srgbClr val="FFFF99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5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>
            <a:extLst>
              <a:ext uri="{FF2B5EF4-FFF2-40B4-BE49-F238E27FC236}">
                <a16:creationId xmlns:a16="http://schemas.microsoft.com/office/drawing/2014/main" id="{B926124A-DCFB-4F35-A18A-6FAB641F0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Q2) Prove that for any set of strings 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sz="2800"/>
              <a:t>	(S</a:t>
            </a:r>
            <a:r>
              <a:rPr kumimoji="1" lang="en-US" sz="2800" baseline="30000"/>
              <a:t>+</a:t>
            </a:r>
            <a:r>
              <a:rPr kumimoji="1" lang="en-US" sz="2800"/>
              <a:t>)*=(S*)*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sz="2800" b="1"/>
              <a:t>Solution</a:t>
            </a:r>
            <a:r>
              <a:rPr kumimoji="1" lang="en-US" sz="2800"/>
              <a:t>: In general </a:t>
            </a:r>
            <a:r>
              <a:rPr kumimoji="1" lang="el-GR" sz="2800"/>
              <a:t>Λ</a:t>
            </a:r>
            <a:r>
              <a:rPr kumimoji="1" lang="en-US" sz="2800"/>
              <a:t> is not in  S+ , while </a:t>
            </a:r>
            <a:r>
              <a:rPr kumimoji="1" lang="el-GR" sz="2800"/>
              <a:t>Λ</a:t>
            </a:r>
            <a:r>
              <a:rPr kumimoji="1" lang="en-US" sz="2800"/>
              <a:t> does belong to S*. Obviously </a:t>
            </a:r>
            <a:r>
              <a:rPr kumimoji="1" lang="el-GR" sz="2800"/>
              <a:t>Λ</a:t>
            </a:r>
            <a:r>
              <a:rPr kumimoji="1" lang="en-US" sz="2800"/>
              <a:t> will now be in (S</a:t>
            </a:r>
            <a:r>
              <a:rPr kumimoji="1" lang="en-US" sz="2800" baseline="30000"/>
              <a:t>+</a:t>
            </a:r>
            <a:r>
              <a:rPr kumimoji="1" lang="en-US" sz="2800"/>
              <a:t>)*, while (S*)* and S*  generate the same set of strings. Hence (S</a:t>
            </a:r>
            <a:r>
              <a:rPr kumimoji="1" lang="en-US" sz="2800" baseline="30000"/>
              <a:t>+</a:t>
            </a:r>
            <a:r>
              <a:rPr kumimoji="1" lang="en-US" sz="2800"/>
              <a:t>)*=(S*)*.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>
            <a:extLst>
              <a:ext uri="{FF2B5EF4-FFF2-40B4-BE49-F238E27FC236}">
                <a16:creationId xmlns:a16="http://schemas.microsoft.com/office/drawing/2014/main" id="{D14E9320-65CA-423F-A4A8-C2A68B0B37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ii)	(</a:t>
            </a:r>
            <a:r>
              <a:rPr kumimoji="1" lang="en-US" sz="2400"/>
              <a:t>S</a:t>
            </a:r>
            <a:r>
              <a:rPr kumimoji="1" lang="en-US" sz="2400" baseline="30000"/>
              <a:t>+</a:t>
            </a:r>
            <a:r>
              <a:rPr lang="en-US" sz="2800"/>
              <a:t>)</a:t>
            </a:r>
            <a:r>
              <a:rPr kumimoji="1" lang="en-US" sz="2400" baseline="30000"/>
              <a:t>+</a:t>
            </a:r>
            <a:r>
              <a:rPr lang="en-US" sz="2800"/>
              <a:t>=</a:t>
            </a:r>
            <a:r>
              <a:rPr kumimoji="1" lang="en-US" sz="2400"/>
              <a:t>S</a:t>
            </a:r>
            <a:r>
              <a:rPr kumimoji="1" lang="en-US" sz="2400" baseline="30000"/>
              <a:t>+</a:t>
            </a:r>
            <a:r>
              <a:rPr lang="en-US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sz="2800" b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sz="2800" b="1"/>
              <a:t>Solution</a:t>
            </a:r>
            <a:r>
              <a:rPr kumimoji="1" lang="en-US" sz="2800"/>
              <a:t>: since S+  generates all possible strings that can be obtained by concatenating the strings of  S, so (S+)+ generates all possible strings that can be obtained by concatenating the strings of  S+ , will not generate any new string. 	Hence (S+)+=S+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>
            <a:extLst>
              <a:ext uri="{FF2B5EF4-FFF2-40B4-BE49-F238E27FC236}">
                <a16:creationId xmlns:a16="http://schemas.microsoft.com/office/drawing/2014/main" id="{482E7030-D80E-4541-84A6-B3C64A85E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Is (S*)</a:t>
            </a:r>
            <a:r>
              <a:rPr kumimoji="1" lang="en-US" sz="2800" baseline="30000"/>
              <a:t>+</a:t>
            </a:r>
            <a:r>
              <a:rPr lang="en-US" sz="2800"/>
              <a:t> =(S</a:t>
            </a:r>
            <a:r>
              <a:rPr kumimoji="1" lang="en-US" sz="2800" baseline="30000"/>
              <a:t>+</a:t>
            </a:r>
            <a:r>
              <a:rPr lang="en-US" sz="2800"/>
              <a:t>)*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kumimoji="1" lang="en-US" sz="2800" b="1"/>
              <a:t>Solution</a:t>
            </a:r>
            <a:r>
              <a:rPr kumimoji="1" lang="en-US" sz="2800"/>
              <a:t>: since </a:t>
            </a:r>
            <a:r>
              <a:rPr kumimoji="1" lang="el-GR" sz="2800"/>
              <a:t>Λ</a:t>
            </a:r>
            <a:r>
              <a:rPr kumimoji="1" lang="en-US" sz="2800"/>
              <a:t> belongs to S* ,so </a:t>
            </a:r>
            <a:r>
              <a:rPr kumimoji="1" lang="el-GR" sz="2800"/>
              <a:t>Λ</a:t>
            </a:r>
            <a:r>
              <a:rPr kumimoji="1" lang="en-US" sz="2800"/>
              <a:t> will belong to (S*)</a:t>
            </a:r>
            <a:r>
              <a:rPr kumimoji="1" lang="en-US" sz="2800" baseline="30000"/>
              <a:t>+ </a:t>
            </a:r>
            <a:r>
              <a:rPr kumimoji="1" lang="en-US" sz="2800"/>
              <a:t>as member of S* .Moreover </a:t>
            </a:r>
            <a:r>
              <a:rPr kumimoji="1" lang="el-GR" sz="2800"/>
              <a:t>Λ</a:t>
            </a:r>
            <a:r>
              <a:rPr kumimoji="1" lang="en-US" sz="2800"/>
              <a:t> may not belong to S</a:t>
            </a:r>
            <a:r>
              <a:rPr kumimoji="1" lang="en-US" sz="2800" baseline="30000"/>
              <a:t>+</a:t>
            </a:r>
            <a:r>
              <a:rPr kumimoji="1" lang="en-US" sz="2800"/>
              <a:t>, in general, while </a:t>
            </a:r>
            <a:r>
              <a:rPr kumimoji="1" lang="el-GR" sz="2800"/>
              <a:t>Λ</a:t>
            </a:r>
            <a:r>
              <a:rPr kumimoji="1" lang="en-US" sz="2800"/>
              <a:t> will automatically belong to (S</a:t>
            </a:r>
            <a:r>
              <a:rPr kumimoji="1" lang="en-US" sz="2800" baseline="30000"/>
              <a:t>+</a:t>
            </a:r>
            <a:r>
              <a:rPr kumimoji="1" lang="en-US" sz="2800"/>
              <a:t>)*. 	Hence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sz="2800"/>
              <a:t>   (S*)</a:t>
            </a:r>
            <a:r>
              <a:rPr kumimoji="1" lang="en-US" sz="2800" baseline="30000"/>
              <a:t>+</a:t>
            </a:r>
            <a:r>
              <a:rPr kumimoji="1" lang="en-US" sz="2800"/>
              <a:t> =(S</a:t>
            </a:r>
            <a:r>
              <a:rPr kumimoji="1" lang="en-US" sz="2800" baseline="30000"/>
              <a:t>+</a:t>
            </a:r>
            <a:r>
              <a:rPr kumimoji="1" lang="en-US" sz="2800"/>
              <a:t>)*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64A-573F-4226-AF38-CE21BD24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B8CC-DDA2-4AD3-A439-34DD7B0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Defining the language PALINDROME, defined over            </a:t>
            </a:r>
            <a:r>
              <a:rPr lang="el-GR" sz="2400" dirty="0"/>
              <a:t>Σ</a:t>
            </a:r>
            <a:r>
              <a:rPr lang="en-US" sz="2400" dirty="0"/>
              <a:t> = {</a:t>
            </a:r>
            <a:r>
              <a:rPr lang="en-US" sz="2400" dirty="0" err="1"/>
              <a:t>a,b</a:t>
            </a:r>
            <a:r>
              <a:rPr lang="en-US" sz="2400" dirty="0"/>
              <a:t>} </a:t>
            </a:r>
          </a:p>
          <a:p>
            <a:r>
              <a:rPr lang="en-US" sz="2400" b="1" dirty="0"/>
              <a:t>Defining the language {</a:t>
            </a:r>
            <a:r>
              <a:rPr lang="en-US" sz="2400" b="1" dirty="0" err="1"/>
              <a:t>a</a:t>
            </a:r>
            <a:r>
              <a:rPr lang="en-US" sz="2400" b="1" baseline="30000" dirty="0" err="1"/>
              <a:t>n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n</a:t>
            </a:r>
            <a:r>
              <a:rPr lang="en-US" sz="2400" b="1" dirty="0"/>
              <a:t> }, n=1,2,3,… , of strings defined over </a:t>
            </a:r>
            <a:r>
              <a:rPr lang="el-GR" sz="2400" b="1" dirty="0"/>
              <a:t>Σ</a:t>
            </a:r>
            <a:r>
              <a:rPr lang="en-US" sz="2400" b="1" dirty="0"/>
              <a:t>={</a:t>
            </a:r>
            <a:r>
              <a:rPr lang="en-US" sz="2400" b="1" dirty="0" err="1"/>
              <a:t>a,b</a:t>
            </a:r>
            <a:r>
              <a:rPr lang="en-US" sz="2400" b="1" dirty="0"/>
              <a:t>}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386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E52B6F7C-1C90-469F-86D8-ED9F4DA5E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447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Regular Expression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00C49377-93D4-4B3E-836B-1C21BF1D5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Regular Expression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B919FD7E-3828-473D-8B38-5A38A068E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752600"/>
            <a:ext cx="8382000" cy="47244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400"/>
              <a:t>As discussed earlier  that a* generates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</a:t>
            </a:r>
            <a:r>
              <a:rPr lang="el-GR" sz="2400"/>
              <a:t>Λ</a:t>
            </a:r>
            <a:r>
              <a:rPr lang="en-US" sz="2400"/>
              <a:t>, a, aa, aaa, … 	and a</a:t>
            </a:r>
            <a:r>
              <a:rPr kumimoji="1" lang="en-US" sz="2400" baseline="30000"/>
              <a:t>+</a:t>
            </a:r>
            <a:r>
              <a:rPr lang="en-US" sz="2400"/>
              <a:t>  generates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a, aa, aaa, aaaa, …, so the language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   L</a:t>
            </a:r>
            <a:r>
              <a:rPr lang="en-US" sz="2400" baseline="-25000"/>
              <a:t>1</a:t>
            </a:r>
            <a:r>
              <a:rPr lang="en-US" sz="2400"/>
              <a:t> = {</a:t>
            </a:r>
            <a:r>
              <a:rPr lang="el-GR" sz="2400"/>
              <a:t>Λ</a:t>
            </a:r>
            <a:r>
              <a:rPr lang="en-US" sz="2400"/>
              <a:t>, a, aa, aaa, …} and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   L</a:t>
            </a:r>
            <a:r>
              <a:rPr lang="en-US" sz="2400" baseline="-25000"/>
              <a:t>2</a:t>
            </a:r>
            <a:r>
              <a:rPr lang="en-US" sz="2400"/>
              <a:t> = {a, aa, aaa, aaaa, …}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   can simply be expressed by </a:t>
            </a:r>
            <a:r>
              <a:rPr lang="en-US" sz="2400">
                <a:solidFill>
                  <a:srgbClr val="FFFF99"/>
                </a:solidFill>
              </a:rPr>
              <a:t>a*</a:t>
            </a:r>
            <a:r>
              <a:rPr lang="en-US" sz="2400"/>
              <a:t> and </a:t>
            </a:r>
            <a:r>
              <a:rPr lang="en-US" sz="2400">
                <a:solidFill>
                  <a:srgbClr val="FFFF99"/>
                </a:solidFill>
              </a:rPr>
              <a:t>a</a:t>
            </a:r>
            <a:r>
              <a:rPr kumimoji="1"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,</a:t>
            </a:r>
            <a:r>
              <a:rPr lang="en-US" sz="2400"/>
              <a:t> respectively. 	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a* and a</a:t>
            </a:r>
            <a:r>
              <a:rPr kumimoji="1" lang="en-US" sz="2400" baseline="30000"/>
              <a:t>+</a:t>
            </a:r>
            <a:r>
              <a:rPr lang="en-US" sz="2400"/>
              <a:t> are called the </a:t>
            </a:r>
            <a:r>
              <a:rPr lang="en-US" sz="2400" b="1">
                <a:solidFill>
                  <a:srgbClr val="FFFF99"/>
                </a:solidFill>
              </a:rPr>
              <a:t>regular expressions   (RE)</a:t>
            </a:r>
            <a:r>
              <a:rPr lang="en-US" sz="2400"/>
              <a:t> for L</a:t>
            </a:r>
            <a:r>
              <a:rPr lang="en-US" sz="2400" baseline="-25000"/>
              <a:t>1</a:t>
            </a:r>
            <a:r>
              <a:rPr lang="en-US" sz="2400"/>
              <a:t> and L</a:t>
            </a:r>
            <a:r>
              <a:rPr lang="en-US" sz="2400" baseline="-25000"/>
              <a:t>2</a:t>
            </a:r>
            <a:r>
              <a:rPr lang="en-US" sz="2400"/>
              <a:t> respectively. </a:t>
            </a:r>
          </a:p>
          <a:p>
            <a:pPr eaLnBrk="1" hangingPunct="1">
              <a:defRPr/>
            </a:pPr>
            <a:r>
              <a:rPr lang="en-US" sz="2400" b="1"/>
              <a:t>Note:</a:t>
            </a:r>
            <a:r>
              <a:rPr lang="en-US" sz="2400"/>
              <a:t> a</a:t>
            </a:r>
            <a:r>
              <a:rPr kumimoji="1" lang="en-US" sz="2400" baseline="30000"/>
              <a:t>+</a:t>
            </a:r>
            <a:r>
              <a:rPr lang="en-US" sz="2400"/>
              <a:t>, aa* and a*a also generate L</a:t>
            </a:r>
            <a:r>
              <a:rPr lang="en-US" sz="2400" baseline="-25000"/>
              <a:t>2</a:t>
            </a:r>
            <a:r>
              <a:rPr lang="en-US" sz="240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0ADF127E-86F8-421A-947D-53C1FBCB9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/>
              <a:t>Recursive definition of Regular Expression(RE)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CD595D6F-A380-41E0-92D6-4B8D53727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495800"/>
          </a:xfrm>
        </p:spPr>
        <p:txBody>
          <a:bodyPr/>
          <a:lstStyle/>
          <a:p>
            <a:pPr marL="990600" lvl="1" indent="-533400" eaLnBrk="1" hangingPunct="1">
              <a:defRPr/>
            </a:pPr>
            <a:r>
              <a:rPr kumimoji="1" lang="en-US" sz="2400" u="sng"/>
              <a:t>Step 1:</a:t>
            </a:r>
            <a:r>
              <a:rPr kumimoji="1" lang="en-US" sz="2400"/>
              <a:t> Every letter of </a:t>
            </a:r>
            <a:r>
              <a:rPr kumimoji="1" lang="el-GR" sz="2400"/>
              <a:t>Σ</a:t>
            </a:r>
            <a:r>
              <a:rPr kumimoji="1" lang="en-US" sz="2400"/>
              <a:t> including </a:t>
            </a:r>
            <a:r>
              <a:rPr kumimoji="1" lang="el-GR" sz="2400"/>
              <a:t>Λ</a:t>
            </a:r>
            <a:r>
              <a:rPr kumimoji="1" lang="en-US" sz="2400"/>
              <a:t> is a 		regular expression. 	</a:t>
            </a:r>
          </a:p>
          <a:p>
            <a:pPr marL="990600" lvl="1" indent="-533400" eaLnBrk="1" hangingPunct="1">
              <a:defRPr/>
            </a:pPr>
            <a:r>
              <a:rPr kumimoji="1" lang="en-US" sz="2400" u="sng"/>
              <a:t>Step 2:</a:t>
            </a:r>
            <a:r>
              <a:rPr kumimoji="1" lang="en-US" sz="2400"/>
              <a:t> If r</a:t>
            </a:r>
            <a:r>
              <a:rPr kumimoji="1" lang="en-US" sz="2400" baseline="-25000"/>
              <a:t>1</a:t>
            </a:r>
            <a:r>
              <a:rPr kumimoji="1" lang="en-US" sz="2400"/>
              <a:t> and r</a:t>
            </a:r>
            <a:r>
              <a:rPr kumimoji="1" lang="en-US" sz="2400" baseline="-25000"/>
              <a:t>2</a:t>
            </a:r>
            <a:r>
              <a:rPr kumimoji="1" lang="en-US" sz="2400"/>
              <a:t> are regular expressions then </a:t>
            </a:r>
          </a:p>
          <a:p>
            <a:pPr marL="990600" lvl="1" indent="-533400" eaLnBrk="1" hangingPunct="1">
              <a:defRPr/>
            </a:pPr>
            <a:r>
              <a:rPr kumimoji="1" lang="en-US" sz="2400"/>
              <a:t>(r</a:t>
            </a:r>
            <a:r>
              <a:rPr kumimoji="1" lang="en-US" sz="2400" baseline="-25000"/>
              <a:t>1</a:t>
            </a:r>
            <a:r>
              <a:rPr kumimoji="1" lang="en-US" sz="2400"/>
              <a:t>) </a:t>
            </a:r>
          </a:p>
          <a:p>
            <a:pPr marL="990600" lvl="1" indent="-533400" eaLnBrk="1" hangingPunct="1">
              <a:defRPr/>
            </a:pPr>
            <a:r>
              <a:rPr kumimoji="1" lang="en-US" sz="2400"/>
              <a:t>r</a:t>
            </a:r>
            <a:r>
              <a:rPr kumimoji="1" lang="en-US" sz="2400" baseline="-25000"/>
              <a:t>1 </a:t>
            </a:r>
            <a:r>
              <a:rPr kumimoji="1" lang="en-US" sz="2400"/>
              <a:t>r</a:t>
            </a:r>
            <a:r>
              <a:rPr kumimoji="1" lang="en-US" sz="2400" baseline="-25000"/>
              <a:t>2</a:t>
            </a:r>
            <a:endParaRPr kumimoji="1" lang="en-US" sz="2400"/>
          </a:p>
          <a:p>
            <a:pPr marL="990600" lvl="1" indent="-533400" eaLnBrk="1" hangingPunct="1">
              <a:defRPr/>
            </a:pPr>
            <a:r>
              <a:rPr kumimoji="1" lang="en-US" sz="2400"/>
              <a:t>r</a:t>
            </a:r>
            <a:r>
              <a:rPr kumimoji="1" lang="en-US" sz="2400" baseline="-25000"/>
              <a:t>1</a:t>
            </a:r>
            <a:r>
              <a:rPr kumimoji="1" lang="en-US" sz="2400"/>
              <a:t> + r</a:t>
            </a:r>
            <a:r>
              <a:rPr kumimoji="1" lang="en-US" sz="2400" baseline="-25000"/>
              <a:t>2</a:t>
            </a:r>
            <a:r>
              <a:rPr kumimoji="1" lang="en-US" sz="2400"/>
              <a:t> and </a:t>
            </a:r>
          </a:p>
          <a:p>
            <a:pPr marL="990600" lvl="1" indent="-533400" eaLnBrk="1" hangingPunct="1">
              <a:defRPr/>
            </a:pPr>
            <a:r>
              <a:rPr kumimoji="1" lang="en-US" sz="2400"/>
              <a:t>r</a:t>
            </a:r>
            <a:r>
              <a:rPr kumimoji="1" lang="en-US" sz="2400" baseline="-25000"/>
              <a:t>1</a:t>
            </a:r>
            <a:r>
              <a:rPr kumimoji="1" lang="en-US" sz="2400"/>
              <a:t>* </a:t>
            </a:r>
          </a:p>
          <a:p>
            <a:pPr marL="990600" lvl="1" indent="-533400" eaLnBrk="1" hangingPunct="1">
              <a:buNone/>
              <a:defRPr/>
            </a:pPr>
            <a:r>
              <a:rPr kumimoji="1" lang="en-US" sz="2400"/>
              <a:t>are also regular expressions.    </a:t>
            </a:r>
          </a:p>
          <a:p>
            <a:pPr marL="990600" lvl="1" indent="-533400" eaLnBrk="1" hangingPunct="1">
              <a:defRPr/>
            </a:pPr>
            <a:r>
              <a:rPr kumimoji="1" lang="en-US" sz="2400" u="sng"/>
              <a:t>Step 3:</a:t>
            </a:r>
            <a:r>
              <a:rPr kumimoji="1" lang="en-US" sz="2400"/>
              <a:t> Nothing else is a regular expression.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6373EDDE-6FF6-4C87-8673-29A07394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Defining Languages Continued… 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99C74CF8-9E73-4867-A6DC-C7414C533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b="1" u="sng">
                <a:solidFill>
                  <a:srgbClr val="FFFF99"/>
                </a:solidFill>
              </a:rPr>
              <a:t>Recursive definition of languages: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endParaRPr lang="en-US" sz="2800" u="sng">
              <a:solidFill>
                <a:srgbClr val="FFFF99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kumimoji="1" lang="en-US" sz="2800"/>
              <a:t>The following three steps are used in recursive definition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kumimoji="1" lang="en-US" sz="2800"/>
              <a:t>Some </a:t>
            </a:r>
            <a:r>
              <a:rPr kumimoji="1" lang="en-US" sz="2800">
                <a:solidFill>
                  <a:srgbClr val="FFFF99"/>
                </a:solidFill>
              </a:rPr>
              <a:t>basic words</a:t>
            </a:r>
            <a:r>
              <a:rPr kumimoji="1" lang="en-US" sz="2800"/>
              <a:t> are specified in the language.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kumimoji="1" lang="en-US" sz="2800">
                <a:solidFill>
                  <a:srgbClr val="FFFF99"/>
                </a:solidFill>
              </a:rPr>
              <a:t>Rules for constructing more words</a:t>
            </a:r>
            <a:r>
              <a:rPr kumimoji="1" lang="en-US" sz="2800"/>
              <a:t> are defined in the language.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kumimoji="1" lang="en-US" sz="2800">
                <a:solidFill>
                  <a:srgbClr val="FFFF99"/>
                </a:solidFill>
              </a:rPr>
              <a:t>No strings except those constructed</a:t>
            </a:r>
            <a:r>
              <a:rPr kumimoji="1" lang="en-US" sz="2800"/>
              <a:t> in above, are allowed to be in the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48720B9C-A837-49BC-8B84-32AEB9EAE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2053279-794E-4D41-9953-E1C7CE740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/>
              <a:t>Defining language of </a:t>
            </a:r>
            <a:r>
              <a:rPr lang="en-US" sz="2800" b="1">
                <a:solidFill>
                  <a:srgbClr val="FFFF99"/>
                </a:solidFill>
              </a:rPr>
              <a:t>INTEGER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1: </a:t>
            </a:r>
            <a:r>
              <a:rPr lang="en-US" sz="2800"/>
              <a:t>	1 is in </a:t>
            </a:r>
            <a:r>
              <a:rPr lang="en-US" sz="2800" b="1"/>
              <a:t>INTEGER</a:t>
            </a:r>
            <a:r>
              <a:rPr lang="en-US" sz="280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2: </a:t>
            </a:r>
            <a:r>
              <a:rPr lang="en-US" sz="2800"/>
              <a:t>	If x is in </a:t>
            </a:r>
            <a:r>
              <a:rPr lang="en-US" sz="2800" b="1"/>
              <a:t>INTEGER</a:t>
            </a:r>
            <a:r>
              <a:rPr lang="en-US" sz="2800"/>
              <a:t> then x+1 and x-1 are also in </a:t>
            </a:r>
            <a:r>
              <a:rPr lang="en-US" sz="2800" b="1"/>
              <a:t>INTEGER</a:t>
            </a: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3: 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INTEGER</a:t>
            </a:r>
            <a:r>
              <a:rPr lang="en-US" sz="28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4A4D1299-FDE5-4B87-8C3C-7D0A42D82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19ACA770-66D3-4978-80AC-82FAB168A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/>
              <a:t>Defining language of </a:t>
            </a:r>
            <a:r>
              <a:rPr lang="en-US" sz="2800" b="1">
                <a:solidFill>
                  <a:srgbClr val="FFFF99"/>
                </a:solidFill>
              </a:rPr>
              <a:t>EVEN</a:t>
            </a:r>
            <a:r>
              <a:rPr lang="en-US" sz="2800" b="1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1: </a:t>
            </a:r>
            <a:r>
              <a:rPr lang="en-US" sz="2800"/>
              <a:t>	2 is in </a:t>
            </a:r>
            <a:r>
              <a:rPr lang="en-US" sz="2800" b="1"/>
              <a:t>EVEN</a:t>
            </a:r>
            <a:r>
              <a:rPr lang="en-US" sz="280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2: </a:t>
            </a:r>
            <a:r>
              <a:rPr lang="en-US" sz="2800"/>
              <a:t>	If x is in </a:t>
            </a:r>
            <a:r>
              <a:rPr lang="en-US" sz="2800" b="1"/>
              <a:t>EVEN</a:t>
            </a:r>
            <a:r>
              <a:rPr lang="en-US" sz="2800"/>
              <a:t> then x+2 and x-2 are also in </a:t>
            </a:r>
            <a:r>
              <a:rPr lang="en-US" sz="2800" b="1"/>
              <a:t>EVEN</a:t>
            </a:r>
            <a:r>
              <a:rPr lang="en-US" sz="280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3: 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EVEN</a:t>
            </a:r>
            <a:r>
              <a:rPr lang="en-US" sz="280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A6444994-D4F6-4891-954A-2DE1D5609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sz="3200" b="1"/>
              <a:t>Defining the language L, of strings ending in a , defined over  </a:t>
            </a:r>
            <a:r>
              <a:rPr kumimoji="1" lang="el-GR" sz="3200" b="1"/>
              <a:t>Σ</a:t>
            </a:r>
            <a:r>
              <a:rPr kumimoji="1" lang="en-US" sz="3200" b="1"/>
              <a:t>={a,b}</a:t>
            </a:r>
            <a:r>
              <a:rPr kumimoji="1" lang="en-US" sz="3200"/>
              <a:t> 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68D0E9C2-810A-40B5-87B5-636440443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1: </a:t>
            </a:r>
            <a:r>
              <a:rPr lang="en-US" sz="2800"/>
              <a:t>	a is in L</a:t>
            </a:r>
            <a:r>
              <a:rPr lang="en-US" sz="2800" b="1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2: </a:t>
            </a:r>
            <a:r>
              <a:rPr lang="en-US" sz="2800"/>
              <a:t>	if x is in L then s(x) is also in </a:t>
            </a:r>
            <a:r>
              <a:rPr lang="en-US" sz="2800" b="1"/>
              <a:t>L, </a:t>
            </a:r>
            <a:r>
              <a:rPr lang="en-US" sz="2800"/>
              <a:t>where s belongs to </a:t>
            </a:r>
            <a:r>
              <a:rPr lang="el-GR" sz="2800"/>
              <a:t>Σ</a:t>
            </a:r>
            <a:r>
              <a:rPr lang="en-US" sz="2800"/>
              <a:t>*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3: 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68A43188-CBC6-4C81-AC97-7F4693E94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/>
              <a:t>Defining the language L, of strings beginning and ending in same letters , defined over  </a:t>
            </a:r>
            <a:r>
              <a:rPr lang="el-GR" sz="3200" b="1"/>
              <a:t>Σ</a:t>
            </a:r>
            <a:r>
              <a:rPr lang="en-US" sz="3200" b="1"/>
              <a:t>={a, b}</a:t>
            </a:r>
            <a:r>
              <a:rPr lang="en-US" sz="3200"/>
              <a:t> 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F228C2CB-891E-451B-9F37-C2E2668DD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209800"/>
            <a:ext cx="82296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/>
              <a:t>Step 1: </a:t>
            </a:r>
            <a:r>
              <a:rPr lang="en-US" sz="2800"/>
              <a:t>	a and b are in L</a:t>
            </a:r>
            <a:r>
              <a:rPr lang="en-US" sz="2800" b="1"/>
              <a:t> </a:t>
            </a:r>
          </a:p>
          <a:p>
            <a:pPr eaLnBrk="1" hangingPunct="1">
              <a:defRPr/>
            </a:pPr>
            <a:endParaRPr lang="en-US" sz="2800" b="1"/>
          </a:p>
          <a:p>
            <a:pPr eaLnBrk="1" hangingPunct="1">
              <a:defRPr/>
            </a:pPr>
            <a:r>
              <a:rPr lang="en-US" sz="2800" u="sng"/>
              <a:t>Step 2: </a:t>
            </a:r>
            <a:r>
              <a:rPr lang="en-US" sz="2800"/>
              <a:t>	(a)s(a) and (b)s(b) are also in </a:t>
            </a:r>
            <a:r>
              <a:rPr lang="en-US" sz="2800" b="1"/>
              <a:t>L, </a:t>
            </a:r>
            <a:r>
              <a:rPr lang="en-US" sz="2800"/>
              <a:t>where s belongs to </a:t>
            </a:r>
            <a:r>
              <a:rPr lang="el-GR" sz="2800"/>
              <a:t>Σ</a:t>
            </a:r>
            <a:r>
              <a:rPr lang="en-US" sz="2800"/>
              <a:t>*</a:t>
            </a:r>
          </a:p>
          <a:p>
            <a:pPr eaLnBrk="1" hangingPunct="1">
              <a:defRPr/>
            </a:pPr>
            <a:endParaRPr lang="en-US" sz="2800" u="sng"/>
          </a:p>
          <a:p>
            <a:pPr eaLnBrk="1" hangingPunct="1">
              <a:defRPr/>
            </a:pPr>
            <a:r>
              <a:rPr lang="en-US" sz="2800" u="sng"/>
              <a:t>Step 3: 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BCB6D01-B53C-4C3F-A42F-384362341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/>
              <a:t>Defining the language L, of strings containing aa or bb , defined over       </a:t>
            </a:r>
            <a:r>
              <a:rPr lang="el-GR" sz="3200" b="1"/>
              <a:t>Σ</a:t>
            </a:r>
            <a:r>
              <a:rPr lang="en-US" sz="3200" b="1"/>
              <a:t>={a, b}</a:t>
            </a:r>
            <a:r>
              <a:rPr lang="en-US" sz="3200"/>
              <a:t> 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7AD814F1-28D6-4037-9C3E-9B3FBCED5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438400"/>
            <a:ext cx="82296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/>
              <a:t>Step 1: </a:t>
            </a:r>
            <a:r>
              <a:rPr lang="en-US" sz="2800"/>
              <a:t>	aa and bb are in L</a:t>
            </a:r>
            <a:r>
              <a:rPr lang="en-US" sz="2800" b="1"/>
              <a:t> </a:t>
            </a:r>
          </a:p>
          <a:p>
            <a:pPr eaLnBrk="1" hangingPunct="1">
              <a:defRPr/>
            </a:pPr>
            <a:endParaRPr lang="en-US" sz="2800" b="1"/>
          </a:p>
          <a:p>
            <a:pPr eaLnBrk="1" hangingPunct="1">
              <a:defRPr/>
            </a:pPr>
            <a:r>
              <a:rPr lang="en-US" sz="2800" u="sng"/>
              <a:t>Step 2: </a:t>
            </a:r>
            <a:r>
              <a:rPr lang="en-US" sz="2800"/>
              <a:t>	s(aa)s and s(bb)s are also in </a:t>
            </a:r>
            <a:r>
              <a:rPr lang="en-US" sz="2800" b="1"/>
              <a:t>L, </a:t>
            </a:r>
            <a:r>
              <a:rPr lang="en-US" sz="2800"/>
              <a:t>where s belongs to </a:t>
            </a:r>
            <a:r>
              <a:rPr lang="el-GR" sz="2800"/>
              <a:t>Σ</a:t>
            </a:r>
            <a:r>
              <a:rPr lang="en-US" sz="2800"/>
              <a:t>*</a:t>
            </a:r>
          </a:p>
          <a:p>
            <a:pPr eaLnBrk="1" hangingPunct="1">
              <a:defRPr/>
            </a:pPr>
            <a:endParaRPr lang="en-US" sz="2800" u="sng"/>
          </a:p>
          <a:p>
            <a:pPr eaLnBrk="1" hangingPunct="1">
              <a:defRPr/>
            </a:pPr>
            <a:r>
              <a:rPr lang="en-US" sz="2800" u="sng"/>
              <a:t>Step 3: 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4A21169B-B3BD-4A7F-8AE3-6FF71F0ED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/>
              <a:t>Defining the language L, of strings containing exactly aa, defined over       </a:t>
            </a:r>
            <a:r>
              <a:rPr lang="el-GR" sz="3200" b="1"/>
              <a:t>Σ</a:t>
            </a:r>
            <a:r>
              <a:rPr lang="en-US" sz="3200" b="1"/>
              <a:t>={a, b}</a:t>
            </a:r>
            <a:r>
              <a:rPr lang="en-US" sz="3200"/>
              <a:t> 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D79896C8-0C3B-420C-8659-47683A3F6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209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1: </a:t>
            </a:r>
            <a:r>
              <a:rPr lang="en-US" sz="2800"/>
              <a:t>	aa is in L</a:t>
            </a:r>
            <a:r>
              <a:rPr lang="en-US" sz="2800" b="1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u="sng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2: </a:t>
            </a:r>
            <a:r>
              <a:rPr lang="en-US" sz="2800"/>
              <a:t>	s(aa)s is also in </a:t>
            </a:r>
            <a:r>
              <a:rPr lang="en-US" sz="2800" b="1"/>
              <a:t>L, </a:t>
            </a:r>
            <a:r>
              <a:rPr lang="en-US" sz="2800"/>
              <a:t>where s belongs to b*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Step 3: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L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2D675AEE-FA14-481F-AC76-178CA32F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3B1B3A4F-B7A3-4DAD-9D37-A0E34C41E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/>
              <a:t>Defining the language </a:t>
            </a:r>
            <a:r>
              <a:rPr lang="en-US" sz="2800" b="1">
                <a:solidFill>
                  <a:srgbClr val="FFFF99"/>
                </a:solidFill>
              </a:rPr>
              <a:t>factorial</a:t>
            </a:r>
            <a:r>
              <a:rPr lang="en-US" sz="2800" b="1"/>
              <a:t> </a:t>
            </a:r>
          </a:p>
          <a:p>
            <a:pPr eaLnBrk="1" hangingPunct="1">
              <a:defRPr/>
            </a:pPr>
            <a:endParaRPr lang="en-US" sz="2800" u="sng"/>
          </a:p>
          <a:p>
            <a:pPr eaLnBrk="1" hangingPunct="1">
              <a:defRPr/>
            </a:pPr>
            <a:r>
              <a:rPr lang="en-US" sz="2800" u="sng"/>
              <a:t>Step 1: </a:t>
            </a:r>
            <a:r>
              <a:rPr lang="en-US" sz="2800"/>
              <a:t>	As 0!=1, so 1 is in </a:t>
            </a:r>
            <a:r>
              <a:rPr lang="en-US" sz="2800" b="1"/>
              <a:t>factorial</a:t>
            </a:r>
            <a:r>
              <a:rPr lang="en-US" sz="2800"/>
              <a:t>.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 u="sng"/>
              <a:t>Step 2: </a:t>
            </a:r>
            <a:r>
              <a:rPr lang="en-US" sz="2800"/>
              <a:t>	n!=n*(n-1)! is in </a:t>
            </a:r>
            <a:r>
              <a:rPr lang="en-US" sz="2800" b="1"/>
              <a:t>factorial</a:t>
            </a:r>
            <a:r>
              <a:rPr lang="en-US" sz="2800"/>
              <a:t>.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 u="sng"/>
              <a:t>Step 3: </a:t>
            </a:r>
            <a:r>
              <a:rPr lang="en-US" sz="2800"/>
              <a:t>	No strings except those constructed in above, are allowed to be in </a:t>
            </a:r>
            <a:r>
              <a:rPr lang="en-US" sz="2800" b="1"/>
              <a:t>factorial</a:t>
            </a:r>
            <a:r>
              <a:rPr lang="en-US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706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316</Words>
  <Application>Microsoft Office PowerPoint</Application>
  <PresentationFormat>Widescreen</PresentationFormat>
  <Paragraphs>104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Recursive definition of languages </vt:lpstr>
      <vt:lpstr>Defining Languages Continued… </vt:lpstr>
      <vt:lpstr>Example </vt:lpstr>
      <vt:lpstr>Example </vt:lpstr>
      <vt:lpstr>Defining the language L, of strings ending in a , defined over  Σ={a,b} </vt:lpstr>
      <vt:lpstr>Defining the language L, of strings beginning and ending in same letters , defined over  Σ={a, b} </vt:lpstr>
      <vt:lpstr>Defining the language L, of strings containing aa or bb , defined over       Σ={a, b} </vt:lpstr>
      <vt:lpstr>Defining the language L, of strings containing exactly aa, defined over       Σ={a, b} </vt:lpstr>
      <vt:lpstr>Example </vt:lpstr>
      <vt:lpstr>PowerPoint Presentation</vt:lpstr>
      <vt:lpstr>PowerPoint Presentation</vt:lpstr>
      <vt:lpstr>PowerPoint Presentation</vt:lpstr>
      <vt:lpstr>TASK</vt:lpstr>
      <vt:lpstr>Regular Expression </vt:lpstr>
      <vt:lpstr>Regular Expression</vt:lpstr>
      <vt:lpstr>Recursive definition of Regular Expression(RE)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Languages Continued… </dc:title>
  <dc:creator>farheen</dc:creator>
  <cp:lastModifiedBy>farheen</cp:lastModifiedBy>
  <cp:revision>10</cp:revision>
  <dcterms:created xsi:type="dcterms:W3CDTF">2020-01-19T07:47:34Z</dcterms:created>
  <dcterms:modified xsi:type="dcterms:W3CDTF">2020-01-19T08:32:46Z</dcterms:modified>
</cp:coreProperties>
</file>