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22"/>
  </p:notesMasterIdLst>
  <p:sldIdLst>
    <p:sldId id="256" r:id="rId2"/>
    <p:sldId id="285" r:id="rId3"/>
    <p:sldId id="286" r:id="rId4"/>
    <p:sldId id="307" r:id="rId5"/>
    <p:sldId id="287" r:id="rId6"/>
    <p:sldId id="288" r:id="rId7"/>
    <p:sldId id="306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89" r:id="rId2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FFF99"/>
    <a:srgbClr val="FDF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2" autoAdjust="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2F5F16A1-A401-4764-B220-D42024053B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95F076E0-1986-47B7-A70F-0D4D1DA5E60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07EF476-2A2C-4487-8BA3-C1C6A156EF2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4981" name="Rectangle 5">
            <a:extLst>
              <a:ext uri="{FF2B5EF4-FFF2-40B4-BE49-F238E27FC236}">
                <a16:creationId xmlns:a16="http://schemas.microsoft.com/office/drawing/2014/main" id="{23EC4AE3-F405-45B2-9BE5-59ED760F2C9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4982" name="Rectangle 6">
            <a:extLst>
              <a:ext uri="{FF2B5EF4-FFF2-40B4-BE49-F238E27FC236}">
                <a16:creationId xmlns:a16="http://schemas.microsoft.com/office/drawing/2014/main" id="{DEE2466B-B2E2-453D-BC7F-983071732D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3" name="Rectangle 7">
            <a:extLst>
              <a:ext uri="{FF2B5EF4-FFF2-40B4-BE49-F238E27FC236}">
                <a16:creationId xmlns:a16="http://schemas.microsoft.com/office/drawing/2014/main" id="{D8F7A3BE-17EA-427F-A5D0-2EF1F3892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DFA027-2271-40D4-BCF1-2DB532C1CD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A32C4A7-DE58-424D-8B8F-4CDE4D710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07A308-2FD3-4045-AFAF-D4C8FF00F79E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17D9120-F1B2-4510-A47F-8ABE36A7E3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DF90BAB-1E49-476A-B1BD-41F361AF2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59A8CEA-18F2-4BD0-9285-371468DEC3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09AF77-8E69-414F-AF84-18ABB842ECF4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3E0CCDE-FC71-4825-84E7-F3B945DDF8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357285F-C8AC-4E6F-B82B-160821D03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B4458A7B-245C-4B69-94EE-33255D1919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943DE2-CEBB-4DF6-83F6-86F32437D5D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9F04A0E-2208-4949-A57E-B065F4BB5D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6ADD3B8-B43E-49D9-97B8-F9F526EDD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669435E-9AA5-434A-B2CC-16F9274E5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B0FF5D-9CF6-4FD3-96AE-160E09BD8C94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ECD969B-CF87-4904-8316-E0A0AFD57B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1D648A7-C5F5-4221-B068-04E6824A3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6DE4563-8876-485B-AECE-E4082DAE93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A3E318-7FD5-44DE-9C82-B80DED5ACADC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284875C-16D3-4875-A006-97FEFE300A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341FA57-C425-4818-B737-DF709DF66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31DF749-4DA5-48E2-8760-DD6A6A994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E0AF40-D922-44C8-BE5E-1310AAC53F3F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E9D32BF-CF18-49D0-AFE5-C72E2853B5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A45775E-23E5-487A-A0DF-304053054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6ADB25A-2AA6-4F49-BDA8-A604EDD34F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DFFF57-F40F-49D9-8510-3F3023050B14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A47A3A3-3503-4637-8310-2A6AC419F7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7474AE2-6B39-4B5C-8272-5D8B73BC3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359F1E4B-1971-46F5-9AC4-AF5860CE4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307AA9-076F-45AD-8E2F-9EB83D00C7E5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A7C8095-F2BB-4BCC-9B14-3B97719156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BD8E7D9-0BB7-411F-9D12-5F6488FBD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F66339BF-0C24-4873-96A4-DAF8D53C2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879E53-0CFC-4BE6-80B5-1F112ACA399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A72548B-81F4-4148-92A6-C86CC5B818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5DFDD92-1BEA-4973-9631-B88BD580A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8B6FBCE-2848-4F73-B87F-8FBEE47B11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08A73F-96D4-45A3-9671-687546C23E12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A2A9B05-3291-4680-8647-346EBB1DD8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6E22B27-C1E1-4510-A174-9AA9272D5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CF5349B-1F01-4B49-8D84-9912D77A14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280858-D41E-4459-AF6A-BD746307FF4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8AC00CC-8B65-47EC-A636-EA566637DF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92D902E-08FF-40B3-9E77-1438B383E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6DDC7A8-A6D5-4CDA-80EB-5D1924A13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E848E0-D784-4F86-B90C-EDBEBA50231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68BB2C8-D0A5-402A-98B3-4308C720BC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54B5D2-4DB7-4AEF-A3A4-404CE5EEE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EC0E5CDA-3F04-4ABE-8F85-7B0EAA01AB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FC3E22-B06A-443F-AE6B-D93E4EFF8A35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16493EE-813E-4D0F-B2B3-E6A31AE612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0CD43FF-2B95-4F4C-99FE-0C4FC49F1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F19E09EE-B57D-461E-BA1F-7040C7F39C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16F192-20E7-43E4-9232-BD5438D1776A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D67B47D-E92C-49EE-B02B-BB85F8EACB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78846F4-4092-469D-A539-0A4281D6E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61F8C5F-C1D7-45AF-ADAB-D490F0997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DF2DDC-6EF3-4CAF-A449-0DA7B0403FF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DB4FCFE-6B8B-4303-9EAA-00A543320E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ABF7A48-3756-42E9-BEA8-4C5F3D70B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2838825-12A8-46E8-BA52-28E6C5A9F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EFF3D0-DF72-499F-99DA-B84B76AC106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BFD814D-8C2E-421D-96DB-0F28C96AAA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DEA99D9-4E65-41A8-BB85-6164263FD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ED16F0B-EBAF-469C-BF47-9A615B20B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280602-FF5A-4493-879A-A2165FF5AD2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66B6C18-101C-4777-A5B9-0380546C41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E4EF888-265A-4759-AA7D-AA64B907F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1FC0CD7-2EBF-402F-8100-F7C73ACC7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97CD73-9F61-424A-9058-D8B492891CA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1F1DF9B-C67A-4EEE-AB3E-4775F68D3B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4BCB617-97BD-4E7B-84EE-34FC5AAC9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C0A9048-7D4B-43EF-BAB7-2A8757803D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E8CD8A-893E-4AD4-AD9A-5C50F613CD00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424A14B-C86D-410D-A6E9-6673D52368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4B85578-F25B-480E-AC96-131BE5896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21B80-8FB3-431A-B718-5B7753DC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427B-49B7-461C-8723-4683626F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F32C7-6221-4A32-BF4F-F2148CB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DEE62-5DE2-4785-A0E5-9DC3C7CE0A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19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23E758-0459-4550-BE55-65FCE666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422B96-10C9-44A4-816A-61BEA807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BB52AA-6ECA-4BFE-913E-2B1A4906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3025F-A003-4858-8FBE-4DB44859CF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78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3415-2A94-469A-972F-D5D1033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4DAC8-A9C4-4581-888E-3C17F1D5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0C0A-F402-4224-B3C5-383DA614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AD2E0-39F1-4C0E-B469-6FC3C7244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47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D06616-C912-4014-9D2E-E796F090BE8C}"/>
              </a:ext>
            </a:extLst>
          </p:cNvPr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AA0F3-968F-4C36-8C51-949C3F9FCE8A}"/>
              </a:ext>
            </a:extLst>
          </p:cNvPr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811024-2DD9-49F5-89D1-5028859E4F0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3779CB-1D41-4F8D-B6F4-1B1054CF2D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A72DA34-1408-4A76-9814-E5E270B4E08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D37E3-BCE7-4106-837E-96AC67311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309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0B6F-B719-44F3-8FA5-53457195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D8060-5968-4280-8B0F-CAC2545A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A89F-AF74-4823-8724-A19AC26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67B09-D47D-48D7-AB1F-9638E4C981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52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3F37B4-15D4-499A-AB81-3A44F44F56A0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023143-09E9-41CE-92F1-B5158E0E402D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F9BEB8C-0D27-4202-AA3F-E32AA026E36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DE26F60-FD8F-44DD-BA0D-45DFD1D47C8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0CD2553-9AAA-4232-88EC-A0FC879F2E6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1A97-474F-49C1-A222-78FC08DE4C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44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2E1B2D-43EE-4351-B2B9-94CB822A84AF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FEE12-C44A-4E7B-B563-F643C15CA2D9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20955C7-34FE-4FEC-8C08-E3EB2538385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43319EF-7E96-4F28-B7DE-CB6DEDFB94D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CAC8F2C-2B89-4A62-993C-364588B5EE0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98722-040C-4C5E-B72D-A524643C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73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3E89-FD83-4055-84F8-19247721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04BD-2B38-42B4-9EE3-E91F36F1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5E2C-2EAB-47C4-A3A0-083625FA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F698-D309-4D4B-A3E4-B2BA6387A6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736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118C-5407-4288-BDA4-2B3E4278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95DDE-C66A-4216-935D-51B87A0D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E8A9-27EA-4662-9C79-D2C06755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710F2-56DD-429F-9232-5FE9C429E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72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E68D-2C21-4479-A8E4-F9124087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F8BEF-6F91-4E10-8F09-D15E6454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7774-23A6-493D-9586-A340A338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2796-E4FA-4363-8AAF-F5DB2180C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3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01596-D6B2-4649-92E2-567F1F27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1D1C5-3028-4361-9F17-FD7FF05C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A2185-5939-47CB-8EC1-351B2361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592C6-1443-496F-8711-09A6A6390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14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02FE75-A922-4198-8715-B96A9A50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0599A3-9F07-49A8-9F02-F1B3A8B4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ADE2EF-4E86-4C3E-BBC5-1FF6F1F1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A78A2-1770-4CC8-BD24-4E67F7D4F0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08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A609509-A72B-4E53-8B20-D78A0693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7AE184-692E-439C-9E2B-0F476860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7530686-62DA-4842-876A-F1D7E34C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BC651-97B4-4D25-998E-78AD95DD6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45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EE94C8F-3135-4D0C-B916-96C01449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27507DE-98E5-484D-822F-253605E4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90B67E-42A1-4D46-AD50-0D1D1CA4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AD6C0-86C8-4EF1-A681-A7FCA6CEF4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07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A8BA47B-7981-46A5-ADFA-02D10421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888A99A-2131-4070-B940-ADDE22F8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7F348A-EB6F-41EC-8F10-F48EF038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28D7B-4912-4EDF-80A7-970B0CF2CF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53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0AFB75-8A42-4A41-869F-75FDB740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C015D6-056F-4D9F-B57D-97A7A7D6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970073-86EF-434E-A8BF-CABCF8A4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F59F2-25E9-466D-8C41-B970140BA4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72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9A561E-85EB-4ADE-BC21-50C6DD2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EE273A-08AE-49E3-BA71-C1EC1190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004E72-EB16-47A0-BBEB-7DA7DB6E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5DDAA-2C4F-4229-BBF7-E110A20CBF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65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79ADE548-4E66-417F-AE17-7D5C1D48B390}"/>
              </a:ext>
            </a:extLst>
          </p:cNvPr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898F85-CD9A-458F-AD50-0537BE35ABE2}"/>
              </a:ext>
            </a:extLst>
          </p:cNvPr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6EF363-BF79-457C-887F-FD8FD6DC4935}"/>
              </a:ext>
            </a:extLst>
          </p:cNvPr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95D5D1-1149-45A4-BF97-E678F461DA63}"/>
              </a:ext>
            </a:extLst>
          </p:cNvPr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49EF00-01C7-4BBE-9DEA-24EDDC6E909E}"/>
              </a:ext>
            </a:extLst>
          </p:cNvPr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8A7A5C-B48E-4E58-8066-B093289399E6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>
            <a:extLst>
              <a:ext uri="{FF2B5EF4-FFF2-40B4-BE49-F238E27FC236}">
                <a16:creationId xmlns:a16="http://schemas.microsoft.com/office/drawing/2014/main" id="{2A1DA4AF-BE49-4577-90B4-60DBA75D0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3" name="Text Placeholder 2">
            <a:extLst>
              <a:ext uri="{FF2B5EF4-FFF2-40B4-BE49-F238E27FC236}">
                <a16:creationId xmlns:a16="http://schemas.microsoft.com/office/drawing/2014/main" id="{35623563-508C-4E65-A563-D6ED27CEA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A7DC-A214-4224-AB78-22687C822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722E-8951-4705-8BD0-2F28F689B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110CC-78D6-4868-8E97-61621DD9E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1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0C3DE82-71C6-48B5-87D8-875B7801C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6" r:id="rId12"/>
    <p:sldLayoutId id="2147483993" r:id="rId13"/>
    <p:sldLayoutId id="2147483997" r:id="rId14"/>
    <p:sldLayoutId id="2147483998" r:id="rId15"/>
    <p:sldLayoutId id="2147483994" r:id="rId16"/>
    <p:sldLayoutId id="2147483995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891682D5-648A-4A29-855C-D557336263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219200"/>
            <a:ext cx="7766050" cy="22098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FF99"/>
                </a:solidFill>
              </a:rPr>
              <a:t>Regular Expression(RE)</a:t>
            </a:r>
            <a:endParaRPr lang="en-US" altLang="en-US">
              <a:solidFill>
                <a:srgbClr val="FFFF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89B9409-D81C-47B0-A48F-60CBC2E1F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TASK– </a:t>
            </a:r>
            <a:r>
              <a:rPr lang="en-US" altLang="en-US">
                <a:solidFill>
                  <a:srgbClr val="FFFF99"/>
                </a:solidFill>
              </a:rPr>
              <a:t>Regular Expression ?</a:t>
            </a:r>
            <a:r>
              <a:rPr lang="en-US" altLang="en-US"/>
              <a:t>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834CE42-292C-4789-8F05-1505DF5D4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the language, defined over    </a:t>
            </a:r>
            <a:r>
              <a:rPr lang="el-GR" altLang="en-US"/>
              <a:t>Σ</a:t>
            </a:r>
            <a:r>
              <a:rPr lang="en-US" altLang="en-US"/>
              <a:t>={a, b} of </a:t>
            </a:r>
            <a:r>
              <a:rPr lang="en-US" altLang="en-US" b="1"/>
              <a:t>words beginning with a</a:t>
            </a:r>
          </a:p>
          <a:p>
            <a:pPr eaLnBrk="1" hangingPunct="1"/>
            <a:endParaRPr lang="en-US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  <a:p>
            <a:pPr eaLnBrk="1" hangingPunct="1"/>
            <a:r>
              <a:rPr lang="en-US" altLang="en-US"/>
              <a:t>Consider the language, defined over    </a:t>
            </a:r>
            <a:r>
              <a:rPr lang="el-GR" altLang="en-US"/>
              <a:t>Σ</a:t>
            </a:r>
            <a:r>
              <a:rPr lang="en-US" altLang="en-US"/>
              <a:t>={a, b} of </a:t>
            </a:r>
            <a:r>
              <a:rPr lang="en-US" altLang="en-US" b="1"/>
              <a:t>words ending in b</a:t>
            </a:r>
            <a:r>
              <a:rPr lang="en-US" altLang="en-US"/>
              <a:t>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C0936B1-BF9B-4559-BEBE-7FD4D9E0A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TASK– </a:t>
            </a:r>
            <a:r>
              <a:rPr lang="en-US" altLang="en-US">
                <a:solidFill>
                  <a:srgbClr val="FFFF99"/>
                </a:solidFill>
              </a:rPr>
              <a:t>Regular Expression ?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20187C1-607E-4255-A2A8-E30436877F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Consider the language, defined over    </a:t>
            </a:r>
            <a:r>
              <a:rPr lang="el-GR" altLang="en-US"/>
              <a:t>Σ</a:t>
            </a:r>
            <a:r>
              <a:rPr lang="en-US" altLang="en-US"/>
              <a:t>={a, b} of </a:t>
            </a:r>
            <a:r>
              <a:rPr lang="en-US" altLang="en-US" b="1"/>
              <a:t>words beginning and ending in same letter</a:t>
            </a:r>
            <a:r>
              <a:rPr lang="en-US" alt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Consider the language, defined over    </a:t>
            </a:r>
            <a:r>
              <a:rPr lang="el-GR" altLang="en-US"/>
              <a:t>Σ</a:t>
            </a:r>
            <a:r>
              <a:rPr lang="en-US" altLang="en-US"/>
              <a:t>={a, b} of </a:t>
            </a:r>
            <a:r>
              <a:rPr lang="en-US" altLang="en-US" b="1"/>
              <a:t>words not ending in a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A12C5D4-08AD-4ACE-8C48-FAA9D5A85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important Example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D2D1EE21-0059-425B-B0EE-EB31B81E74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610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The Language </a:t>
            </a:r>
            <a:r>
              <a:rPr lang="en-US" altLang="en-US" sz="2800" b="1">
                <a:solidFill>
                  <a:srgbClr val="FFFF99"/>
                </a:solidFill>
              </a:rPr>
              <a:t>EVEN-EVEN</a:t>
            </a:r>
            <a:r>
              <a:rPr lang="en-US" altLang="en-US" sz="2800" b="1"/>
              <a:t> 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Language of strings, defined over </a:t>
            </a:r>
            <a:r>
              <a:rPr lang="el-GR" altLang="en-US" sz="2800"/>
              <a:t>Σ</a:t>
            </a:r>
            <a:r>
              <a:rPr lang="en-US" altLang="en-US" sz="2800"/>
              <a:t>={a, b} having </a:t>
            </a:r>
            <a:r>
              <a:rPr lang="en-US" altLang="en-US" sz="2800" b="1"/>
              <a:t>even number of a’s and even number of b’s</a:t>
            </a:r>
            <a:r>
              <a:rPr lang="en-US" altLang="en-US" sz="2800"/>
              <a:t>. </a:t>
            </a:r>
            <a:r>
              <a:rPr lang="en-US" altLang="en-US" sz="2800" i="1"/>
              <a:t>i.e.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EVEN-EVEN = {</a:t>
            </a:r>
            <a:r>
              <a:rPr lang="el-GR" altLang="en-US" sz="2800"/>
              <a:t>Λ</a:t>
            </a:r>
            <a:r>
              <a:rPr lang="en-US" altLang="en-US" sz="2800"/>
              <a:t>, aa, bb, aaaa,aabb,abab, abba, baab, baba, bbaa, bbbb,…},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Its regular expression can be written as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FF99"/>
                </a:solidFill>
              </a:rPr>
              <a:t>		( aa + bb + </a:t>
            </a:r>
            <a:r>
              <a:rPr lang="en-US" altLang="en-US" sz="2800">
                <a:solidFill>
                  <a:srgbClr val="99FF66"/>
                </a:solidFill>
              </a:rPr>
              <a:t>(ab+ba)(aa+bb)*(ab+ba)</a:t>
            </a:r>
            <a:r>
              <a:rPr lang="en-US" altLang="en-US" sz="2800">
                <a:solidFill>
                  <a:srgbClr val="FFFF99"/>
                </a:solidFill>
              </a:rPr>
              <a:t> 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21E7326-D028-48BC-ADF4-B4FDE905F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 </a:t>
            </a:r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B304A093-4FF3-4BA0-9DE4-0E1E3D7DC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 rtlCol="0">
            <a:normAutofit lnSpcReduction="10000"/>
          </a:bodyPr>
          <a:lstStyle/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kumimoji="1" lang="en-US" sz="2800"/>
              <a:t>It is important to be clear about the difference of the following regular expressions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kumimoji="1" lang="en-US" sz="2800"/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kumimoji="1" lang="en-US" sz="2800"/>
              <a:t>r</a:t>
            </a:r>
            <a:r>
              <a:rPr kumimoji="1" lang="en-US" sz="2800" baseline="-25000"/>
              <a:t>1</a:t>
            </a:r>
            <a:r>
              <a:rPr kumimoji="1" lang="en-US" sz="2800"/>
              <a:t>=a*+b* 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kumimoji="1" lang="en-US" sz="2800"/>
              <a:t>r</a:t>
            </a:r>
            <a:r>
              <a:rPr kumimoji="1" lang="en-US" sz="2800" baseline="-25000"/>
              <a:t>2</a:t>
            </a:r>
            <a:r>
              <a:rPr kumimoji="1" lang="en-US" sz="2800"/>
              <a:t>=(a+b)* 	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kumimoji="1" lang="en-US" sz="2800"/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kumimoji="1" lang="en-US" sz="2800"/>
              <a:t>Here r</a:t>
            </a:r>
            <a:r>
              <a:rPr kumimoji="1" lang="en-US" sz="2800" baseline="-25000"/>
              <a:t>1</a:t>
            </a:r>
            <a:r>
              <a:rPr kumimoji="1" lang="en-US" sz="2800"/>
              <a:t> does not generate any string of concatenation of a and b, while r</a:t>
            </a:r>
            <a:r>
              <a:rPr kumimoji="1" lang="en-US" sz="2800" baseline="-25000"/>
              <a:t>2</a:t>
            </a:r>
            <a:r>
              <a:rPr kumimoji="1" lang="en-US" sz="2800"/>
              <a:t> generates such strings.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9AE7823-94B2-4EEE-AFC3-CE31F542C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Equivalent Regular Expressions 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9777F65-A8B9-427D-85BA-12C8AB8926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305800" cy="4648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FFFF99"/>
                </a:solidFill>
              </a:rPr>
              <a:t>Definition</a:t>
            </a:r>
            <a:r>
              <a:rPr lang="en-US" altLang="en-US" sz="2800" b="1"/>
              <a:t>: </a:t>
            </a:r>
            <a:r>
              <a:rPr lang="en-US" altLang="en-US" sz="2800"/>
              <a:t>Two regular expressions are said to be equivalent if they generate the same language. </a:t>
            </a:r>
          </a:p>
          <a:p>
            <a:pPr eaLnBrk="1" hangingPunct="1"/>
            <a:r>
              <a:rPr lang="en-US" altLang="en-US" sz="2800" b="1"/>
              <a:t>Example: </a:t>
            </a:r>
            <a:r>
              <a:rPr lang="en-US" altLang="en-US" sz="2800"/>
              <a:t>Consider the following regular expressions </a:t>
            </a:r>
          </a:p>
          <a:p>
            <a:pPr eaLnBrk="1" hangingPunct="1"/>
            <a:r>
              <a:rPr lang="en-US" altLang="en-US" sz="2800"/>
              <a:t>r</a:t>
            </a:r>
            <a:r>
              <a:rPr lang="en-US" altLang="en-US" sz="2800" baseline="-25000"/>
              <a:t>1</a:t>
            </a:r>
            <a:r>
              <a:rPr lang="en-US" altLang="en-US" sz="2800"/>
              <a:t>= </a:t>
            </a:r>
            <a:r>
              <a:rPr lang="en-US" altLang="en-US" sz="2800">
                <a:solidFill>
                  <a:srgbClr val="FFFF99"/>
                </a:solidFill>
              </a:rPr>
              <a:t>(a + b)* (aa + bb)</a:t>
            </a:r>
          </a:p>
          <a:p>
            <a:pPr eaLnBrk="1" hangingPunct="1"/>
            <a:r>
              <a:rPr lang="en-US" altLang="en-US" sz="2800"/>
              <a:t>r</a:t>
            </a:r>
            <a:r>
              <a:rPr lang="en-US" altLang="en-US" sz="2800" baseline="-25000"/>
              <a:t>2</a:t>
            </a:r>
            <a:r>
              <a:rPr lang="en-US" altLang="en-US" sz="2800"/>
              <a:t>= </a:t>
            </a:r>
            <a:r>
              <a:rPr lang="en-US" altLang="en-US" sz="2800">
                <a:solidFill>
                  <a:srgbClr val="FFFF99"/>
                </a:solidFill>
              </a:rPr>
              <a:t>(a + b)*aa + ( a + b)*bb</a:t>
            </a:r>
            <a:r>
              <a:rPr lang="en-US" altLang="en-US" sz="2800"/>
              <a:t>   then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both regular expressions define the language of strings </a:t>
            </a:r>
            <a:r>
              <a:rPr lang="en-US" altLang="en-US" sz="2800" b="1">
                <a:solidFill>
                  <a:srgbClr val="FFFF99"/>
                </a:solidFill>
              </a:rPr>
              <a:t>ending in aa or bb</a:t>
            </a:r>
            <a:r>
              <a:rPr lang="en-US" altLang="en-US" sz="2800"/>
              <a:t>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7A9691E-3FFC-4E4F-90A2-C184C7850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0740A85-B69A-4EFA-A954-4C4119AE53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/>
            <a:r>
              <a:rPr kumimoji="1" lang="en-US" altLang="en-US"/>
              <a:t>If </a:t>
            </a:r>
            <a:r>
              <a:rPr lang="en-US" altLang="en-US"/>
              <a:t>r</a:t>
            </a:r>
            <a:r>
              <a:rPr lang="en-US" altLang="en-US" baseline="-25000"/>
              <a:t>1</a:t>
            </a:r>
            <a:r>
              <a:rPr kumimoji="1" lang="en-US" altLang="en-US"/>
              <a:t> =(aa + bb) and </a:t>
            </a:r>
            <a:r>
              <a:rPr lang="en-US" altLang="en-US"/>
              <a:t>r</a:t>
            </a:r>
            <a:r>
              <a:rPr lang="en-US" altLang="en-US" baseline="-25000"/>
              <a:t>2</a:t>
            </a:r>
            <a:r>
              <a:rPr kumimoji="1" lang="en-US" altLang="en-US"/>
              <a:t> =( a + b) then </a:t>
            </a:r>
          </a:p>
          <a:p>
            <a:pPr marL="990600" lvl="1" indent="-533400" eaLnBrk="1" hangingPunct="1"/>
            <a:endParaRPr lang="en-US" altLang="en-US"/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r</a:t>
            </a:r>
            <a:r>
              <a:rPr lang="en-US" altLang="en-US" baseline="-25000"/>
              <a:t>1</a:t>
            </a:r>
            <a:r>
              <a:rPr kumimoji="1" lang="en-US" altLang="en-US"/>
              <a:t> + </a:t>
            </a:r>
            <a:r>
              <a:rPr lang="en-US" altLang="en-US"/>
              <a:t>r</a:t>
            </a:r>
            <a:r>
              <a:rPr lang="en-US" altLang="en-US" baseline="-25000"/>
              <a:t>2</a:t>
            </a:r>
            <a:r>
              <a:rPr kumimoji="1" lang="en-US" altLang="en-US"/>
              <a:t> =(aa + bb) + (a + b) 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r</a:t>
            </a:r>
            <a:r>
              <a:rPr lang="en-US" altLang="en-US" baseline="-25000"/>
              <a:t>1</a:t>
            </a:r>
            <a:r>
              <a:rPr kumimoji="1" lang="en-US" altLang="en-US"/>
              <a:t> </a:t>
            </a:r>
            <a:r>
              <a:rPr lang="en-US" altLang="en-US"/>
              <a:t>r</a:t>
            </a:r>
            <a:r>
              <a:rPr lang="en-US" altLang="en-US" baseline="-25000"/>
              <a:t>2</a:t>
            </a:r>
            <a:r>
              <a:rPr kumimoji="1" lang="en-US" altLang="en-US"/>
              <a:t> = (aa + bb)  (a + b)	                          	</a:t>
            </a:r>
            <a:r>
              <a:rPr kumimoji="1" lang="en-US" altLang="en-US">
                <a:solidFill>
                  <a:srgbClr val="FFFF99"/>
                </a:solidFill>
              </a:rPr>
              <a:t>= (aaa + aab + bba + bbb)</a:t>
            </a:r>
            <a:r>
              <a:rPr kumimoji="1" lang="en-US" altLang="en-US"/>
              <a:t> 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kumimoji="1" lang="en-US" altLang="en-US"/>
              <a:t>(</a:t>
            </a:r>
            <a:r>
              <a:rPr lang="en-US" altLang="en-US"/>
              <a:t>r</a:t>
            </a:r>
            <a:r>
              <a:rPr lang="en-US" altLang="en-US" baseline="-25000"/>
              <a:t>1</a:t>
            </a:r>
            <a:r>
              <a:rPr kumimoji="1" lang="en-US" altLang="en-US"/>
              <a:t>)*  =(aa + bb)*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D89F7B5-E77A-462D-85EA-CD9D772DE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Languages </a:t>
            </a:r>
          </a:p>
        </p:txBody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6ADB0EEE-BD35-43C8-B7B0-0AF9B458C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 rtlCol="0">
            <a:normAutofit lnSpcReduction="10000"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kumimoji="1" lang="en-US" sz="2800" b="1">
                <a:solidFill>
                  <a:srgbClr val="FFFF99"/>
                </a:solidFill>
              </a:rPr>
              <a:t>Definition</a:t>
            </a:r>
            <a:r>
              <a:rPr kumimoji="1" lang="en-US" sz="2800"/>
              <a:t>: 	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kumimoji="1" lang="en-US" sz="2800"/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kumimoji="1" lang="en-US" sz="2800"/>
              <a:t>The language generated by any regular expression is called a </a:t>
            </a:r>
            <a:r>
              <a:rPr kumimoji="1" lang="en-US" sz="2800" b="1"/>
              <a:t>regular language</a:t>
            </a:r>
            <a:r>
              <a:rPr kumimoji="1" lang="en-US" sz="2800"/>
              <a:t>.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kumimoji="1" lang="en-US" sz="2800"/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kumimoji="1" lang="en-US" sz="2800"/>
              <a:t>It is to be noted that if </a:t>
            </a:r>
            <a:r>
              <a:rPr lang="en-US" sz="2800"/>
              <a:t>r</a:t>
            </a:r>
            <a:r>
              <a:rPr lang="en-US" sz="2800" baseline="-25000"/>
              <a:t>1</a:t>
            </a:r>
            <a:r>
              <a:rPr kumimoji="1" lang="en-US" sz="2800"/>
              <a:t>, </a:t>
            </a:r>
            <a:r>
              <a:rPr lang="en-US" sz="2800"/>
              <a:t>r</a:t>
            </a:r>
            <a:r>
              <a:rPr lang="en-US" sz="2800" baseline="-25000"/>
              <a:t>2</a:t>
            </a:r>
            <a:r>
              <a:rPr kumimoji="1" lang="en-US" sz="2800"/>
              <a:t> are regular expressions, corresponding to the languages L</a:t>
            </a:r>
            <a:r>
              <a:rPr kumimoji="1" lang="en-US" sz="2800" baseline="-25000"/>
              <a:t>1</a:t>
            </a:r>
            <a:r>
              <a:rPr kumimoji="1" lang="en-US" sz="2800"/>
              <a:t> and L</a:t>
            </a:r>
            <a:r>
              <a:rPr kumimoji="1" lang="en-US" sz="2800" baseline="-25000"/>
              <a:t>2 </a:t>
            </a:r>
            <a:r>
              <a:rPr kumimoji="1" lang="en-US" sz="2800"/>
              <a:t>then the languages generated by </a:t>
            </a:r>
            <a:r>
              <a:rPr lang="en-US" sz="2800"/>
              <a:t>r</a:t>
            </a:r>
            <a:r>
              <a:rPr lang="en-US" sz="2800" baseline="-25000"/>
              <a:t>1</a:t>
            </a:r>
            <a:r>
              <a:rPr kumimoji="1" lang="en-US" sz="2800"/>
              <a:t> + </a:t>
            </a:r>
            <a:r>
              <a:rPr lang="en-US" sz="2800"/>
              <a:t>r</a:t>
            </a:r>
            <a:r>
              <a:rPr lang="en-US" sz="2800" baseline="-25000"/>
              <a:t>2</a:t>
            </a:r>
            <a:r>
              <a:rPr kumimoji="1" lang="en-US" sz="2800"/>
              <a:t> , </a:t>
            </a:r>
            <a:r>
              <a:rPr lang="en-US" sz="2800"/>
              <a:t>r</a:t>
            </a:r>
            <a:r>
              <a:rPr lang="en-US" sz="2800" baseline="-25000"/>
              <a:t>1</a:t>
            </a:r>
            <a:r>
              <a:rPr lang="en-US" sz="2800"/>
              <a:t>r</a:t>
            </a:r>
            <a:r>
              <a:rPr lang="en-US" sz="2800" baseline="-25000"/>
              <a:t>2</a:t>
            </a:r>
            <a:r>
              <a:rPr kumimoji="1" lang="en-US" sz="2800"/>
              <a:t> ( or </a:t>
            </a:r>
            <a:r>
              <a:rPr lang="en-US" sz="2800"/>
              <a:t>r</a:t>
            </a:r>
            <a:r>
              <a:rPr lang="en-US" sz="2800" baseline="-25000"/>
              <a:t>2 </a:t>
            </a:r>
            <a:r>
              <a:rPr lang="en-US" sz="2800"/>
              <a:t>r</a:t>
            </a:r>
            <a:r>
              <a:rPr lang="en-US" sz="2800" baseline="-25000"/>
              <a:t>1</a:t>
            </a:r>
            <a:r>
              <a:rPr kumimoji="1" lang="en-US" sz="2800"/>
              <a:t>) and   </a:t>
            </a:r>
            <a:r>
              <a:rPr lang="en-US" sz="2800"/>
              <a:t>r</a:t>
            </a:r>
            <a:r>
              <a:rPr lang="en-US" sz="2800" baseline="-25000"/>
              <a:t>1</a:t>
            </a:r>
            <a:r>
              <a:rPr kumimoji="1" lang="en-US" sz="2800"/>
              <a:t>*( or  </a:t>
            </a:r>
            <a:r>
              <a:rPr lang="en-US" sz="2800"/>
              <a:t>r</a:t>
            </a:r>
            <a:r>
              <a:rPr lang="en-US" sz="2800" baseline="-25000"/>
              <a:t>2</a:t>
            </a:r>
            <a:r>
              <a:rPr kumimoji="1" lang="en-US" sz="2800"/>
              <a:t>*) are also regular languages.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18B0CBB-4ACC-4B70-B324-0D3F766F0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 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AF4D87EE-AD58-4662-B1A9-594857D2B6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58200" cy="4800600"/>
          </a:xfrm>
        </p:spPr>
        <p:txBody>
          <a:bodyPr rtlCol="0">
            <a:normAutofit lnSpcReduction="10000"/>
          </a:bodyPr>
          <a:lstStyle/>
          <a:p>
            <a:pPr marL="533400" indent="-533400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/>
              <a:t>It is to be noted that if L</a:t>
            </a:r>
            <a:r>
              <a:rPr lang="en-US" sz="2800" baseline="-25000"/>
              <a:t>1</a:t>
            </a:r>
            <a:r>
              <a:rPr lang="en-US" sz="2800"/>
              <a:t> and L</a:t>
            </a:r>
            <a:r>
              <a:rPr lang="en-US" sz="2800" baseline="-25000"/>
              <a:t>2</a:t>
            </a:r>
            <a:r>
              <a:rPr lang="en-US" sz="2800"/>
              <a:t> are expressed by r</a:t>
            </a:r>
            <a:r>
              <a:rPr lang="en-US" sz="2800" baseline="-25000"/>
              <a:t>1</a:t>
            </a:r>
            <a:r>
              <a:rPr lang="en-US" sz="2800"/>
              <a:t> and r</a:t>
            </a:r>
            <a:r>
              <a:rPr lang="en-US" sz="2800" baseline="-25000"/>
              <a:t>2</a:t>
            </a:r>
            <a:r>
              <a:rPr lang="en-US" sz="2800"/>
              <a:t>, respectively then the language expressed by 	</a:t>
            </a:r>
          </a:p>
          <a:p>
            <a:pPr marL="533400" indent="-533400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2800"/>
          </a:p>
          <a:p>
            <a:pPr marL="533400" indent="-533400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sz="2800"/>
              <a:t>r</a:t>
            </a:r>
            <a:r>
              <a:rPr lang="en-US" sz="2800" baseline="-25000"/>
              <a:t>1</a:t>
            </a:r>
            <a:r>
              <a:rPr lang="en-US" sz="2800"/>
              <a:t>+ r</a:t>
            </a:r>
            <a:r>
              <a:rPr lang="en-US" sz="2800" baseline="-25000"/>
              <a:t>2</a:t>
            </a:r>
            <a:r>
              <a:rPr lang="en-US" sz="2800"/>
              <a:t>, is the language L</a:t>
            </a:r>
            <a:r>
              <a:rPr lang="en-US" sz="2800" baseline="-25000"/>
              <a:t>1</a:t>
            </a:r>
            <a:r>
              <a:rPr lang="en-US" sz="2800"/>
              <a:t>+ L</a:t>
            </a:r>
            <a:r>
              <a:rPr lang="en-US" sz="2800" baseline="-25000"/>
              <a:t>2</a:t>
            </a:r>
            <a:r>
              <a:rPr lang="en-US" sz="2800"/>
              <a:t> or L</a:t>
            </a:r>
            <a:r>
              <a:rPr lang="en-US" sz="2800" baseline="-25000"/>
              <a:t>1 </a:t>
            </a:r>
            <a:r>
              <a:rPr lang="en-US" sz="2800"/>
              <a:t>U L</a:t>
            </a:r>
            <a:r>
              <a:rPr lang="en-US" sz="2800" baseline="-25000"/>
              <a:t>2</a:t>
            </a:r>
          </a:p>
          <a:p>
            <a:pPr marL="533400" indent="-533400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sz="2800"/>
              <a:t>r</a:t>
            </a:r>
            <a:r>
              <a:rPr lang="en-US" sz="2800" baseline="-25000"/>
              <a:t>1</a:t>
            </a:r>
            <a:r>
              <a:rPr lang="en-US" sz="2800"/>
              <a:t> r</a:t>
            </a:r>
            <a:r>
              <a:rPr lang="en-US" sz="2800" baseline="-25000"/>
              <a:t>2</a:t>
            </a:r>
            <a:r>
              <a:rPr lang="en-US" sz="2800"/>
              <a:t>, , is the language L</a:t>
            </a:r>
            <a:r>
              <a:rPr lang="en-US" sz="2800" baseline="-25000"/>
              <a:t>1 </a:t>
            </a:r>
            <a:r>
              <a:rPr lang="en-US" sz="2800"/>
              <a:t>L</a:t>
            </a:r>
            <a:r>
              <a:rPr lang="en-US" sz="2800" baseline="-25000"/>
              <a:t>2</a:t>
            </a:r>
            <a:r>
              <a:rPr lang="en-US" sz="2800"/>
              <a:t>, of strings obtained by prefixing every string of L</a:t>
            </a:r>
            <a:r>
              <a:rPr lang="en-US" sz="2800" baseline="-25000"/>
              <a:t>1</a:t>
            </a:r>
            <a:r>
              <a:rPr lang="en-US" sz="2800"/>
              <a:t> with every string of L</a:t>
            </a:r>
            <a:r>
              <a:rPr lang="en-US" sz="2800" baseline="-25000"/>
              <a:t>2</a:t>
            </a:r>
            <a:r>
              <a:rPr lang="en-US" sz="2800"/>
              <a:t> 	</a:t>
            </a:r>
          </a:p>
          <a:p>
            <a:pPr marL="533400" indent="-533400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sz="2800"/>
              <a:t>r</a:t>
            </a:r>
            <a:r>
              <a:rPr lang="en-US" sz="2800" baseline="-25000"/>
              <a:t>1</a:t>
            </a:r>
            <a:r>
              <a:rPr lang="en-US" sz="2800"/>
              <a:t>*, is the language L</a:t>
            </a:r>
            <a:r>
              <a:rPr lang="en-US" sz="2800" baseline="-25000"/>
              <a:t>1</a:t>
            </a:r>
            <a:r>
              <a:rPr lang="en-US" sz="2800"/>
              <a:t>*, of strings obtained by concatenating the strings of L, including the null string.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712C91D-EBD4-4565-A345-FA002FE81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840C11C1-B1E8-4612-B9B7-5865F8470F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 rtlCol="0">
            <a:normAutofit fontScale="92500"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/>
              <a:t>If r</a:t>
            </a:r>
            <a:r>
              <a:rPr lang="en-US" sz="2800" baseline="-25000"/>
              <a:t>1</a:t>
            </a:r>
            <a:r>
              <a:rPr lang="en-US" sz="2800"/>
              <a:t>=(aa+bb) and r</a:t>
            </a:r>
            <a:r>
              <a:rPr lang="en-US" sz="2800" baseline="-25000"/>
              <a:t>2</a:t>
            </a:r>
            <a:r>
              <a:rPr lang="en-US" sz="2800"/>
              <a:t>=(a+b) then the language of strings generated by r</a:t>
            </a:r>
            <a:r>
              <a:rPr lang="en-US" sz="2800" baseline="-25000"/>
              <a:t>1</a:t>
            </a:r>
            <a:r>
              <a:rPr lang="en-US" sz="2800"/>
              <a:t>+ r</a:t>
            </a:r>
            <a:r>
              <a:rPr lang="en-US" sz="2800" baseline="-25000"/>
              <a:t>2</a:t>
            </a:r>
            <a:r>
              <a:rPr lang="en-US" sz="2800"/>
              <a:t>, is also a regular language, expressed by (aa+bb)+(a+b) 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/>
              <a:t>If r</a:t>
            </a:r>
            <a:r>
              <a:rPr lang="en-US" sz="2800" baseline="-25000"/>
              <a:t>1</a:t>
            </a:r>
            <a:r>
              <a:rPr lang="en-US" sz="2800"/>
              <a:t>=(aa+bb) and r</a:t>
            </a:r>
            <a:r>
              <a:rPr lang="en-US" sz="2800" baseline="-25000"/>
              <a:t>2</a:t>
            </a:r>
            <a:r>
              <a:rPr lang="en-US" sz="2800"/>
              <a:t>=(a+b) then the language  of strings generated by r</a:t>
            </a:r>
            <a:r>
              <a:rPr lang="en-US" sz="2800" baseline="-25000"/>
              <a:t>1</a:t>
            </a:r>
            <a:r>
              <a:rPr lang="en-US" sz="2800"/>
              <a:t>r</a:t>
            </a:r>
            <a:r>
              <a:rPr lang="en-US" sz="2800" baseline="-25000"/>
              <a:t>2</a:t>
            </a:r>
            <a:r>
              <a:rPr lang="en-US" sz="2800"/>
              <a:t>, is also a regular language, expressed by (aa+bb)(a+b) 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/>
              <a:t>If r=(aa+bb) then the language of strings generated by r*, is also a regular language, expressed by (aa+bb)*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585E317-5202-4F72-8F6B-9F9F08BB0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finite languages are regular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C864273-CBAF-44DF-B442-AF231B6FC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Example: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Consider the language L, defined over </a:t>
            </a:r>
            <a:r>
              <a:rPr lang="el-GR" altLang="en-US" sz="2800"/>
              <a:t>Σ</a:t>
            </a:r>
            <a:r>
              <a:rPr lang="en-US" altLang="en-US" sz="2800"/>
              <a:t>={a,b}, of strings of length 2, </a:t>
            </a:r>
            <a:r>
              <a:rPr lang="en-US" altLang="en-US" sz="2800" b="1"/>
              <a:t>starting with a</a:t>
            </a:r>
            <a:r>
              <a:rPr lang="en-US" altLang="en-US" sz="2800"/>
              <a:t>, then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L={aa, ab}, may be expressed by the regular expression aa+ab.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Hence L, by definition, is a regular language.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8F4FF49-BF82-4BEC-A455-8303DE04E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Recursive definition of </a:t>
            </a:r>
            <a:r>
              <a:rPr lang="en-US" altLang="en-US" sz="3200" b="1">
                <a:solidFill>
                  <a:srgbClr val="FFFF99"/>
                </a:solidFill>
              </a:rPr>
              <a:t>Regular Expression(RE)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F2A450A-DF5E-4BD0-971A-931406586D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34400" cy="457200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</a:pPr>
            <a:r>
              <a:rPr kumimoji="1" lang="en-US" altLang="en-US" u="sng"/>
              <a:t>Step 1:</a:t>
            </a:r>
            <a:r>
              <a:rPr kumimoji="1" lang="en-US" altLang="en-US"/>
              <a:t> Every letter of </a:t>
            </a:r>
            <a:r>
              <a:rPr kumimoji="1" lang="el-GR" altLang="en-US"/>
              <a:t>Σ</a:t>
            </a:r>
            <a:r>
              <a:rPr kumimoji="1" lang="en-US" altLang="en-US"/>
              <a:t> including </a:t>
            </a:r>
            <a:r>
              <a:rPr kumimoji="1" lang="el-GR" altLang="en-US"/>
              <a:t>Λ</a:t>
            </a:r>
            <a:r>
              <a:rPr kumimoji="1" lang="en-US" altLang="en-US"/>
              <a:t> is a 		regular expression. 	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kumimoji="1" lang="en-US" altLang="en-US" u="sng"/>
              <a:t>Step 2:</a:t>
            </a:r>
            <a:r>
              <a:rPr kumimoji="1" lang="en-US" altLang="en-US"/>
              <a:t> If r</a:t>
            </a:r>
            <a:r>
              <a:rPr kumimoji="1" lang="en-US" altLang="en-US" baseline="-25000"/>
              <a:t>1</a:t>
            </a:r>
            <a:r>
              <a:rPr kumimoji="1" lang="en-US" altLang="en-US"/>
              <a:t> and r</a:t>
            </a:r>
            <a:r>
              <a:rPr kumimoji="1" lang="en-US" altLang="en-US" baseline="-25000"/>
              <a:t>2</a:t>
            </a:r>
            <a:r>
              <a:rPr kumimoji="1" lang="en-US" altLang="en-US"/>
              <a:t> are regular expressions then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kumimoji="1" lang="en-US" altLang="en-US"/>
              <a:t>(r</a:t>
            </a:r>
            <a:r>
              <a:rPr kumimoji="1" lang="en-US" altLang="en-US" baseline="-25000"/>
              <a:t>1</a:t>
            </a:r>
            <a:r>
              <a:rPr kumimoji="1" lang="en-US" altLang="en-US"/>
              <a:t>)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kumimoji="1" lang="en-US" altLang="en-US"/>
              <a:t>r</a:t>
            </a:r>
            <a:r>
              <a:rPr kumimoji="1" lang="en-US" altLang="en-US" baseline="-25000"/>
              <a:t>1 </a:t>
            </a:r>
            <a:r>
              <a:rPr kumimoji="1" lang="en-US" altLang="en-US"/>
              <a:t>r</a:t>
            </a:r>
            <a:r>
              <a:rPr kumimoji="1" lang="en-US" altLang="en-US" baseline="-25000"/>
              <a:t>2</a:t>
            </a:r>
            <a:endParaRPr kumimoji="1" lang="en-US" altLang="en-US"/>
          </a:p>
          <a:p>
            <a:pPr marL="990600" lvl="1" indent="-533400" eaLnBrk="1" hangingPunct="1">
              <a:lnSpc>
                <a:spcPct val="90000"/>
              </a:lnSpc>
            </a:pPr>
            <a:r>
              <a:rPr kumimoji="1" lang="en-US" altLang="en-US"/>
              <a:t>r</a:t>
            </a:r>
            <a:r>
              <a:rPr kumimoji="1" lang="en-US" altLang="en-US" baseline="-25000"/>
              <a:t>1</a:t>
            </a:r>
            <a:r>
              <a:rPr kumimoji="1" lang="en-US" altLang="en-US"/>
              <a:t> + r</a:t>
            </a:r>
            <a:r>
              <a:rPr kumimoji="1" lang="en-US" altLang="en-US" baseline="-25000"/>
              <a:t>2</a:t>
            </a:r>
            <a:r>
              <a:rPr kumimoji="1" lang="en-US" altLang="en-US"/>
              <a:t> and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kumimoji="1" lang="en-US" altLang="en-US"/>
              <a:t>r</a:t>
            </a:r>
            <a:r>
              <a:rPr kumimoji="1" lang="en-US" altLang="en-US" baseline="-25000"/>
              <a:t>1</a:t>
            </a:r>
            <a:r>
              <a:rPr kumimoji="1" lang="en-US" altLang="en-US"/>
              <a:t>*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en-US"/>
              <a:t>are also regular expressions.   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kumimoji="1" lang="en-US" altLang="en-US" u="sng"/>
              <a:t>Step 3:</a:t>
            </a:r>
            <a:r>
              <a:rPr kumimoji="1" lang="en-US" altLang="en-US"/>
              <a:t> Nothing else is a regular expression.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7FF5542-D09D-4594-AF0D-EA43B620B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 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F36F329C-2DAA-4085-85D3-6EE3DE9A1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4876800"/>
          </a:xfrm>
        </p:spPr>
        <p:txBody>
          <a:bodyPr rtlCol="0">
            <a:normAutofit fontScale="92500"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/>
              <a:t>It may be noted that if a language contains even thousand words, its RE may be expressed, placing ‘ + ’ between all the words. 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2800"/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/>
              <a:t>Here the special structure of RE is not important.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2800"/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/>
              <a:t>Consider the language L={aaa, aab, aba, abb, baa, bab, bba, bbb}, that may be expressed by a RE aaa+aab+aba+abb+baa+bab+bba+bbb, which is equivalent to (a+b)(a+b)(a+b).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005C09F-A19D-4042-BA85-8C9B67ACF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13716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Method 3 (Regular Expressions)</a:t>
            </a:r>
            <a:r>
              <a:rPr lang="en-US" altLang="en-US" sz="4000"/>
              <a:t>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5035B27-4126-4F75-9DC7-F0B1680738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82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en-US" sz="2800"/>
              <a:t>Consider the language  L={</a:t>
            </a:r>
            <a:r>
              <a:rPr kumimoji="1" lang="el-GR" altLang="en-US" sz="2800"/>
              <a:t>Λ</a:t>
            </a:r>
            <a:r>
              <a:rPr kumimoji="1" lang="en-US" altLang="en-US" sz="2800"/>
              <a:t>, x, xx, xxx,…} of strings, defined over </a:t>
            </a:r>
            <a:r>
              <a:rPr kumimoji="1" lang="el-GR" altLang="en-US" sz="2800"/>
              <a:t>Σ</a:t>
            </a:r>
            <a:r>
              <a:rPr kumimoji="1" lang="en-US" altLang="en-US" sz="2800"/>
              <a:t> = {x}. We can write this language as the Kleene star closure of alphabet </a:t>
            </a:r>
            <a:r>
              <a:rPr kumimoji="1" lang="el-GR" altLang="en-US" sz="2800"/>
              <a:t>Σ</a:t>
            </a:r>
            <a:r>
              <a:rPr kumimoji="1" lang="en-US" altLang="en-US" sz="2800"/>
              <a:t> or L=</a:t>
            </a:r>
            <a:r>
              <a:rPr kumimoji="1" lang="el-GR" altLang="en-US" sz="2800"/>
              <a:t>Σ</a:t>
            </a:r>
            <a:r>
              <a:rPr kumimoji="1" lang="en-US" altLang="en-US" sz="2800"/>
              <a:t>*={x}* this language can also be expressed by the regular expression x*. </a:t>
            </a:r>
          </a:p>
          <a:p>
            <a:pPr eaLnBrk="1" hangingPunct="1">
              <a:lnSpc>
                <a:spcPct val="90000"/>
              </a:lnSpc>
            </a:pPr>
            <a:endParaRPr kumimoji="1" lang="en-US" altLang="en-US" sz="2800"/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800"/>
              <a:t>Similarly the language  L={x, xx, xxx,…}, defined over </a:t>
            </a:r>
            <a:r>
              <a:rPr kumimoji="1" lang="el-GR" altLang="en-US" sz="2800"/>
              <a:t>Σ</a:t>
            </a:r>
            <a:r>
              <a:rPr kumimoji="1" lang="en-US" altLang="en-US" sz="2800"/>
              <a:t> = {x}, can be expressed by the regular expression x</a:t>
            </a:r>
            <a:r>
              <a:rPr kumimoji="1" lang="en-US" altLang="en-US" sz="2800" baseline="30000"/>
              <a:t>+</a:t>
            </a:r>
            <a:r>
              <a:rPr kumimoji="1" lang="en-US" altLang="en-US" sz="280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EC7BFEB7-7BCE-4244-8BB7-A0A5C86255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534400" cy="6096000"/>
          </a:xfrm>
        </p:spPr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800"/>
              <a:t>String start with a and containing any b letters.</a:t>
            </a:r>
            <a:r>
              <a:rPr lang="en-US" altLang="en-US" sz="2800">
                <a:solidFill>
                  <a:srgbClr val="FFFFFF"/>
                </a:solidFill>
              </a:rPr>
              <a:t> defined over </a:t>
            </a:r>
            <a:r>
              <a:rPr lang="el-GR" altLang="en-US" sz="2800">
                <a:solidFill>
                  <a:srgbClr val="FFFF99"/>
                </a:solidFill>
              </a:rPr>
              <a:t>Σ</a:t>
            </a:r>
            <a:r>
              <a:rPr lang="en-US" altLang="en-US" sz="2800">
                <a:solidFill>
                  <a:srgbClr val="FFFF99"/>
                </a:solidFill>
              </a:rPr>
              <a:t> = {a, b}</a:t>
            </a:r>
            <a:r>
              <a:rPr lang="en-US" altLang="en-US" sz="2800">
                <a:solidFill>
                  <a:srgbClr val="FFFFFF"/>
                </a:solidFill>
              </a:rPr>
              <a:t>. This language can also be expressed by the regular expression </a:t>
            </a:r>
            <a:endParaRPr lang="en-US" altLang="en-US"/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800">
                <a:solidFill>
                  <a:srgbClr val="FFFF00"/>
                </a:solidFill>
              </a:rPr>
              <a:t>							ab*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800"/>
              <a:t>L={a c  ab  cb  abb  cbb  abbb  cbbb} 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800">
                <a:solidFill>
                  <a:srgbClr val="FFFF00"/>
                </a:solidFill>
              </a:rPr>
              <a:t>                               (a+c)b*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800"/>
              <a:t>L= { aa aaa  aba  aaaa  aaba  abaa abba}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800">
                <a:solidFill>
                  <a:srgbClr val="FFFF00"/>
                </a:solidFill>
              </a:rPr>
              <a:t>               			    a(a+b)*a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800"/>
              <a:t>L={aaa aab  aba abb  baa bab bba bbb}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800"/>
              <a:t>              </a:t>
            </a:r>
            <a:r>
              <a:rPr lang="en-US" altLang="en-US" sz="2800">
                <a:solidFill>
                  <a:srgbClr val="FFFF00"/>
                </a:solidFill>
              </a:rPr>
              <a:t>(a+b)(a+b)(a+b)    OR    </a:t>
            </a:r>
            <a:r>
              <a:rPr lang="en-US" altLang="en-US" sz="1800">
                <a:solidFill>
                  <a:srgbClr val="FFFF00"/>
                </a:solidFill>
              </a:rPr>
              <a:t>(a+b)</a:t>
            </a:r>
            <a:r>
              <a:rPr lang="en-US" altLang="en-US" sz="2800">
                <a:solidFill>
                  <a:srgbClr val="FFFF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4A4BC4EB-801D-46C2-8823-9D22EEE3B6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8915400" cy="655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Now consider another language L, consisting of all possible strings, defined over </a:t>
            </a:r>
            <a:r>
              <a:rPr lang="el-GR" altLang="en-US" sz="2800">
                <a:solidFill>
                  <a:srgbClr val="FFFF99"/>
                </a:solidFill>
              </a:rPr>
              <a:t>Σ</a:t>
            </a:r>
            <a:r>
              <a:rPr lang="en-US" altLang="en-US" sz="2800">
                <a:solidFill>
                  <a:srgbClr val="FFFF99"/>
                </a:solidFill>
              </a:rPr>
              <a:t> = {a, b}</a:t>
            </a:r>
            <a:r>
              <a:rPr lang="en-US" altLang="en-US" sz="2800"/>
              <a:t>. This language can also be expressed by the regular expression 	</a:t>
            </a:r>
            <a:r>
              <a:rPr lang="en-US" altLang="en-US" sz="2800">
                <a:solidFill>
                  <a:srgbClr val="FFFF99"/>
                </a:solidFill>
              </a:rPr>
              <a:t>(a + b)*</a:t>
            </a:r>
            <a:r>
              <a:rPr lang="en-US" altLang="en-US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Now consider another language L, of strings having exactly double a, having any number of b’s defined over </a:t>
            </a:r>
            <a:r>
              <a:rPr lang="el-GR" altLang="en-US" sz="2800"/>
              <a:t>Σ</a:t>
            </a:r>
            <a:r>
              <a:rPr lang="en-US" altLang="en-US" sz="2800"/>
              <a:t> = {a, b}, then it’s regular expression may be   	</a:t>
            </a:r>
            <a:r>
              <a:rPr lang="en-US" altLang="en-US" sz="2800">
                <a:solidFill>
                  <a:srgbClr val="FFFF99"/>
                </a:solidFill>
              </a:rPr>
              <a:t>b*aab*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consider another language L, of strings having exactly two a, having any number of b’s defined over </a:t>
            </a:r>
            <a:r>
              <a:rPr lang="el-GR" altLang="en-US" sz="2800"/>
              <a:t>Σ</a:t>
            </a:r>
            <a:r>
              <a:rPr lang="en-US" altLang="en-US" sz="2800"/>
              <a:t> = {a, b}, then it’s regular expression may be   </a:t>
            </a:r>
            <a:r>
              <a:rPr lang="en-US" altLang="en-US" sz="2800">
                <a:solidFill>
                  <a:srgbClr val="FFFF99"/>
                </a:solidFill>
              </a:rPr>
              <a:t>b*ab*ab*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consider another language L, of strings having atleast two a, having any number of b’s defined over </a:t>
            </a:r>
            <a:r>
              <a:rPr lang="el-GR" altLang="en-US" sz="2800"/>
              <a:t>Σ</a:t>
            </a:r>
            <a:r>
              <a:rPr lang="en-US" altLang="en-US" sz="2800"/>
              <a:t> = {a, b}, then it’s regular expression may be   </a:t>
            </a:r>
            <a:r>
              <a:rPr lang="en-US" altLang="en-US" sz="2800">
                <a:solidFill>
                  <a:srgbClr val="FFFF99"/>
                </a:solidFill>
              </a:rPr>
              <a:t>(a+b)*a(a+b)*a(a+b)*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>
              <a:solidFill>
                <a:srgbClr val="FFFF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C9785EB-9476-454A-B256-6F3DAF45A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5ED05C4C-A758-491E-8D0A-8EFD4A6AF1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05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en-US" altLang="en-US" sz="2800"/>
              <a:t>Now consider another language L, of </a:t>
            </a:r>
            <a:r>
              <a:rPr kumimoji="1" lang="en-US" altLang="en-US" sz="2800">
                <a:solidFill>
                  <a:srgbClr val="FFFF99"/>
                </a:solidFill>
              </a:rPr>
              <a:t>even length</a:t>
            </a:r>
            <a:r>
              <a:rPr kumimoji="1" lang="en-US" altLang="en-US" sz="2800"/>
              <a:t>, defined over </a:t>
            </a:r>
            <a:r>
              <a:rPr kumimoji="1" lang="el-GR" altLang="en-US" sz="2800"/>
              <a:t>Σ</a:t>
            </a:r>
            <a:r>
              <a:rPr kumimoji="1" lang="en-US" altLang="en-US" sz="2800"/>
              <a:t> = {a, b}, then it’s regular expression may be 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en-US" sz="2800"/>
              <a:t>			</a:t>
            </a:r>
            <a:r>
              <a:rPr kumimoji="1" lang="en-US" altLang="en-US" sz="2800">
                <a:solidFill>
                  <a:srgbClr val="FFFF99"/>
                </a:solidFill>
              </a:rPr>
              <a:t>((a+b)(a+b))*</a:t>
            </a:r>
            <a:r>
              <a:rPr kumimoji="1" lang="en-US" altLang="en-US" sz="2800"/>
              <a:t> </a:t>
            </a:r>
          </a:p>
          <a:p>
            <a:pPr eaLnBrk="1" hangingPunct="1">
              <a:lnSpc>
                <a:spcPct val="80000"/>
              </a:lnSpc>
            </a:pPr>
            <a:endParaRPr kumimoji="1" lang="en-US" altLang="en-US" sz="2800"/>
          </a:p>
          <a:p>
            <a:pPr eaLnBrk="1" hangingPunct="1">
              <a:lnSpc>
                <a:spcPct val="80000"/>
              </a:lnSpc>
            </a:pPr>
            <a:r>
              <a:rPr kumimoji="1" lang="en-US" altLang="en-US" sz="2800"/>
              <a:t>Now consider another language L, of </a:t>
            </a:r>
            <a:r>
              <a:rPr kumimoji="1" lang="en-US" altLang="en-US" sz="2800">
                <a:solidFill>
                  <a:srgbClr val="FFFF99"/>
                </a:solidFill>
              </a:rPr>
              <a:t>odd length</a:t>
            </a:r>
            <a:r>
              <a:rPr kumimoji="1" lang="en-US" altLang="en-US" sz="2800"/>
              <a:t>, defined over </a:t>
            </a:r>
            <a:r>
              <a:rPr kumimoji="1" lang="el-GR" altLang="en-US" sz="2800"/>
              <a:t>Σ</a:t>
            </a:r>
            <a:r>
              <a:rPr kumimoji="1" lang="en-US" altLang="en-US" sz="2800"/>
              <a:t> = {a, b}, then it’s regular expression may be 	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en-US" sz="2800"/>
              <a:t>						</a:t>
            </a:r>
            <a:r>
              <a:rPr kumimoji="1" lang="en-US" altLang="en-US" sz="2800">
                <a:solidFill>
                  <a:srgbClr val="FFFF99"/>
                </a:solidFill>
              </a:rPr>
              <a:t>(a+b) ((a+b)(a+b))*</a:t>
            </a:r>
            <a:r>
              <a:rPr kumimoji="1" lang="en-US" altLang="en-US" sz="2800"/>
              <a:t> or 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BE627A-F300-4D02-A717-CDDE91696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Remark</a:t>
            </a:r>
            <a:r>
              <a:rPr lang="en-US" altLang="en-US"/>
              <a:t>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E0311D9-A47E-4084-824D-03CFA6531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z="2800"/>
              <a:t>It may be noted that a language may be expressed by more than one regular expressions, </a:t>
            </a:r>
            <a:r>
              <a:rPr lang="en-US" altLang="en-US" sz="2800" b="1" i="1">
                <a:solidFill>
                  <a:srgbClr val="FFFF99"/>
                </a:solidFill>
              </a:rPr>
              <a:t>while</a:t>
            </a:r>
            <a:r>
              <a:rPr lang="en-US" altLang="en-US" sz="2800"/>
              <a:t> given a regular expression there exist a </a:t>
            </a:r>
            <a:r>
              <a:rPr lang="en-US" altLang="en-US" sz="2800">
                <a:solidFill>
                  <a:srgbClr val="FFFF99"/>
                </a:solidFill>
              </a:rPr>
              <a:t>unique language</a:t>
            </a:r>
            <a:r>
              <a:rPr lang="en-US" altLang="en-US" sz="2800"/>
              <a:t> generated by that regular expression.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9C8C833-DBEE-4703-A2E2-2CA820A13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425801E2-6110-4433-B9A8-60B0315E1D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en-US" sz="2800"/>
              <a:t>Consider the language, defined over </a:t>
            </a:r>
            <a:r>
              <a:rPr kumimoji="1" lang="el-GR" altLang="en-US" sz="2800"/>
              <a:t>Σ</a:t>
            </a:r>
            <a:r>
              <a:rPr kumimoji="1" lang="en-US" altLang="en-US" sz="2800"/>
              <a:t>={a, b} of words having at least one a, may be expressed by a  regular expression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en-US" sz="2800">
                <a:solidFill>
                  <a:srgbClr val="FFFF99"/>
                </a:solidFill>
              </a:rPr>
              <a:t>			(a+b)*a(a+b)*</a:t>
            </a:r>
          </a:p>
          <a:p>
            <a:pPr eaLnBrk="1" hangingPunct="1">
              <a:lnSpc>
                <a:spcPct val="90000"/>
              </a:lnSpc>
            </a:pPr>
            <a:endParaRPr kumimoji="1" lang="en-US" altLang="en-US" sz="2800">
              <a:solidFill>
                <a:srgbClr val="FFFF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en-US" sz="2800"/>
              <a:t>Consider the language, defined over </a:t>
            </a:r>
            <a:r>
              <a:rPr kumimoji="1" lang="el-GR" altLang="en-US" sz="2800"/>
              <a:t>Σ</a:t>
            </a:r>
            <a:r>
              <a:rPr kumimoji="1" lang="en-US" altLang="en-US" sz="2800"/>
              <a:t> = {a, b} of words having </a:t>
            </a:r>
            <a:r>
              <a:rPr kumimoji="1" lang="en-US" altLang="en-US" sz="2800">
                <a:solidFill>
                  <a:srgbClr val="FFFF99"/>
                </a:solidFill>
              </a:rPr>
              <a:t>at least</a:t>
            </a:r>
            <a:r>
              <a:rPr kumimoji="1" lang="en-US" altLang="en-US" sz="2800"/>
              <a:t> one </a:t>
            </a:r>
            <a:r>
              <a:rPr kumimoji="1" lang="en-US" altLang="en-US" sz="2800">
                <a:solidFill>
                  <a:srgbClr val="FFFF99"/>
                </a:solidFill>
              </a:rPr>
              <a:t>a</a:t>
            </a:r>
            <a:r>
              <a:rPr kumimoji="1" lang="en-US" altLang="en-US" sz="2800"/>
              <a:t> and one </a:t>
            </a:r>
            <a:r>
              <a:rPr kumimoji="1" lang="en-US" altLang="en-US" sz="2800">
                <a:solidFill>
                  <a:srgbClr val="FFFF99"/>
                </a:solidFill>
              </a:rPr>
              <a:t>b</a:t>
            </a:r>
            <a:r>
              <a:rPr kumimoji="1" lang="en-US" altLang="en-US" sz="2800"/>
              <a:t>, may be expressed by a  regular expression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n-US" altLang="en-US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en-US" sz="2800">
                <a:solidFill>
                  <a:srgbClr val="FFFF99"/>
                </a:solidFill>
              </a:rPr>
              <a:t>(a+b)*a(a+b)*b(a+b)* + (a+b)*b(a+b)*a(a+b)*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095AC97-C2DC-4CBB-9A9F-20E14A492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DC87AF9A-FFE5-473E-BC9A-11B4AD3D31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 rtlCol="0">
            <a:normAutofit fontScale="92500"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/>
              <a:t>Consider the language, defined over   </a:t>
            </a:r>
            <a:r>
              <a:rPr lang="el-GR" sz="2800"/>
              <a:t>Σ</a:t>
            </a:r>
            <a:r>
              <a:rPr lang="en-US" sz="2800"/>
              <a:t>={a, b}, of words </a:t>
            </a:r>
            <a:r>
              <a:rPr lang="en-US" sz="2800" u="sng"/>
              <a:t>starting</a:t>
            </a:r>
            <a:r>
              <a:rPr lang="en-US" sz="2800"/>
              <a:t> with </a:t>
            </a:r>
            <a:r>
              <a:rPr lang="en-US" sz="2800">
                <a:solidFill>
                  <a:srgbClr val="FFFF99"/>
                </a:solidFill>
              </a:rPr>
              <a:t>double a</a:t>
            </a:r>
            <a:r>
              <a:rPr lang="en-US" sz="2800"/>
              <a:t> and </a:t>
            </a:r>
            <a:r>
              <a:rPr lang="en-US" sz="2800" u="sng"/>
              <a:t>ending</a:t>
            </a:r>
            <a:r>
              <a:rPr lang="en-US" sz="2800"/>
              <a:t> in </a:t>
            </a:r>
            <a:r>
              <a:rPr lang="en-US" sz="2800">
                <a:solidFill>
                  <a:srgbClr val="FFFF99"/>
                </a:solidFill>
              </a:rPr>
              <a:t>double b</a:t>
            </a:r>
            <a:r>
              <a:rPr lang="en-US" sz="2800"/>
              <a:t> then its regular expression may be  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800"/>
              <a:t>				</a:t>
            </a:r>
            <a:r>
              <a:rPr lang="en-US" sz="2800">
                <a:solidFill>
                  <a:srgbClr val="FFFF99"/>
                </a:solidFill>
              </a:rPr>
              <a:t>aa(a+b)*bb 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2800">
              <a:solidFill>
                <a:srgbClr val="FFFF99"/>
              </a:solidFill>
            </a:endParaRP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800"/>
              <a:t>Consider the language, defined over    </a:t>
            </a:r>
            <a:r>
              <a:rPr lang="el-GR" sz="2800"/>
              <a:t>Σ</a:t>
            </a:r>
            <a:r>
              <a:rPr lang="en-US" sz="2800"/>
              <a:t>={a, b} of words </a:t>
            </a:r>
            <a:r>
              <a:rPr lang="en-US" sz="2800" u="sng"/>
              <a:t>starting</a:t>
            </a:r>
            <a:r>
              <a:rPr lang="en-US" sz="2800"/>
              <a:t> with </a:t>
            </a:r>
            <a:r>
              <a:rPr lang="en-US" sz="2800">
                <a:solidFill>
                  <a:srgbClr val="FFFF99"/>
                </a:solidFill>
              </a:rPr>
              <a:t>a</a:t>
            </a:r>
            <a:r>
              <a:rPr lang="en-US" sz="2800"/>
              <a:t>  and </a:t>
            </a:r>
            <a:r>
              <a:rPr lang="en-US" sz="2800" u="sng"/>
              <a:t>ending</a:t>
            </a:r>
            <a:r>
              <a:rPr lang="en-US" sz="2800"/>
              <a:t> in </a:t>
            </a:r>
            <a:r>
              <a:rPr lang="en-US" sz="2800">
                <a:solidFill>
                  <a:srgbClr val="FFFF99"/>
                </a:solidFill>
              </a:rPr>
              <a:t>b </a:t>
            </a:r>
            <a:r>
              <a:rPr lang="en-US" sz="2800"/>
              <a:t>OR starting with </a:t>
            </a:r>
            <a:r>
              <a:rPr lang="en-US" sz="2800">
                <a:solidFill>
                  <a:srgbClr val="FFFF99"/>
                </a:solidFill>
              </a:rPr>
              <a:t>b</a:t>
            </a:r>
            <a:r>
              <a:rPr lang="en-US" sz="2800"/>
              <a:t> and ending in </a:t>
            </a:r>
            <a:r>
              <a:rPr lang="en-US" sz="2800">
                <a:solidFill>
                  <a:srgbClr val="FFFF99"/>
                </a:solidFill>
              </a:rPr>
              <a:t>a</a:t>
            </a:r>
            <a:r>
              <a:rPr lang="en-US" sz="2800"/>
              <a:t>, then its regular expression may be  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800"/>
              <a:t>			     </a:t>
            </a:r>
            <a:r>
              <a:rPr lang="en-US" sz="2800">
                <a:solidFill>
                  <a:srgbClr val="FFFF99"/>
                </a:solidFill>
              </a:rPr>
              <a:t>a(a+b)*b+b(a+b)*a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1217</TotalTime>
  <Words>798</Words>
  <Application>Microsoft Office PowerPoint</Application>
  <PresentationFormat>On-screen Show (4:3)</PresentationFormat>
  <Paragraphs>132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Century Gothic</vt:lpstr>
      <vt:lpstr>Arial</vt:lpstr>
      <vt:lpstr>Wingdings 3</vt:lpstr>
      <vt:lpstr>Times New Roman</vt:lpstr>
      <vt:lpstr>Wingdings</vt:lpstr>
      <vt:lpstr>Ion</vt:lpstr>
      <vt:lpstr>Regular Expression(RE)</vt:lpstr>
      <vt:lpstr>Recursive definition of Regular Expression(RE)</vt:lpstr>
      <vt:lpstr>Method 3 (Regular Expressions) </vt:lpstr>
      <vt:lpstr>PowerPoint Presentation</vt:lpstr>
      <vt:lpstr>PowerPoint Presentation</vt:lpstr>
      <vt:lpstr>Example</vt:lpstr>
      <vt:lpstr>Remark </vt:lpstr>
      <vt:lpstr>Example</vt:lpstr>
      <vt:lpstr>Example</vt:lpstr>
      <vt:lpstr>TASK– Regular Expression ? </vt:lpstr>
      <vt:lpstr>TASK– Regular Expression ?</vt:lpstr>
      <vt:lpstr>An important Example</vt:lpstr>
      <vt:lpstr>Note </vt:lpstr>
      <vt:lpstr>Equivalent Regular Expressions </vt:lpstr>
      <vt:lpstr>Note </vt:lpstr>
      <vt:lpstr>Regular Languages </vt:lpstr>
      <vt:lpstr>Note </vt:lpstr>
      <vt:lpstr>Example</vt:lpstr>
      <vt:lpstr>All finite languages are regular</vt:lpstr>
      <vt:lpstr>Note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4</dc:title>
  <dc:creator>farheen</dc:creator>
  <cp:lastModifiedBy>farheen</cp:lastModifiedBy>
  <cp:revision>422</cp:revision>
  <dcterms:created xsi:type="dcterms:W3CDTF">2003-02-18T15:26:42Z</dcterms:created>
  <dcterms:modified xsi:type="dcterms:W3CDTF">2020-01-26T16:03:40Z</dcterms:modified>
</cp:coreProperties>
</file>