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4"/>
  </p:notesMasterIdLst>
  <p:sldIdLst>
    <p:sldId id="256" r:id="rId3"/>
    <p:sldId id="257" r:id="rId4"/>
    <p:sldId id="258" r:id="rId5"/>
    <p:sldId id="259" r:id="rId6"/>
    <p:sldId id="260" r:id="rId7"/>
    <p:sldId id="261" r:id="rId8"/>
    <p:sldId id="294" r:id="rId9"/>
    <p:sldId id="295" r:id="rId10"/>
    <p:sldId id="296" r:id="rId11"/>
    <p:sldId id="297" r:id="rId12"/>
    <p:sldId id="306" r:id="rId13"/>
    <p:sldId id="305" r:id="rId14"/>
    <p:sldId id="269" r:id="rId15"/>
    <p:sldId id="270" r:id="rId16"/>
    <p:sldId id="316" r:id="rId17"/>
    <p:sldId id="271" r:id="rId18"/>
    <p:sldId id="272" r:id="rId19"/>
    <p:sldId id="307" r:id="rId20"/>
    <p:sldId id="311" r:id="rId21"/>
    <p:sldId id="310" r:id="rId22"/>
    <p:sldId id="312" r:id="rId23"/>
    <p:sldId id="314" r:id="rId24"/>
    <p:sldId id="279" r:id="rId25"/>
    <p:sldId id="280" r:id="rId26"/>
    <p:sldId id="281" r:id="rId27"/>
    <p:sldId id="282" r:id="rId28"/>
    <p:sldId id="283" r:id="rId29"/>
    <p:sldId id="317" r:id="rId30"/>
    <p:sldId id="318" r:id="rId31"/>
    <p:sldId id="319" r:id="rId32"/>
    <p:sldId id="32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94660"/>
  </p:normalViewPr>
  <p:slideViewPr>
    <p:cSldViewPr snapToGrid="0">
      <p:cViewPr varScale="1">
        <p:scale>
          <a:sx n="68" d="100"/>
          <a:sy n="68" d="100"/>
        </p:scale>
        <p:origin x="7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5BC2D-B809-48E7-B1CD-B34CE9EE89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DCE27A-0ADA-4261-88CC-8832C0F1C183}">
      <dgm:prSet/>
      <dgm:spPr/>
      <dgm:t>
        <a:bodyPr/>
        <a:lstStyle/>
        <a:p>
          <a:r>
            <a:rPr lang="en-US"/>
            <a:t>Finite automaton discussed so far, is just associated with the RE or the language. </a:t>
          </a:r>
        </a:p>
      </dgm:t>
    </dgm:pt>
    <dgm:pt modelId="{6B039E30-DEF4-42FF-AADA-A6364E9542ED}" type="parTrans" cxnId="{A47CF505-F7AD-4EE8-831B-A5E7065B5846}">
      <dgm:prSet/>
      <dgm:spPr/>
      <dgm:t>
        <a:bodyPr/>
        <a:lstStyle/>
        <a:p>
          <a:endParaRPr lang="en-US"/>
        </a:p>
      </dgm:t>
    </dgm:pt>
    <dgm:pt modelId="{EA862B4B-F5D6-4BBB-866E-F8EC6CAB2BAA}" type="sibTrans" cxnId="{A47CF505-F7AD-4EE8-831B-A5E7065B5846}">
      <dgm:prSet/>
      <dgm:spPr/>
      <dgm:t>
        <a:bodyPr/>
        <a:lstStyle/>
        <a:p>
          <a:endParaRPr lang="en-US"/>
        </a:p>
      </dgm:t>
    </dgm:pt>
    <dgm:pt modelId="{7F354A8D-C371-4254-9B4B-AC64A62112F2}">
      <dgm:prSet/>
      <dgm:spPr/>
      <dgm:t>
        <a:bodyPr/>
        <a:lstStyle/>
        <a:p>
          <a:r>
            <a:rPr lang="en-US" dirty="0"/>
            <a:t>There is a question whether does there exist an FA which generates an output string corresponding to each input string ? The answer is yes. Such machines are called machines with output.</a:t>
          </a:r>
        </a:p>
      </dgm:t>
    </dgm:pt>
    <dgm:pt modelId="{53247915-CF8D-40C4-B8C8-B36D626AD84D}" type="parTrans" cxnId="{F5A62347-D21C-4766-B4F1-E5AB9DECCEEA}">
      <dgm:prSet/>
      <dgm:spPr/>
      <dgm:t>
        <a:bodyPr/>
        <a:lstStyle/>
        <a:p>
          <a:endParaRPr lang="en-US"/>
        </a:p>
      </dgm:t>
    </dgm:pt>
    <dgm:pt modelId="{0F50B3D1-259E-4C7A-84D2-D4B7D8F58991}" type="sibTrans" cxnId="{F5A62347-D21C-4766-B4F1-E5AB9DECCEEA}">
      <dgm:prSet/>
      <dgm:spPr/>
      <dgm:t>
        <a:bodyPr/>
        <a:lstStyle/>
        <a:p>
          <a:endParaRPr lang="en-US"/>
        </a:p>
      </dgm:t>
    </dgm:pt>
    <dgm:pt modelId="{13ACA20A-1830-4E5A-BAEE-D730CCD7BBD9}">
      <dgm:prSet/>
      <dgm:spPr/>
      <dgm:t>
        <a:bodyPr/>
        <a:lstStyle/>
        <a:p>
          <a:r>
            <a:rPr lang="en-US"/>
            <a:t>There are two types of machines with output. Moore machine and Mealy machine </a:t>
          </a:r>
        </a:p>
      </dgm:t>
    </dgm:pt>
    <dgm:pt modelId="{B1FD8759-E087-471E-B6AB-8C4E6C9F8773}" type="parTrans" cxnId="{8F5E4FD7-ABBD-440A-B4CB-CD4518E89976}">
      <dgm:prSet/>
      <dgm:spPr/>
      <dgm:t>
        <a:bodyPr/>
        <a:lstStyle/>
        <a:p>
          <a:endParaRPr lang="en-US"/>
        </a:p>
      </dgm:t>
    </dgm:pt>
    <dgm:pt modelId="{EBFC33F0-AF8A-4F73-92FD-1C9478F582EB}" type="sibTrans" cxnId="{8F5E4FD7-ABBD-440A-B4CB-CD4518E89976}">
      <dgm:prSet/>
      <dgm:spPr/>
      <dgm:t>
        <a:bodyPr/>
        <a:lstStyle/>
        <a:p>
          <a:endParaRPr lang="en-US"/>
        </a:p>
      </dgm:t>
    </dgm:pt>
    <dgm:pt modelId="{16B3FE14-686C-4242-8C75-21D7D859DDFA}" type="pres">
      <dgm:prSet presAssocID="{4775BC2D-B809-48E7-B1CD-B34CE9EE89A5}" presName="linear" presStyleCnt="0">
        <dgm:presLayoutVars>
          <dgm:animLvl val="lvl"/>
          <dgm:resizeHandles val="exact"/>
        </dgm:presLayoutVars>
      </dgm:prSet>
      <dgm:spPr/>
    </dgm:pt>
    <dgm:pt modelId="{9D5CF06C-431A-427F-BBA6-643683A9C6B2}" type="pres">
      <dgm:prSet presAssocID="{BADCE27A-0ADA-4261-88CC-8832C0F1C183}" presName="parentText" presStyleLbl="node1" presStyleIdx="0" presStyleCnt="3">
        <dgm:presLayoutVars>
          <dgm:chMax val="0"/>
          <dgm:bulletEnabled val="1"/>
        </dgm:presLayoutVars>
      </dgm:prSet>
      <dgm:spPr/>
    </dgm:pt>
    <dgm:pt modelId="{48FAD915-FB14-4D25-A858-DB66A3C5BA77}" type="pres">
      <dgm:prSet presAssocID="{EA862B4B-F5D6-4BBB-866E-F8EC6CAB2BAA}" presName="spacer" presStyleCnt="0"/>
      <dgm:spPr/>
    </dgm:pt>
    <dgm:pt modelId="{D1BCDE39-B960-48C5-9315-658C1AF0D779}" type="pres">
      <dgm:prSet presAssocID="{7F354A8D-C371-4254-9B4B-AC64A62112F2}" presName="parentText" presStyleLbl="node1" presStyleIdx="1" presStyleCnt="3">
        <dgm:presLayoutVars>
          <dgm:chMax val="0"/>
          <dgm:bulletEnabled val="1"/>
        </dgm:presLayoutVars>
      </dgm:prSet>
      <dgm:spPr/>
    </dgm:pt>
    <dgm:pt modelId="{250C51D9-539D-4691-9D5D-FB2559AD33C2}" type="pres">
      <dgm:prSet presAssocID="{0F50B3D1-259E-4C7A-84D2-D4B7D8F58991}" presName="spacer" presStyleCnt="0"/>
      <dgm:spPr/>
    </dgm:pt>
    <dgm:pt modelId="{6A94392D-A35B-4DB6-A455-21E997D116E4}" type="pres">
      <dgm:prSet presAssocID="{13ACA20A-1830-4E5A-BAEE-D730CCD7BBD9}" presName="parentText" presStyleLbl="node1" presStyleIdx="2" presStyleCnt="3">
        <dgm:presLayoutVars>
          <dgm:chMax val="0"/>
          <dgm:bulletEnabled val="1"/>
        </dgm:presLayoutVars>
      </dgm:prSet>
      <dgm:spPr/>
    </dgm:pt>
  </dgm:ptLst>
  <dgm:cxnLst>
    <dgm:cxn modelId="{A47CF505-F7AD-4EE8-831B-A5E7065B5846}" srcId="{4775BC2D-B809-48E7-B1CD-B34CE9EE89A5}" destId="{BADCE27A-0ADA-4261-88CC-8832C0F1C183}" srcOrd="0" destOrd="0" parTransId="{6B039E30-DEF4-42FF-AADA-A6364E9542ED}" sibTransId="{EA862B4B-F5D6-4BBB-866E-F8EC6CAB2BAA}"/>
    <dgm:cxn modelId="{898BCF3F-86D9-4773-9EFD-51CCF8240903}" type="presOf" srcId="{BADCE27A-0ADA-4261-88CC-8832C0F1C183}" destId="{9D5CF06C-431A-427F-BBA6-643683A9C6B2}" srcOrd="0" destOrd="0" presId="urn:microsoft.com/office/officeart/2005/8/layout/vList2"/>
    <dgm:cxn modelId="{76073142-19BC-4B6A-A9B8-0395445F7EB5}" type="presOf" srcId="{13ACA20A-1830-4E5A-BAEE-D730CCD7BBD9}" destId="{6A94392D-A35B-4DB6-A455-21E997D116E4}" srcOrd="0" destOrd="0" presId="urn:microsoft.com/office/officeart/2005/8/layout/vList2"/>
    <dgm:cxn modelId="{F5A62347-D21C-4766-B4F1-E5AB9DECCEEA}" srcId="{4775BC2D-B809-48E7-B1CD-B34CE9EE89A5}" destId="{7F354A8D-C371-4254-9B4B-AC64A62112F2}" srcOrd="1" destOrd="0" parTransId="{53247915-CF8D-40C4-B8C8-B36D626AD84D}" sibTransId="{0F50B3D1-259E-4C7A-84D2-D4B7D8F58991}"/>
    <dgm:cxn modelId="{006F5C84-E942-4BA3-8300-4345B87C0659}" type="presOf" srcId="{7F354A8D-C371-4254-9B4B-AC64A62112F2}" destId="{D1BCDE39-B960-48C5-9315-658C1AF0D779}" srcOrd="0" destOrd="0" presId="urn:microsoft.com/office/officeart/2005/8/layout/vList2"/>
    <dgm:cxn modelId="{8F5E4FD7-ABBD-440A-B4CB-CD4518E89976}" srcId="{4775BC2D-B809-48E7-B1CD-B34CE9EE89A5}" destId="{13ACA20A-1830-4E5A-BAEE-D730CCD7BBD9}" srcOrd="2" destOrd="0" parTransId="{B1FD8759-E087-471E-B6AB-8C4E6C9F8773}" sibTransId="{EBFC33F0-AF8A-4F73-92FD-1C9478F582EB}"/>
    <dgm:cxn modelId="{1183E6E3-A0F7-45FC-8D6A-FE6B28F9F482}" type="presOf" srcId="{4775BC2D-B809-48E7-B1CD-B34CE9EE89A5}" destId="{16B3FE14-686C-4242-8C75-21D7D859DDFA}" srcOrd="0" destOrd="0" presId="urn:microsoft.com/office/officeart/2005/8/layout/vList2"/>
    <dgm:cxn modelId="{EDEAB03E-4CE3-4AA3-A4F1-AEB3D88A3BA7}" type="presParOf" srcId="{16B3FE14-686C-4242-8C75-21D7D859DDFA}" destId="{9D5CF06C-431A-427F-BBA6-643683A9C6B2}" srcOrd="0" destOrd="0" presId="urn:microsoft.com/office/officeart/2005/8/layout/vList2"/>
    <dgm:cxn modelId="{278CE741-9983-4887-8000-B7F841A98470}" type="presParOf" srcId="{16B3FE14-686C-4242-8C75-21D7D859DDFA}" destId="{48FAD915-FB14-4D25-A858-DB66A3C5BA77}" srcOrd="1" destOrd="0" presId="urn:microsoft.com/office/officeart/2005/8/layout/vList2"/>
    <dgm:cxn modelId="{04D84B26-B122-4E95-9C81-0EEAA2B1C90D}" type="presParOf" srcId="{16B3FE14-686C-4242-8C75-21D7D859DDFA}" destId="{D1BCDE39-B960-48C5-9315-658C1AF0D779}" srcOrd="2" destOrd="0" presId="urn:microsoft.com/office/officeart/2005/8/layout/vList2"/>
    <dgm:cxn modelId="{28594039-EDEC-4664-BA2E-091458BBB28B}" type="presParOf" srcId="{16B3FE14-686C-4242-8C75-21D7D859DDFA}" destId="{250C51D9-539D-4691-9D5D-FB2559AD33C2}" srcOrd="3" destOrd="0" presId="urn:microsoft.com/office/officeart/2005/8/layout/vList2"/>
    <dgm:cxn modelId="{641AE6FC-D1C4-4F92-BCFD-155775C08FC8}" type="presParOf" srcId="{16B3FE14-686C-4242-8C75-21D7D859DDFA}" destId="{6A94392D-A35B-4DB6-A455-21E997D116E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082CCC-50BA-4293-898B-59EF0D44F90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389E98-51E9-4AD9-8DBE-EF4A83964B8E}">
      <dgm:prSet/>
      <dgm:spPr/>
      <dgm:t>
        <a:bodyPr/>
        <a:lstStyle/>
        <a:p>
          <a:r>
            <a:rPr lang="en-US"/>
            <a:t>The Moore machine prints the output character of start state even before looking at the input letter. </a:t>
          </a:r>
        </a:p>
      </dgm:t>
    </dgm:pt>
    <dgm:pt modelId="{702F35A1-FC47-44E3-8F4D-A0DC655529F3}" type="parTrans" cxnId="{C7FED3C4-9ED7-4942-8A60-7583BBA842AF}">
      <dgm:prSet/>
      <dgm:spPr/>
      <dgm:t>
        <a:bodyPr/>
        <a:lstStyle/>
        <a:p>
          <a:endParaRPr lang="en-US"/>
        </a:p>
      </dgm:t>
    </dgm:pt>
    <dgm:pt modelId="{1BADACA0-296D-4B47-B4DF-02C6AB69A85B}" type="sibTrans" cxnId="{C7FED3C4-9ED7-4942-8A60-7583BBA842AF}">
      <dgm:prSet/>
      <dgm:spPr/>
      <dgm:t>
        <a:bodyPr/>
        <a:lstStyle/>
        <a:p>
          <a:endParaRPr lang="en-US"/>
        </a:p>
      </dgm:t>
    </dgm:pt>
    <dgm:pt modelId="{D2F14246-C90C-4EB4-8E3A-C8BDC4544F48}">
      <dgm:prSet/>
      <dgm:spPr/>
      <dgm:t>
        <a:bodyPr/>
        <a:lstStyle/>
        <a:p>
          <a:r>
            <a:rPr lang="en-US"/>
            <a:t>Since there is no state designated to be a final state, so there is no question of accepting any language by Moore Machine.</a:t>
          </a:r>
        </a:p>
      </dgm:t>
    </dgm:pt>
    <dgm:pt modelId="{E2BBA180-4D7C-4C50-989E-E6155629C8A1}" type="parTrans" cxnId="{1C40B514-966A-4DED-8E45-CA4EC19F7676}">
      <dgm:prSet/>
      <dgm:spPr/>
      <dgm:t>
        <a:bodyPr/>
        <a:lstStyle/>
        <a:p>
          <a:endParaRPr lang="en-US"/>
        </a:p>
      </dgm:t>
    </dgm:pt>
    <dgm:pt modelId="{75F4ABC4-D724-44FB-A282-405C3ADBB9D9}" type="sibTrans" cxnId="{1C40B514-966A-4DED-8E45-CA4EC19F7676}">
      <dgm:prSet/>
      <dgm:spPr/>
      <dgm:t>
        <a:bodyPr/>
        <a:lstStyle/>
        <a:p>
          <a:endParaRPr lang="en-US"/>
        </a:p>
      </dgm:t>
    </dgm:pt>
    <dgm:pt modelId="{A076B764-8B9E-4181-AA3F-650B2E6A3AEA}">
      <dgm:prSet/>
      <dgm:spPr/>
      <dgm:t>
        <a:bodyPr/>
        <a:lstStyle/>
        <a:p>
          <a:r>
            <a:rPr lang="en-US"/>
            <a:t>The state to be initial is not important as if the machine is used several times and is restarted after some time, the machine will be restarted from the state where it was left off.</a:t>
          </a:r>
        </a:p>
      </dgm:t>
    </dgm:pt>
    <dgm:pt modelId="{F9C101BD-2DAB-47FB-9BD3-07AADEE0FFCB}" type="parTrans" cxnId="{3AD0A35E-613F-4CA3-805F-4C33079A4B8A}">
      <dgm:prSet/>
      <dgm:spPr/>
      <dgm:t>
        <a:bodyPr/>
        <a:lstStyle/>
        <a:p>
          <a:endParaRPr lang="en-US"/>
        </a:p>
      </dgm:t>
    </dgm:pt>
    <dgm:pt modelId="{133BBC85-32E9-45B2-8572-37A256E67A40}" type="sibTrans" cxnId="{3AD0A35E-613F-4CA3-805F-4C33079A4B8A}">
      <dgm:prSet/>
      <dgm:spPr/>
      <dgm:t>
        <a:bodyPr/>
        <a:lstStyle/>
        <a:p>
          <a:endParaRPr lang="en-US"/>
        </a:p>
      </dgm:t>
    </dgm:pt>
    <dgm:pt modelId="{39A8CBD7-9FA8-4B10-B1BF-21191C1C2689}" type="pres">
      <dgm:prSet presAssocID="{37082CCC-50BA-4293-898B-59EF0D44F901}" presName="root" presStyleCnt="0">
        <dgm:presLayoutVars>
          <dgm:dir/>
          <dgm:resizeHandles val="exact"/>
        </dgm:presLayoutVars>
      </dgm:prSet>
      <dgm:spPr/>
    </dgm:pt>
    <dgm:pt modelId="{ED085ABD-F5D6-438B-AF13-7C59384403C1}" type="pres">
      <dgm:prSet presAssocID="{C7389E98-51E9-4AD9-8DBE-EF4A83964B8E}" presName="compNode" presStyleCnt="0"/>
      <dgm:spPr/>
    </dgm:pt>
    <dgm:pt modelId="{DCE18880-3939-47B3-9EE2-1F6913359946}" type="pres">
      <dgm:prSet presAssocID="{C7389E98-51E9-4AD9-8DBE-EF4A83964B8E}" presName="bgRect" presStyleLbl="bgShp" presStyleIdx="0" presStyleCnt="3"/>
      <dgm:spPr/>
    </dgm:pt>
    <dgm:pt modelId="{FF75501C-44D9-4992-8358-AD187CCFCAD2}" type="pres">
      <dgm:prSet presAssocID="{C7389E98-51E9-4AD9-8DBE-EF4A83964B8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inter"/>
        </a:ext>
      </dgm:extLst>
    </dgm:pt>
    <dgm:pt modelId="{A1F0E74D-2D8C-45ED-8B58-F1332B9BC139}" type="pres">
      <dgm:prSet presAssocID="{C7389E98-51E9-4AD9-8DBE-EF4A83964B8E}" presName="spaceRect" presStyleCnt="0"/>
      <dgm:spPr/>
    </dgm:pt>
    <dgm:pt modelId="{E971E8D7-93CF-4FC2-9DA2-50D3ADD4C801}" type="pres">
      <dgm:prSet presAssocID="{C7389E98-51E9-4AD9-8DBE-EF4A83964B8E}" presName="parTx" presStyleLbl="revTx" presStyleIdx="0" presStyleCnt="3">
        <dgm:presLayoutVars>
          <dgm:chMax val="0"/>
          <dgm:chPref val="0"/>
        </dgm:presLayoutVars>
      </dgm:prSet>
      <dgm:spPr/>
    </dgm:pt>
    <dgm:pt modelId="{4B730576-2177-40D9-8881-B564D71A1A2D}" type="pres">
      <dgm:prSet presAssocID="{1BADACA0-296D-4B47-B4DF-02C6AB69A85B}" presName="sibTrans" presStyleCnt="0"/>
      <dgm:spPr/>
    </dgm:pt>
    <dgm:pt modelId="{EEE52747-5899-46A3-A0CD-EB425C985A88}" type="pres">
      <dgm:prSet presAssocID="{D2F14246-C90C-4EB4-8E3A-C8BDC4544F48}" presName="compNode" presStyleCnt="0"/>
      <dgm:spPr/>
    </dgm:pt>
    <dgm:pt modelId="{7A88FA24-4909-4A9B-88E8-7557A3CDE8C0}" type="pres">
      <dgm:prSet presAssocID="{D2F14246-C90C-4EB4-8E3A-C8BDC4544F48}" presName="bgRect" presStyleLbl="bgShp" presStyleIdx="1" presStyleCnt="3"/>
      <dgm:spPr/>
    </dgm:pt>
    <dgm:pt modelId="{82DB6A12-43DD-4E93-ADC2-674E40223096}" type="pres">
      <dgm:prSet presAssocID="{D2F14246-C90C-4EB4-8E3A-C8BDC4544F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6CEB981-E3BF-48B7-A52C-CB97331E44FA}" type="pres">
      <dgm:prSet presAssocID="{D2F14246-C90C-4EB4-8E3A-C8BDC4544F48}" presName="spaceRect" presStyleCnt="0"/>
      <dgm:spPr/>
    </dgm:pt>
    <dgm:pt modelId="{8AFB96AF-30D7-4196-9865-660CED2B1C82}" type="pres">
      <dgm:prSet presAssocID="{D2F14246-C90C-4EB4-8E3A-C8BDC4544F48}" presName="parTx" presStyleLbl="revTx" presStyleIdx="1" presStyleCnt="3">
        <dgm:presLayoutVars>
          <dgm:chMax val="0"/>
          <dgm:chPref val="0"/>
        </dgm:presLayoutVars>
      </dgm:prSet>
      <dgm:spPr/>
    </dgm:pt>
    <dgm:pt modelId="{8CBDE9D4-0D5A-482D-B1B2-8E60533C0B86}" type="pres">
      <dgm:prSet presAssocID="{75F4ABC4-D724-44FB-A282-405C3ADBB9D9}" presName="sibTrans" presStyleCnt="0"/>
      <dgm:spPr/>
    </dgm:pt>
    <dgm:pt modelId="{4CE650DF-5DA8-41BA-B644-82B700060189}" type="pres">
      <dgm:prSet presAssocID="{A076B764-8B9E-4181-AA3F-650B2E6A3AEA}" presName="compNode" presStyleCnt="0"/>
      <dgm:spPr/>
    </dgm:pt>
    <dgm:pt modelId="{6C4EDA47-652C-4D04-BB11-855C8657DE0C}" type="pres">
      <dgm:prSet presAssocID="{A076B764-8B9E-4181-AA3F-650B2E6A3AEA}" presName="bgRect" presStyleLbl="bgShp" presStyleIdx="2" presStyleCnt="3"/>
      <dgm:spPr/>
    </dgm:pt>
    <dgm:pt modelId="{3EF25B3A-7416-4465-B6E6-B3C27CA02D1C}" type="pres">
      <dgm:prSet presAssocID="{A076B764-8B9E-4181-AA3F-650B2E6A3A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85774F0-B4F9-48CC-B9E3-73712033AAF5}" type="pres">
      <dgm:prSet presAssocID="{A076B764-8B9E-4181-AA3F-650B2E6A3AEA}" presName="spaceRect" presStyleCnt="0"/>
      <dgm:spPr/>
    </dgm:pt>
    <dgm:pt modelId="{BEFC37B4-43E3-45FD-A987-F58F286681FA}" type="pres">
      <dgm:prSet presAssocID="{A076B764-8B9E-4181-AA3F-650B2E6A3AEA}" presName="parTx" presStyleLbl="revTx" presStyleIdx="2" presStyleCnt="3">
        <dgm:presLayoutVars>
          <dgm:chMax val="0"/>
          <dgm:chPref val="0"/>
        </dgm:presLayoutVars>
      </dgm:prSet>
      <dgm:spPr/>
    </dgm:pt>
  </dgm:ptLst>
  <dgm:cxnLst>
    <dgm:cxn modelId="{1C40B514-966A-4DED-8E45-CA4EC19F7676}" srcId="{37082CCC-50BA-4293-898B-59EF0D44F901}" destId="{D2F14246-C90C-4EB4-8E3A-C8BDC4544F48}" srcOrd="1" destOrd="0" parTransId="{E2BBA180-4D7C-4C50-989E-E6155629C8A1}" sibTransId="{75F4ABC4-D724-44FB-A282-405C3ADBB9D9}"/>
    <dgm:cxn modelId="{A78A0616-B74A-43D8-A51F-B0C085117688}" type="presOf" srcId="{C7389E98-51E9-4AD9-8DBE-EF4A83964B8E}" destId="{E971E8D7-93CF-4FC2-9DA2-50D3ADD4C801}" srcOrd="0" destOrd="0" presId="urn:microsoft.com/office/officeart/2018/2/layout/IconVerticalSolidList"/>
    <dgm:cxn modelId="{FD92842D-9D3D-4D3B-810B-00CC4CA62DCC}" type="presOf" srcId="{A076B764-8B9E-4181-AA3F-650B2E6A3AEA}" destId="{BEFC37B4-43E3-45FD-A987-F58F286681FA}" srcOrd="0" destOrd="0" presId="urn:microsoft.com/office/officeart/2018/2/layout/IconVerticalSolidList"/>
    <dgm:cxn modelId="{3AD0A35E-613F-4CA3-805F-4C33079A4B8A}" srcId="{37082CCC-50BA-4293-898B-59EF0D44F901}" destId="{A076B764-8B9E-4181-AA3F-650B2E6A3AEA}" srcOrd="2" destOrd="0" parTransId="{F9C101BD-2DAB-47FB-9BD3-07AADEE0FFCB}" sibTransId="{133BBC85-32E9-45B2-8572-37A256E67A40}"/>
    <dgm:cxn modelId="{66C7A2A7-F219-4315-BDF8-E38090BCEABB}" type="presOf" srcId="{37082CCC-50BA-4293-898B-59EF0D44F901}" destId="{39A8CBD7-9FA8-4B10-B1BF-21191C1C2689}" srcOrd="0" destOrd="0" presId="urn:microsoft.com/office/officeart/2018/2/layout/IconVerticalSolidList"/>
    <dgm:cxn modelId="{C7FED3C4-9ED7-4942-8A60-7583BBA842AF}" srcId="{37082CCC-50BA-4293-898B-59EF0D44F901}" destId="{C7389E98-51E9-4AD9-8DBE-EF4A83964B8E}" srcOrd="0" destOrd="0" parTransId="{702F35A1-FC47-44E3-8F4D-A0DC655529F3}" sibTransId="{1BADACA0-296D-4B47-B4DF-02C6AB69A85B}"/>
    <dgm:cxn modelId="{2EBF2BDC-5847-456F-85CE-E31A617FAC3C}" type="presOf" srcId="{D2F14246-C90C-4EB4-8E3A-C8BDC4544F48}" destId="{8AFB96AF-30D7-4196-9865-660CED2B1C82}" srcOrd="0" destOrd="0" presId="urn:microsoft.com/office/officeart/2018/2/layout/IconVerticalSolidList"/>
    <dgm:cxn modelId="{142C627B-69DB-48F8-AE86-3506FA2EDAF6}" type="presParOf" srcId="{39A8CBD7-9FA8-4B10-B1BF-21191C1C2689}" destId="{ED085ABD-F5D6-438B-AF13-7C59384403C1}" srcOrd="0" destOrd="0" presId="urn:microsoft.com/office/officeart/2018/2/layout/IconVerticalSolidList"/>
    <dgm:cxn modelId="{9033A2EE-A8A8-4F80-9785-2445EA9CFD83}" type="presParOf" srcId="{ED085ABD-F5D6-438B-AF13-7C59384403C1}" destId="{DCE18880-3939-47B3-9EE2-1F6913359946}" srcOrd="0" destOrd="0" presId="urn:microsoft.com/office/officeart/2018/2/layout/IconVerticalSolidList"/>
    <dgm:cxn modelId="{48FC6D5A-7767-4274-B152-AE5D92B48B59}" type="presParOf" srcId="{ED085ABD-F5D6-438B-AF13-7C59384403C1}" destId="{FF75501C-44D9-4992-8358-AD187CCFCAD2}" srcOrd="1" destOrd="0" presId="urn:microsoft.com/office/officeart/2018/2/layout/IconVerticalSolidList"/>
    <dgm:cxn modelId="{0B028772-84C7-49F5-A13B-9E63055A6B41}" type="presParOf" srcId="{ED085ABD-F5D6-438B-AF13-7C59384403C1}" destId="{A1F0E74D-2D8C-45ED-8B58-F1332B9BC139}" srcOrd="2" destOrd="0" presId="urn:microsoft.com/office/officeart/2018/2/layout/IconVerticalSolidList"/>
    <dgm:cxn modelId="{D49AE153-5F0C-4BAD-8AFE-AD5DC3E5CE8F}" type="presParOf" srcId="{ED085ABD-F5D6-438B-AF13-7C59384403C1}" destId="{E971E8D7-93CF-4FC2-9DA2-50D3ADD4C801}" srcOrd="3" destOrd="0" presId="urn:microsoft.com/office/officeart/2018/2/layout/IconVerticalSolidList"/>
    <dgm:cxn modelId="{F4AEE732-CADD-4079-9AD4-14EB02072B4E}" type="presParOf" srcId="{39A8CBD7-9FA8-4B10-B1BF-21191C1C2689}" destId="{4B730576-2177-40D9-8881-B564D71A1A2D}" srcOrd="1" destOrd="0" presId="urn:microsoft.com/office/officeart/2018/2/layout/IconVerticalSolidList"/>
    <dgm:cxn modelId="{0FB9C8DD-E607-4892-AD8A-D72CCCAC6CD3}" type="presParOf" srcId="{39A8CBD7-9FA8-4B10-B1BF-21191C1C2689}" destId="{EEE52747-5899-46A3-A0CD-EB425C985A88}" srcOrd="2" destOrd="0" presId="urn:microsoft.com/office/officeart/2018/2/layout/IconVerticalSolidList"/>
    <dgm:cxn modelId="{E5C68C3B-76EC-49F4-B27B-BCF2F58D4DEA}" type="presParOf" srcId="{EEE52747-5899-46A3-A0CD-EB425C985A88}" destId="{7A88FA24-4909-4A9B-88E8-7557A3CDE8C0}" srcOrd="0" destOrd="0" presId="urn:microsoft.com/office/officeart/2018/2/layout/IconVerticalSolidList"/>
    <dgm:cxn modelId="{3AF10602-4F73-49A7-B2F4-DCA0AA45083F}" type="presParOf" srcId="{EEE52747-5899-46A3-A0CD-EB425C985A88}" destId="{82DB6A12-43DD-4E93-ADC2-674E40223096}" srcOrd="1" destOrd="0" presId="urn:microsoft.com/office/officeart/2018/2/layout/IconVerticalSolidList"/>
    <dgm:cxn modelId="{6EEBBB67-12A2-453D-89B6-0EE0D9676EC0}" type="presParOf" srcId="{EEE52747-5899-46A3-A0CD-EB425C985A88}" destId="{56CEB981-E3BF-48B7-A52C-CB97331E44FA}" srcOrd="2" destOrd="0" presId="urn:microsoft.com/office/officeart/2018/2/layout/IconVerticalSolidList"/>
    <dgm:cxn modelId="{1CF5D8EC-F3CF-4E6C-B041-1FC3198F0E3F}" type="presParOf" srcId="{EEE52747-5899-46A3-A0CD-EB425C985A88}" destId="{8AFB96AF-30D7-4196-9865-660CED2B1C82}" srcOrd="3" destOrd="0" presId="urn:microsoft.com/office/officeart/2018/2/layout/IconVerticalSolidList"/>
    <dgm:cxn modelId="{4959C684-09FB-422D-9D0C-23FADF95BB67}" type="presParOf" srcId="{39A8CBD7-9FA8-4B10-B1BF-21191C1C2689}" destId="{8CBDE9D4-0D5A-482D-B1B2-8E60533C0B86}" srcOrd="3" destOrd="0" presId="urn:microsoft.com/office/officeart/2018/2/layout/IconVerticalSolidList"/>
    <dgm:cxn modelId="{CAF09F1B-B9C8-49AF-8DA3-D978D20CE606}" type="presParOf" srcId="{39A8CBD7-9FA8-4B10-B1BF-21191C1C2689}" destId="{4CE650DF-5DA8-41BA-B644-82B700060189}" srcOrd="4" destOrd="0" presId="urn:microsoft.com/office/officeart/2018/2/layout/IconVerticalSolidList"/>
    <dgm:cxn modelId="{5C9F48D8-521D-492A-8EC7-0037829293E3}" type="presParOf" srcId="{4CE650DF-5DA8-41BA-B644-82B700060189}" destId="{6C4EDA47-652C-4D04-BB11-855C8657DE0C}" srcOrd="0" destOrd="0" presId="urn:microsoft.com/office/officeart/2018/2/layout/IconVerticalSolidList"/>
    <dgm:cxn modelId="{DCB623C9-908E-4C25-B4FF-F84B53A4CC1C}" type="presParOf" srcId="{4CE650DF-5DA8-41BA-B644-82B700060189}" destId="{3EF25B3A-7416-4465-B6E6-B3C27CA02D1C}" srcOrd="1" destOrd="0" presId="urn:microsoft.com/office/officeart/2018/2/layout/IconVerticalSolidList"/>
    <dgm:cxn modelId="{47ABA677-51EA-48C0-8CD1-17C9772C8915}" type="presParOf" srcId="{4CE650DF-5DA8-41BA-B644-82B700060189}" destId="{985774F0-B4F9-48CC-B9E3-73712033AAF5}" srcOrd="2" destOrd="0" presId="urn:microsoft.com/office/officeart/2018/2/layout/IconVerticalSolidList"/>
    <dgm:cxn modelId="{550B54C8-7ABE-4907-A761-9D3C1339C310}" type="presParOf" srcId="{4CE650DF-5DA8-41BA-B644-82B700060189}" destId="{BEFC37B4-43E3-45FD-A987-F58F286681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0137EE-38BE-427E-BF75-B95B8874042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8990683-0F08-418E-B1FE-908CA89A5584}">
      <dgm:prSet/>
      <dgm:spPr/>
      <dgm:t>
        <a:bodyPr/>
        <a:lstStyle/>
        <a:p>
          <a:r>
            <a:rPr lang="en-US"/>
            <a:t>It is to be noted that since, similar to Moore machine, in Mealy machine no state is designated to be a final state, so there is no question of accepting any language by Mealy machine. However in some cases the relation between an input string and the corresponding output string may be identified by the Mealy machine.</a:t>
          </a:r>
        </a:p>
      </dgm:t>
    </dgm:pt>
    <dgm:pt modelId="{1C8D6AF7-07CE-4016-96B4-61FFBFFFF7F5}" type="parTrans" cxnId="{0E12E785-BB97-4276-B033-69E4CE0A898F}">
      <dgm:prSet/>
      <dgm:spPr/>
      <dgm:t>
        <a:bodyPr/>
        <a:lstStyle/>
        <a:p>
          <a:endParaRPr lang="en-US"/>
        </a:p>
      </dgm:t>
    </dgm:pt>
    <dgm:pt modelId="{E0877A7F-CD8D-4C67-9E55-ED25AAC8C7FD}" type="sibTrans" cxnId="{0E12E785-BB97-4276-B033-69E4CE0A898F}">
      <dgm:prSet/>
      <dgm:spPr/>
      <dgm:t>
        <a:bodyPr/>
        <a:lstStyle/>
        <a:p>
          <a:endParaRPr lang="en-US"/>
        </a:p>
      </dgm:t>
    </dgm:pt>
    <dgm:pt modelId="{FC8B8E02-E16E-4472-B03F-74C5C1F4B8FA}">
      <dgm:prSet/>
      <dgm:spPr/>
      <dgm:t>
        <a:bodyPr/>
        <a:lstStyle/>
        <a:p>
          <a:r>
            <a:rPr lang="en-US" dirty="0"/>
            <a:t>Moreover, the state to be initial is not important as if the machine is used several times and is restarted after some time, the machine will be started from the state where it was left off. Following are the examples</a:t>
          </a:r>
        </a:p>
      </dgm:t>
    </dgm:pt>
    <dgm:pt modelId="{DC4A5D26-C82B-415E-A497-52CE25CB064C}" type="parTrans" cxnId="{59EBF0CB-2F1C-499C-9049-1718B6811FAD}">
      <dgm:prSet/>
      <dgm:spPr/>
      <dgm:t>
        <a:bodyPr/>
        <a:lstStyle/>
        <a:p>
          <a:endParaRPr lang="en-US"/>
        </a:p>
      </dgm:t>
    </dgm:pt>
    <dgm:pt modelId="{E251BD99-2CC8-4A02-8274-F1D2DC77BD11}" type="sibTrans" cxnId="{59EBF0CB-2F1C-499C-9049-1718B6811FAD}">
      <dgm:prSet/>
      <dgm:spPr/>
      <dgm:t>
        <a:bodyPr/>
        <a:lstStyle/>
        <a:p>
          <a:endParaRPr lang="en-US"/>
        </a:p>
      </dgm:t>
    </dgm:pt>
    <dgm:pt modelId="{837F0E4A-64CD-4090-9847-3262DA1B3253}" type="pres">
      <dgm:prSet presAssocID="{920137EE-38BE-427E-BF75-B95B88740424}" presName="vert0" presStyleCnt="0">
        <dgm:presLayoutVars>
          <dgm:dir/>
          <dgm:animOne val="branch"/>
          <dgm:animLvl val="lvl"/>
        </dgm:presLayoutVars>
      </dgm:prSet>
      <dgm:spPr/>
    </dgm:pt>
    <dgm:pt modelId="{3933B44E-8A98-47F6-91C4-4411C7E33E2C}" type="pres">
      <dgm:prSet presAssocID="{D8990683-0F08-418E-B1FE-908CA89A5584}" presName="thickLine" presStyleLbl="alignNode1" presStyleIdx="0" presStyleCnt="2"/>
      <dgm:spPr/>
    </dgm:pt>
    <dgm:pt modelId="{347D1426-76B7-435B-949B-9ACA890DB424}" type="pres">
      <dgm:prSet presAssocID="{D8990683-0F08-418E-B1FE-908CA89A5584}" presName="horz1" presStyleCnt="0"/>
      <dgm:spPr/>
    </dgm:pt>
    <dgm:pt modelId="{4DAE01FC-5DC7-4CC6-88BF-DCFF7CE7942C}" type="pres">
      <dgm:prSet presAssocID="{D8990683-0F08-418E-B1FE-908CA89A5584}" presName="tx1" presStyleLbl="revTx" presStyleIdx="0" presStyleCnt="2"/>
      <dgm:spPr/>
    </dgm:pt>
    <dgm:pt modelId="{6F901193-230A-45A5-A827-96F7A9628F91}" type="pres">
      <dgm:prSet presAssocID="{D8990683-0F08-418E-B1FE-908CA89A5584}" presName="vert1" presStyleCnt="0"/>
      <dgm:spPr/>
    </dgm:pt>
    <dgm:pt modelId="{5B51F6A5-A476-46E6-B219-D9EB2E70A110}" type="pres">
      <dgm:prSet presAssocID="{FC8B8E02-E16E-4472-B03F-74C5C1F4B8FA}" presName="thickLine" presStyleLbl="alignNode1" presStyleIdx="1" presStyleCnt="2"/>
      <dgm:spPr/>
    </dgm:pt>
    <dgm:pt modelId="{2DD60FB9-AB12-43B5-941F-B211930293CB}" type="pres">
      <dgm:prSet presAssocID="{FC8B8E02-E16E-4472-B03F-74C5C1F4B8FA}" presName="horz1" presStyleCnt="0"/>
      <dgm:spPr/>
    </dgm:pt>
    <dgm:pt modelId="{95F127E2-D6F7-4771-B740-ECCB8AC8D0F1}" type="pres">
      <dgm:prSet presAssocID="{FC8B8E02-E16E-4472-B03F-74C5C1F4B8FA}" presName="tx1" presStyleLbl="revTx" presStyleIdx="1" presStyleCnt="2"/>
      <dgm:spPr/>
    </dgm:pt>
    <dgm:pt modelId="{ED9BEDDC-F975-4DE4-895E-C10B214619E6}" type="pres">
      <dgm:prSet presAssocID="{FC8B8E02-E16E-4472-B03F-74C5C1F4B8FA}" presName="vert1" presStyleCnt="0"/>
      <dgm:spPr/>
    </dgm:pt>
  </dgm:ptLst>
  <dgm:cxnLst>
    <dgm:cxn modelId="{4403F125-F156-4BA0-BF87-7B8A7F2E66A8}" type="presOf" srcId="{920137EE-38BE-427E-BF75-B95B88740424}" destId="{837F0E4A-64CD-4090-9847-3262DA1B3253}" srcOrd="0" destOrd="0" presId="urn:microsoft.com/office/officeart/2008/layout/LinedList"/>
    <dgm:cxn modelId="{42069B32-FA31-4D6D-B98A-131B84156250}" type="presOf" srcId="{D8990683-0F08-418E-B1FE-908CA89A5584}" destId="{4DAE01FC-5DC7-4CC6-88BF-DCFF7CE7942C}" srcOrd="0" destOrd="0" presId="urn:microsoft.com/office/officeart/2008/layout/LinedList"/>
    <dgm:cxn modelId="{0E12E785-BB97-4276-B033-69E4CE0A898F}" srcId="{920137EE-38BE-427E-BF75-B95B88740424}" destId="{D8990683-0F08-418E-B1FE-908CA89A5584}" srcOrd="0" destOrd="0" parTransId="{1C8D6AF7-07CE-4016-96B4-61FFBFFFF7F5}" sibTransId="{E0877A7F-CD8D-4C67-9E55-ED25AAC8C7FD}"/>
    <dgm:cxn modelId="{59EBF0CB-2F1C-499C-9049-1718B6811FAD}" srcId="{920137EE-38BE-427E-BF75-B95B88740424}" destId="{FC8B8E02-E16E-4472-B03F-74C5C1F4B8FA}" srcOrd="1" destOrd="0" parTransId="{DC4A5D26-C82B-415E-A497-52CE25CB064C}" sibTransId="{E251BD99-2CC8-4A02-8274-F1D2DC77BD11}"/>
    <dgm:cxn modelId="{C8878BF1-FE93-4881-A963-0C94120A9479}" type="presOf" srcId="{FC8B8E02-E16E-4472-B03F-74C5C1F4B8FA}" destId="{95F127E2-D6F7-4771-B740-ECCB8AC8D0F1}" srcOrd="0" destOrd="0" presId="urn:microsoft.com/office/officeart/2008/layout/LinedList"/>
    <dgm:cxn modelId="{F96A706B-FEBE-42F4-B5A2-76F8EFCC8E36}" type="presParOf" srcId="{837F0E4A-64CD-4090-9847-3262DA1B3253}" destId="{3933B44E-8A98-47F6-91C4-4411C7E33E2C}" srcOrd="0" destOrd="0" presId="urn:microsoft.com/office/officeart/2008/layout/LinedList"/>
    <dgm:cxn modelId="{524F3CB2-DB1F-4683-B2FB-BC421C7B2203}" type="presParOf" srcId="{837F0E4A-64CD-4090-9847-3262DA1B3253}" destId="{347D1426-76B7-435B-949B-9ACA890DB424}" srcOrd="1" destOrd="0" presId="urn:microsoft.com/office/officeart/2008/layout/LinedList"/>
    <dgm:cxn modelId="{84BFC9A2-FAC0-4AE4-8615-75906681C27A}" type="presParOf" srcId="{347D1426-76B7-435B-949B-9ACA890DB424}" destId="{4DAE01FC-5DC7-4CC6-88BF-DCFF7CE7942C}" srcOrd="0" destOrd="0" presId="urn:microsoft.com/office/officeart/2008/layout/LinedList"/>
    <dgm:cxn modelId="{E4148C7D-7C32-4CF9-8ADE-898FEC95ED2B}" type="presParOf" srcId="{347D1426-76B7-435B-949B-9ACA890DB424}" destId="{6F901193-230A-45A5-A827-96F7A9628F91}" srcOrd="1" destOrd="0" presId="urn:microsoft.com/office/officeart/2008/layout/LinedList"/>
    <dgm:cxn modelId="{216CF433-BC18-4174-A26C-C8503711F980}" type="presParOf" srcId="{837F0E4A-64CD-4090-9847-3262DA1B3253}" destId="{5B51F6A5-A476-46E6-B219-D9EB2E70A110}" srcOrd="2" destOrd="0" presId="urn:microsoft.com/office/officeart/2008/layout/LinedList"/>
    <dgm:cxn modelId="{F214109C-4843-43E4-927D-FE9F596D4D60}" type="presParOf" srcId="{837F0E4A-64CD-4090-9847-3262DA1B3253}" destId="{2DD60FB9-AB12-43B5-941F-B211930293CB}" srcOrd="3" destOrd="0" presId="urn:microsoft.com/office/officeart/2008/layout/LinedList"/>
    <dgm:cxn modelId="{306646DB-9726-41A7-A6B2-CFCBD1854A5F}" type="presParOf" srcId="{2DD60FB9-AB12-43B5-941F-B211930293CB}" destId="{95F127E2-D6F7-4771-B740-ECCB8AC8D0F1}" srcOrd="0" destOrd="0" presId="urn:microsoft.com/office/officeart/2008/layout/LinedList"/>
    <dgm:cxn modelId="{D370D064-226C-4490-B49D-222A150DF28A}" type="presParOf" srcId="{2DD60FB9-AB12-43B5-941F-B211930293CB}" destId="{ED9BEDDC-F975-4DE4-895E-C10B214619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D6539F-7026-4B25-BF45-9C4E3D2CFEA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466F7E7-AEF5-424F-9CEA-DE7768D846E8}">
      <dgm:prSet/>
      <dgm:spPr/>
      <dgm:t>
        <a:bodyPr/>
        <a:lstStyle/>
        <a:p>
          <a:r>
            <a:rPr lang="en-US"/>
            <a:t>The observations (a) and (b) help to construct the following Incrementing (Mealy) machine.</a:t>
          </a:r>
        </a:p>
      </dgm:t>
    </dgm:pt>
    <dgm:pt modelId="{FB87A4EA-CE29-46A4-B867-64583FC1DCB4}" type="parTrans" cxnId="{D4A76027-15A9-4C89-8719-9A3BBAC0C525}">
      <dgm:prSet/>
      <dgm:spPr/>
      <dgm:t>
        <a:bodyPr/>
        <a:lstStyle/>
        <a:p>
          <a:endParaRPr lang="en-US"/>
        </a:p>
      </dgm:t>
    </dgm:pt>
    <dgm:pt modelId="{C5C333AB-5BD0-47DB-8355-4D0AA16BF50F}" type="sibTrans" cxnId="{D4A76027-15A9-4C89-8719-9A3BBAC0C525}">
      <dgm:prSet/>
      <dgm:spPr/>
      <dgm:t>
        <a:bodyPr/>
        <a:lstStyle/>
        <a:p>
          <a:endParaRPr lang="en-US"/>
        </a:p>
      </dgm:t>
    </dgm:pt>
    <dgm:pt modelId="{9679F7F5-4E98-4E9E-9AE4-26C3FF60857D}">
      <dgm:prSet/>
      <dgm:spPr/>
      <dgm:t>
        <a:bodyPr/>
        <a:lstStyle/>
        <a:p>
          <a:r>
            <a:rPr lang="en-US"/>
            <a:t>The Mealy machine, having the states q0, q1, q2 where q0 is the start state and</a:t>
          </a:r>
        </a:p>
      </dgm:t>
    </dgm:pt>
    <dgm:pt modelId="{EBC51B91-1CDD-427A-B866-94891648C406}" type="parTrans" cxnId="{3FD71C9B-DBE3-4C00-B79A-45BC0A471CCE}">
      <dgm:prSet/>
      <dgm:spPr/>
      <dgm:t>
        <a:bodyPr/>
        <a:lstStyle/>
        <a:p>
          <a:endParaRPr lang="en-US"/>
        </a:p>
      </dgm:t>
    </dgm:pt>
    <dgm:pt modelId="{BB789857-3488-4B10-829D-506A154E6571}" type="sibTrans" cxnId="{3FD71C9B-DBE3-4C00-B79A-45BC0A471CCE}">
      <dgm:prSet/>
      <dgm:spPr/>
      <dgm:t>
        <a:bodyPr/>
        <a:lstStyle/>
        <a:p>
          <a:endParaRPr lang="en-US"/>
        </a:p>
      </dgm:t>
    </dgm:pt>
    <dgm:pt modelId="{B6CB1318-8B3D-41F2-967F-5125DDF88F4D}">
      <dgm:prSet/>
      <dgm:spPr/>
      <dgm:t>
        <a:bodyPr/>
        <a:lstStyle/>
        <a:p>
          <a:r>
            <a:rPr lang="en-US"/>
            <a:t>Σ = {0, 1},</a:t>
          </a:r>
        </a:p>
      </dgm:t>
    </dgm:pt>
    <dgm:pt modelId="{F5FF68CA-B0C9-4F35-AF75-53FEC7E7BD8E}" type="parTrans" cxnId="{438EFDF1-9D23-4414-8D75-BC03A6BB40FF}">
      <dgm:prSet/>
      <dgm:spPr/>
      <dgm:t>
        <a:bodyPr/>
        <a:lstStyle/>
        <a:p>
          <a:endParaRPr lang="en-US"/>
        </a:p>
      </dgm:t>
    </dgm:pt>
    <dgm:pt modelId="{2E7A2703-7C50-41AE-9C97-9C0AC18DEAB1}" type="sibTrans" cxnId="{438EFDF1-9D23-4414-8D75-BC03A6BB40FF}">
      <dgm:prSet/>
      <dgm:spPr/>
      <dgm:t>
        <a:bodyPr/>
        <a:lstStyle/>
        <a:p>
          <a:endParaRPr lang="en-US"/>
        </a:p>
      </dgm:t>
    </dgm:pt>
    <dgm:pt modelId="{3D2004D5-7AF1-45EB-8C62-5008C995601A}">
      <dgm:prSet/>
      <dgm:spPr/>
      <dgm:t>
        <a:bodyPr/>
        <a:lstStyle/>
        <a:p>
          <a:r>
            <a:rPr lang="ru-RU" dirty="0"/>
            <a:t>Г</a:t>
          </a:r>
          <a:r>
            <a:rPr lang="en-US" dirty="0"/>
            <a:t> = {0,1}</a:t>
          </a:r>
        </a:p>
      </dgm:t>
    </dgm:pt>
    <dgm:pt modelId="{EEFE8BF8-473C-40A7-9FFE-0737B42D8400}" type="parTrans" cxnId="{5E7A5594-690B-400D-BF09-7D62CE086132}">
      <dgm:prSet/>
      <dgm:spPr/>
      <dgm:t>
        <a:bodyPr/>
        <a:lstStyle/>
        <a:p>
          <a:endParaRPr lang="en-US"/>
        </a:p>
      </dgm:t>
    </dgm:pt>
    <dgm:pt modelId="{B75EAA12-0657-4735-9EE5-1E87E45105F8}" type="sibTrans" cxnId="{5E7A5594-690B-400D-BF09-7D62CE086132}">
      <dgm:prSet/>
      <dgm:spPr/>
      <dgm:t>
        <a:bodyPr/>
        <a:lstStyle/>
        <a:p>
          <a:endParaRPr lang="en-US"/>
        </a:p>
      </dgm:t>
    </dgm:pt>
    <dgm:pt modelId="{E89AA938-F86C-4556-9D0B-3810AD6BCAFF}" type="pres">
      <dgm:prSet presAssocID="{A7D6539F-7026-4B25-BF45-9C4E3D2CFEAD}" presName="outerComposite" presStyleCnt="0">
        <dgm:presLayoutVars>
          <dgm:chMax val="5"/>
          <dgm:dir/>
          <dgm:resizeHandles val="exact"/>
        </dgm:presLayoutVars>
      </dgm:prSet>
      <dgm:spPr/>
    </dgm:pt>
    <dgm:pt modelId="{C93905C2-3B4B-4872-BEBC-CA160C97F00A}" type="pres">
      <dgm:prSet presAssocID="{A7D6539F-7026-4B25-BF45-9C4E3D2CFEAD}" presName="dummyMaxCanvas" presStyleCnt="0">
        <dgm:presLayoutVars/>
      </dgm:prSet>
      <dgm:spPr/>
    </dgm:pt>
    <dgm:pt modelId="{4D05CCA8-519D-4638-8B97-98A1EE22F2F7}" type="pres">
      <dgm:prSet presAssocID="{A7D6539F-7026-4B25-BF45-9C4E3D2CFEAD}" presName="TwoNodes_1" presStyleLbl="node1" presStyleIdx="0" presStyleCnt="2">
        <dgm:presLayoutVars>
          <dgm:bulletEnabled val="1"/>
        </dgm:presLayoutVars>
      </dgm:prSet>
      <dgm:spPr/>
    </dgm:pt>
    <dgm:pt modelId="{C73BEB7F-0130-4A41-963A-F662B38A9AB9}" type="pres">
      <dgm:prSet presAssocID="{A7D6539F-7026-4B25-BF45-9C4E3D2CFEAD}" presName="TwoNodes_2" presStyleLbl="node1" presStyleIdx="1" presStyleCnt="2">
        <dgm:presLayoutVars>
          <dgm:bulletEnabled val="1"/>
        </dgm:presLayoutVars>
      </dgm:prSet>
      <dgm:spPr/>
    </dgm:pt>
    <dgm:pt modelId="{125468CC-D91E-44B1-B64E-5E35E3D17FBA}" type="pres">
      <dgm:prSet presAssocID="{A7D6539F-7026-4B25-BF45-9C4E3D2CFEAD}" presName="TwoConn_1-2" presStyleLbl="fgAccFollowNode1" presStyleIdx="0" presStyleCnt="1">
        <dgm:presLayoutVars>
          <dgm:bulletEnabled val="1"/>
        </dgm:presLayoutVars>
      </dgm:prSet>
      <dgm:spPr/>
    </dgm:pt>
    <dgm:pt modelId="{4DE08D0C-B367-4090-B6BC-BCD92753A0D5}" type="pres">
      <dgm:prSet presAssocID="{A7D6539F-7026-4B25-BF45-9C4E3D2CFEAD}" presName="TwoNodes_1_text" presStyleLbl="node1" presStyleIdx="1" presStyleCnt="2">
        <dgm:presLayoutVars>
          <dgm:bulletEnabled val="1"/>
        </dgm:presLayoutVars>
      </dgm:prSet>
      <dgm:spPr/>
    </dgm:pt>
    <dgm:pt modelId="{7D101BE2-5C95-4775-95D8-45F635A7BDA3}" type="pres">
      <dgm:prSet presAssocID="{A7D6539F-7026-4B25-BF45-9C4E3D2CFEAD}" presName="TwoNodes_2_text" presStyleLbl="node1" presStyleIdx="1" presStyleCnt="2">
        <dgm:presLayoutVars>
          <dgm:bulletEnabled val="1"/>
        </dgm:presLayoutVars>
      </dgm:prSet>
      <dgm:spPr/>
    </dgm:pt>
  </dgm:ptLst>
  <dgm:cxnLst>
    <dgm:cxn modelId="{36DC3B04-6474-43AF-ACDF-457B8FF85AF0}" type="presOf" srcId="{A7D6539F-7026-4B25-BF45-9C4E3D2CFEAD}" destId="{E89AA938-F86C-4556-9D0B-3810AD6BCAFF}" srcOrd="0" destOrd="0" presId="urn:microsoft.com/office/officeart/2005/8/layout/vProcess5"/>
    <dgm:cxn modelId="{B537DC0E-26BF-4A45-8030-D7E7FE594E1B}" type="presOf" srcId="{9679F7F5-4E98-4E9E-9AE4-26C3FF60857D}" destId="{7D101BE2-5C95-4775-95D8-45F635A7BDA3}" srcOrd="1" destOrd="0" presId="urn:microsoft.com/office/officeart/2005/8/layout/vProcess5"/>
    <dgm:cxn modelId="{A41A6214-9795-4435-9E77-0F147871B36C}" type="presOf" srcId="{3D2004D5-7AF1-45EB-8C62-5008C995601A}" destId="{7D101BE2-5C95-4775-95D8-45F635A7BDA3}" srcOrd="1" destOrd="2" presId="urn:microsoft.com/office/officeart/2005/8/layout/vProcess5"/>
    <dgm:cxn modelId="{D4A76027-15A9-4C89-8719-9A3BBAC0C525}" srcId="{A7D6539F-7026-4B25-BF45-9C4E3D2CFEAD}" destId="{4466F7E7-AEF5-424F-9CEA-DE7768D846E8}" srcOrd="0" destOrd="0" parTransId="{FB87A4EA-CE29-46A4-B867-64583FC1DCB4}" sibTransId="{C5C333AB-5BD0-47DB-8355-4D0AA16BF50F}"/>
    <dgm:cxn modelId="{4AF9F468-1D09-4C11-A4C6-048E18CF15E9}" type="presOf" srcId="{4466F7E7-AEF5-424F-9CEA-DE7768D846E8}" destId="{4D05CCA8-519D-4638-8B97-98A1EE22F2F7}" srcOrd="0" destOrd="0" presId="urn:microsoft.com/office/officeart/2005/8/layout/vProcess5"/>
    <dgm:cxn modelId="{C5223958-3C70-48C7-A7F6-6FAA5ABC849C}" type="presOf" srcId="{B6CB1318-8B3D-41F2-967F-5125DDF88F4D}" destId="{C73BEB7F-0130-4A41-963A-F662B38A9AB9}" srcOrd="0" destOrd="1" presId="urn:microsoft.com/office/officeart/2005/8/layout/vProcess5"/>
    <dgm:cxn modelId="{711A847A-DE1A-46BE-B395-E370F514C285}" type="presOf" srcId="{B6CB1318-8B3D-41F2-967F-5125DDF88F4D}" destId="{7D101BE2-5C95-4775-95D8-45F635A7BDA3}" srcOrd="1" destOrd="1" presId="urn:microsoft.com/office/officeart/2005/8/layout/vProcess5"/>
    <dgm:cxn modelId="{5E7A5594-690B-400D-BF09-7D62CE086132}" srcId="{9679F7F5-4E98-4E9E-9AE4-26C3FF60857D}" destId="{3D2004D5-7AF1-45EB-8C62-5008C995601A}" srcOrd="1" destOrd="0" parTransId="{EEFE8BF8-473C-40A7-9FFE-0737B42D8400}" sibTransId="{B75EAA12-0657-4735-9EE5-1E87E45105F8}"/>
    <dgm:cxn modelId="{3FD71C9B-DBE3-4C00-B79A-45BC0A471CCE}" srcId="{A7D6539F-7026-4B25-BF45-9C4E3D2CFEAD}" destId="{9679F7F5-4E98-4E9E-9AE4-26C3FF60857D}" srcOrd="1" destOrd="0" parTransId="{EBC51B91-1CDD-427A-B866-94891648C406}" sibTransId="{BB789857-3488-4B10-829D-506A154E6571}"/>
    <dgm:cxn modelId="{35C1D4A7-75EF-47A2-9024-41F9241CF7DD}" type="presOf" srcId="{4466F7E7-AEF5-424F-9CEA-DE7768D846E8}" destId="{4DE08D0C-B367-4090-B6BC-BCD92753A0D5}" srcOrd="1" destOrd="0" presId="urn:microsoft.com/office/officeart/2005/8/layout/vProcess5"/>
    <dgm:cxn modelId="{DF2199E4-69AE-444B-8198-8E7E904070E5}" type="presOf" srcId="{9679F7F5-4E98-4E9E-9AE4-26C3FF60857D}" destId="{C73BEB7F-0130-4A41-963A-F662B38A9AB9}" srcOrd="0" destOrd="0" presId="urn:microsoft.com/office/officeart/2005/8/layout/vProcess5"/>
    <dgm:cxn modelId="{E84D5FE8-FA52-423C-A4EF-6C99FB4A14ED}" type="presOf" srcId="{C5C333AB-5BD0-47DB-8355-4D0AA16BF50F}" destId="{125468CC-D91E-44B1-B64E-5E35E3D17FBA}" srcOrd="0" destOrd="0" presId="urn:microsoft.com/office/officeart/2005/8/layout/vProcess5"/>
    <dgm:cxn modelId="{71ED9DF0-CABA-4956-A4B9-81D4ACBA4F77}" type="presOf" srcId="{3D2004D5-7AF1-45EB-8C62-5008C995601A}" destId="{C73BEB7F-0130-4A41-963A-F662B38A9AB9}" srcOrd="0" destOrd="2" presId="urn:microsoft.com/office/officeart/2005/8/layout/vProcess5"/>
    <dgm:cxn modelId="{438EFDF1-9D23-4414-8D75-BC03A6BB40FF}" srcId="{9679F7F5-4E98-4E9E-9AE4-26C3FF60857D}" destId="{B6CB1318-8B3D-41F2-967F-5125DDF88F4D}" srcOrd="0" destOrd="0" parTransId="{F5FF68CA-B0C9-4F35-AF75-53FEC7E7BD8E}" sibTransId="{2E7A2703-7C50-41AE-9C97-9C0AC18DEAB1}"/>
    <dgm:cxn modelId="{A0CCDC0B-517D-4708-B34E-E71EF6FF42BE}" type="presParOf" srcId="{E89AA938-F86C-4556-9D0B-3810AD6BCAFF}" destId="{C93905C2-3B4B-4872-BEBC-CA160C97F00A}" srcOrd="0" destOrd="0" presId="urn:microsoft.com/office/officeart/2005/8/layout/vProcess5"/>
    <dgm:cxn modelId="{AF7B998A-EBD7-4BCD-BD44-97D48A600905}" type="presParOf" srcId="{E89AA938-F86C-4556-9D0B-3810AD6BCAFF}" destId="{4D05CCA8-519D-4638-8B97-98A1EE22F2F7}" srcOrd="1" destOrd="0" presId="urn:microsoft.com/office/officeart/2005/8/layout/vProcess5"/>
    <dgm:cxn modelId="{ECA37DB7-AB5F-4390-A5B8-BB4C67A7F484}" type="presParOf" srcId="{E89AA938-F86C-4556-9D0B-3810AD6BCAFF}" destId="{C73BEB7F-0130-4A41-963A-F662B38A9AB9}" srcOrd="2" destOrd="0" presId="urn:microsoft.com/office/officeart/2005/8/layout/vProcess5"/>
    <dgm:cxn modelId="{2DF71CB2-C4F4-44A2-8AB1-28D32A0A13F9}" type="presParOf" srcId="{E89AA938-F86C-4556-9D0B-3810AD6BCAFF}" destId="{125468CC-D91E-44B1-B64E-5E35E3D17FBA}" srcOrd="3" destOrd="0" presId="urn:microsoft.com/office/officeart/2005/8/layout/vProcess5"/>
    <dgm:cxn modelId="{81DE8E58-1164-4761-A289-721054E4FFDF}" type="presParOf" srcId="{E89AA938-F86C-4556-9D0B-3810AD6BCAFF}" destId="{4DE08D0C-B367-4090-B6BC-BCD92753A0D5}" srcOrd="4" destOrd="0" presId="urn:microsoft.com/office/officeart/2005/8/layout/vProcess5"/>
    <dgm:cxn modelId="{73FA7102-3148-45BB-A3C9-BA4DC4C69378}" type="presParOf" srcId="{E89AA938-F86C-4556-9D0B-3810AD6BCAFF}" destId="{7D101BE2-5C95-4775-95D8-45F635A7BDA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E48C2C-9083-4D99-AEE4-CEBFD376ACB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9D15506-74CE-4515-BDBA-FB200CA7D0A4}">
      <dgm:prSet custT="1"/>
      <dgm:spPr/>
      <dgm:t>
        <a:bodyPr/>
        <a:lstStyle/>
        <a:p>
          <a:r>
            <a:rPr lang="en-US" sz="2800" dirty="0">
              <a:latin typeface="Arial" panose="020B0604020202020204" pitchFamily="34" charset="0"/>
              <a:cs typeface="Arial" panose="020B0604020202020204" pitchFamily="34" charset="0"/>
            </a:rPr>
            <a:t>It may be observed that, in the incrementing machine, if 0 is read at initial state </a:t>
          </a:r>
          <a:r>
            <a:rPr lang="en-US" sz="2800" b="1" dirty="0">
              <a:latin typeface="Arial" panose="020B0604020202020204" pitchFamily="34" charset="0"/>
              <a:cs typeface="Arial" panose="020B0604020202020204" pitchFamily="34" charset="0"/>
            </a:rPr>
            <a:t>q</a:t>
          </a:r>
          <a:r>
            <a:rPr lang="en-US" sz="2000" b="1" dirty="0">
              <a:latin typeface="Arial" panose="020B0604020202020204" pitchFamily="34" charset="0"/>
              <a:cs typeface="Arial" panose="020B0604020202020204" pitchFamily="34" charset="0"/>
            </a:rPr>
            <a:t>0</a:t>
          </a:r>
          <a:r>
            <a:rPr lang="en-US" sz="2800" dirty="0">
              <a:latin typeface="Arial" panose="020B0604020202020204" pitchFamily="34" charset="0"/>
              <a:cs typeface="Arial" panose="020B0604020202020204" pitchFamily="34" charset="0"/>
            </a:rPr>
            <a:t>, that 0 is converted to 1 and a no change state q</a:t>
          </a:r>
          <a:r>
            <a:rPr lang="en-US" sz="2400" dirty="0">
              <a:latin typeface="Arial" panose="020B0604020202020204" pitchFamily="34" charset="0"/>
              <a:cs typeface="Arial" panose="020B0604020202020204" pitchFamily="34" charset="0"/>
            </a:rPr>
            <a:t>1 (no carry state) </a:t>
          </a:r>
          <a:r>
            <a:rPr lang="en-US" sz="2800" dirty="0">
              <a:latin typeface="Arial" panose="020B0604020202020204" pitchFamily="34" charset="0"/>
              <a:cs typeface="Arial" panose="020B0604020202020204" pitchFamily="34" charset="0"/>
            </a:rPr>
            <a:t>is entered where all 0’s and all 1’s remain unchanged.</a:t>
          </a:r>
        </a:p>
      </dgm:t>
    </dgm:pt>
    <dgm:pt modelId="{90F9E5B4-5CC1-4270-BB5E-30AAD387C4F3}" type="parTrans" cxnId="{B6BA800B-BDED-4822-A670-C72C7CCF7E02}">
      <dgm:prSet/>
      <dgm:spPr/>
      <dgm:t>
        <a:bodyPr/>
        <a:lstStyle/>
        <a:p>
          <a:endParaRPr lang="en-US"/>
        </a:p>
      </dgm:t>
    </dgm:pt>
    <dgm:pt modelId="{4C874860-EE32-4A86-AA8D-813B46824468}" type="sibTrans" cxnId="{B6BA800B-BDED-4822-A670-C72C7CCF7E02}">
      <dgm:prSet/>
      <dgm:spPr/>
      <dgm:t>
        <a:bodyPr/>
        <a:lstStyle/>
        <a:p>
          <a:endParaRPr lang="en-US"/>
        </a:p>
      </dgm:t>
    </dgm:pt>
    <dgm:pt modelId="{BBF52147-90B0-42C1-905A-E968440323F2}">
      <dgm:prSet/>
      <dgm:spPr/>
      <dgm:t>
        <a:bodyPr/>
        <a:lstStyle/>
        <a:p>
          <a:r>
            <a:rPr lang="en-US" dirty="0">
              <a:latin typeface="Arial" panose="020B0604020202020204" pitchFamily="34" charset="0"/>
              <a:cs typeface="Arial" panose="020B0604020202020204" pitchFamily="34" charset="0"/>
            </a:rPr>
            <a:t>If 1 is read at initial state, that 1 is converted to 0 and the state q2 (owe carry state) is entered, where all 1’s are converted to 0’s and at that state if 0 is read that 0 is converted to 1 and the machine goes to no change state.</a:t>
          </a:r>
        </a:p>
      </dgm:t>
    </dgm:pt>
    <dgm:pt modelId="{A96C6CFA-0A6A-4C82-AB98-721D320B87CD}" type="parTrans" cxnId="{03FC1B2C-047F-4B15-B7EC-296765706039}">
      <dgm:prSet/>
      <dgm:spPr/>
      <dgm:t>
        <a:bodyPr/>
        <a:lstStyle/>
        <a:p>
          <a:endParaRPr lang="en-US"/>
        </a:p>
      </dgm:t>
    </dgm:pt>
    <dgm:pt modelId="{81F90CD4-BDD9-40BA-BC36-E452EEC608C5}" type="sibTrans" cxnId="{03FC1B2C-047F-4B15-B7EC-296765706039}">
      <dgm:prSet/>
      <dgm:spPr/>
      <dgm:t>
        <a:bodyPr/>
        <a:lstStyle/>
        <a:p>
          <a:endParaRPr lang="en-US"/>
        </a:p>
      </dgm:t>
    </dgm:pt>
    <dgm:pt modelId="{37BE07D9-2222-41FD-BD73-BCF29DF32B0B}">
      <dgm:prSet/>
      <dgm:spPr/>
      <dgm:t>
        <a:bodyPr/>
        <a:lstStyle/>
        <a:p>
          <a:r>
            <a:rPr lang="en-US" dirty="0">
              <a:latin typeface="Arial" panose="020B0604020202020204" pitchFamily="34" charset="0"/>
              <a:cs typeface="Arial" panose="020B0604020202020204" pitchFamily="34" charset="0"/>
            </a:rPr>
            <a:t>If the strings 100101110 and 1001100111 are run over this machine, the corresponding output strings will be 100101111 and 1001101000 respectively.</a:t>
          </a:r>
        </a:p>
      </dgm:t>
    </dgm:pt>
    <dgm:pt modelId="{087C1D83-2008-4078-96E2-AD21DF3BA4CE}" type="parTrans" cxnId="{3586A60D-09D0-4282-A5D8-46F38AD21ADC}">
      <dgm:prSet/>
      <dgm:spPr/>
      <dgm:t>
        <a:bodyPr/>
        <a:lstStyle/>
        <a:p>
          <a:endParaRPr lang="en-US"/>
        </a:p>
      </dgm:t>
    </dgm:pt>
    <dgm:pt modelId="{0146A1CF-0422-4C82-89CA-A77A942EB282}" type="sibTrans" cxnId="{3586A60D-09D0-4282-A5D8-46F38AD21ADC}">
      <dgm:prSet/>
      <dgm:spPr/>
      <dgm:t>
        <a:bodyPr/>
        <a:lstStyle/>
        <a:p>
          <a:endParaRPr lang="en-US"/>
        </a:p>
      </dgm:t>
    </dgm:pt>
    <dgm:pt modelId="{35E1557D-E25D-44C7-8C33-09E718B5DB1A}" type="pres">
      <dgm:prSet presAssocID="{EEE48C2C-9083-4D99-AEE4-CEBFD376ACB8}" presName="vert0" presStyleCnt="0">
        <dgm:presLayoutVars>
          <dgm:dir/>
          <dgm:animOne val="branch"/>
          <dgm:animLvl val="lvl"/>
        </dgm:presLayoutVars>
      </dgm:prSet>
      <dgm:spPr/>
    </dgm:pt>
    <dgm:pt modelId="{3B20098D-5FB2-40FA-B35F-6E4D8E29AB6B}" type="pres">
      <dgm:prSet presAssocID="{29D15506-74CE-4515-BDBA-FB200CA7D0A4}" presName="thickLine" presStyleLbl="alignNode1" presStyleIdx="0" presStyleCnt="3"/>
      <dgm:spPr/>
    </dgm:pt>
    <dgm:pt modelId="{5350C7C6-173C-49A5-859E-3F9E357DF0C3}" type="pres">
      <dgm:prSet presAssocID="{29D15506-74CE-4515-BDBA-FB200CA7D0A4}" presName="horz1" presStyleCnt="0"/>
      <dgm:spPr/>
    </dgm:pt>
    <dgm:pt modelId="{2F914920-85B2-456B-B534-3D0C5345B30C}" type="pres">
      <dgm:prSet presAssocID="{29D15506-74CE-4515-BDBA-FB200CA7D0A4}" presName="tx1" presStyleLbl="revTx" presStyleIdx="0" presStyleCnt="3"/>
      <dgm:spPr/>
    </dgm:pt>
    <dgm:pt modelId="{2402906C-C0F4-4BA1-9DCC-4E2555E1B5E4}" type="pres">
      <dgm:prSet presAssocID="{29D15506-74CE-4515-BDBA-FB200CA7D0A4}" presName="vert1" presStyleCnt="0"/>
      <dgm:spPr/>
    </dgm:pt>
    <dgm:pt modelId="{AF22690B-F4D4-4356-B772-B6108EDFE8D8}" type="pres">
      <dgm:prSet presAssocID="{BBF52147-90B0-42C1-905A-E968440323F2}" presName="thickLine" presStyleLbl="alignNode1" presStyleIdx="1" presStyleCnt="3"/>
      <dgm:spPr/>
    </dgm:pt>
    <dgm:pt modelId="{E488CE36-D87B-45F5-B56B-B7DA0E3F7321}" type="pres">
      <dgm:prSet presAssocID="{BBF52147-90B0-42C1-905A-E968440323F2}" presName="horz1" presStyleCnt="0"/>
      <dgm:spPr/>
    </dgm:pt>
    <dgm:pt modelId="{14A85B00-C7C0-46EF-A6F6-34E09CAE71F3}" type="pres">
      <dgm:prSet presAssocID="{BBF52147-90B0-42C1-905A-E968440323F2}" presName="tx1" presStyleLbl="revTx" presStyleIdx="1" presStyleCnt="3"/>
      <dgm:spPr/>
    </dgm:pt>
    <dgm:pt modelId="{371C2862-687D-459F-A6A4-AB5786B8BA5F}" type="pres">
      <dgm:prSet presAssocID="{BBF52147-90B0-42C1-905A-E968440323F2}" presName="vert1" presStyleCnt="0"/>
      <dgm:spPr/>
    </dgm:pt>
    <dgm:pt modelId="{6B94FD83-D06C-4248-AA69-5DEDDEFEB4E9}" type="pres">
      <dgm:prSet presAssocID="{37BE07D9-2222-41FD-BD73-BCF29DF32B0B}" presName="thickLine" presStyleLbl="alignNode1" presStyleIdx="2" presStyleCnt="3"/>
      <dgm:spPr/>
    </dgm:pt>
    <dgm:pt modelId="{EA8B9CEB-6D43-41CF-BE86-2BD34DAC91A1}" type="pres">
      <dgm:prSet presAssocID="{37BE07D9-2222-41FD-BD73-BCF29DF32B0B}" presName="horz1" presStyleCnt="0"/>
      <dgm:spPr/>
    </dgm:pt>
    <dgm:pt modelId="{5831F4B7-3735-4738-B8C6-D5BE7F7A42A3}" type="pres">
      <dgm:prSet presAssocID="{37BE07D9-2222-41FD-BD73-BCF29DF32B0B}" presName="tx1" presStyleLbl="revTx" presStyleIdx="2" presStyleCnt="3"/>
      <dgm:spPr/>
    </dgm:pt>
    <dgm:pt modelId="{BBAD846F-B4BF-4674-A72D-01BF4F48D4E6}" type="pres">
      <dgm:prSet presAssocID="{37BE07D9-2222-41FD-BD73-BCF29DF32B0B}" presName="vert1" presStyleCnt="0"/>
      <dgm:spPr/>
    </dgm:pt>
  </dgm:ptLst>
  <dgm:cxnLst>
    <dgm:cxn modelId="{B6BA800B-BDED-4822-A670-C72C7CCF7E02}" srcId="{EEE48C2C-9083-4D99-AEE4-CEBFD376ACB8}" destId="{29D15506-74CE-4515-BDBA-FB200CA7D0A4}" srcOrd="0" destOrd="0" parTransId="{90F9E5B4-5CC1-4270-BB5E-30AAD387C4F3}" sibTransId="{4C874860-EE32-4A86-AA8D-813B46824468}"/>
    <dgm:cxn modelId="{3586A60D-09D0-4282-A5D8-46F38AD21ADC}" srcId="{EEE48C2C-9083-4D99-AEE4-CEBFD376ACB8}" destId="{37BE07D9-2222-41FD-BD73-BCF29DF32B0B}" srcOrd="2" destOrd="0" parTransId="{087C1D83-2008-4078-96E2-AD21DF3BA4CE}" sibTransId="{0146A1CF-0422-4C82-89CA-A77A942EB282}"/>
    <dgm:cxn modelId="{CAE9FF2B-5E8B-48ED-9373-B4D889A13E65}" type="presOf" srcId="{37BE07D9-2222-41FD-BD73-BCF29DF32B0B}" destId="{5831F4B7-3735-4738-B8C6-D5BE7F7A42A3}" srcOrd="0" destOrd="0" presId="urn:microsoft.com/office/officeart/2008/layout/LinedList"/>
    <dgm:cxn modelId="{03FC1B2C-047F-4B15-B7EC-296765706039}" srcId="{EEE48C2C-9083-4D99-AEE4-CEBFD376ACB8}" destId="{BBF52147-90B0-42C1-905A-E968440323F2}" srcOrd="1" destOrd="0" parTransId="{A96C6CFA-0A6A-4C82-AB98-721D320B87CD}" sibTransId="{81F90CD4-BDD9-40BA-BC36-E452EEC608C5}"/>
    <dgm:cxn modelId="{41DD4D67-DD8D-41EA-868E-B0A5BF5713F2}" type="presOf" srcId="{BBF52147-90B0-42C1-905A-E968440323F2}" destId="{14A85B00-C7C0-46EF-A6F6-34E09CAE71F3}" srcOrd="0" destOrd="0" presId="urn:microsoft.com/office/officeart/2008/layout/LinedList"/>
    <dgm:cxn modelId="{197235A5-AFD0-4B29-BF0E-12A8AC825332}" type="presOf" srcId="{29D15506-74CE-4515-BDBA-FB200CA7D0A4}" destId="{2F914920-85B2-456B-B534-3D0C5345B30C}" srcOrd="0" destOrd="0" presId="urn:microsoft.com/office/officeart/2008/layout/LinedList"/>
    <dgm:cxn modelId="{086861DA-0A32-46E7-B3E9-9EC6B86E191F}" type="presOf" srcId="{EEE48C2C-9083-4D99-AEE4-CEBFD376ACB8}" destId="{35E1557D-E25D-44C7-8C33-09E718B5DB1A}" srcOrd="0" destOrd="0" presId="urn:microsoft.com/office/officeart/2008/layout/LinedList"/>
    <dgm:cxn modelId="{6A52F328-2780-4AA4-A251-588596F2DF9E}" type="presParOf" srcId="{35E1557D-E25D-44C7-8C33-09E718B5DB1A}" destId="{3B20098D-5FB2-40FA-B35F-6E4D8E29AB6B}" srcOrd="0" destOrd="0" presId="urn:microsoft.com/office/officeart/2008/layout/LinedList"/>
    <dgm:cxn modelId="{0C2027D6-81A1-4D4A-A67A-63BB60E3EF0B}" type="presParOf" srcId="{35E1557D-E25D-44C7-8C33-09E718B5DB1A}" destId="{5350C7C6-173C-49A5-859E-3F9E357DF0C3}" srcOrd="1" destOrd="0" presId="urn:microsoft.com/office/officeart/2008/layout/LinedList"/>
    <dgm:cxn modelId="{1DFD384B-A01B-4153-AF99-4C85A0385E3D}" type="presParOf" srcId="{5350C7C6-173C-49A5-859E-3F9E357DF0C3}" destId="{2F914920-85B2-456B-B534-3D0C5345B30C}" srcOrd="0" destOrd="0" presId="urn:microsoft.com/office/officeart/2008/layout/LinedList"/>
    <dgm:cxn modelId="{8DC82431-7357-46E2-9A56-08E84324C0D8}" type="presParOf" srcId="{5350C7C6-173C-49A5-859E-3F9E357DF0C3}" destId="{2402906C-C0F4-4BA1-9DCC-4E2555E1B5E4}" srcOrd="1" destOrd="0" presId="urn:microsoft.com/office/officeart/2008/layout/LinedList"/>
    <dgm:cxn modelId="{F46D1916-2A68-4A42-BE9F-4F9F6D586B22}" type="presParOf" srcId="{35E1557D-E25D-44C7-8C33-09E718B5DB1A}" destId="{AF22690B-F4D4-4356-B772-B6108EDFE8D8}" srcOrd="2" destOrd="0" presId="urn:microsoft.com/office/officeart/2008/layout/LinedList"/>
    <dgm:cxn modelId="{79740A29-56D8-4AD7-B636-38F3410AEA1C}" type="presParOf" srcId="{35E1557D-E25D-44C7-8C33-09E718B5DB1A}" destId="{E488CE36-D87B-45F5-B56B-B7DA0E3F7321}" srcOrd="3" destOrd="0" presId="urn:microsoft.com/office/officeart/2008/layout/LinedList"/>
    <dgm:cxn modelId="{34BFC649-8E92-422D-B66D-61AD89864559}" type="presParOf" srcId="{E488CE36-D87B-45F5-B56B-B7DA0E3F7321}" destId="{14A85B00-C7C0-46EF-A6F6-34E09CAE71F3}" srcOrd="0" destOrd="0" presId="urn:microsoft.com/office/officeart/2008/layout/LinedList"/>
    <dgm:cxn modelId="{3A1FD450-4F16-4E4E-9FBB-FBCA6EF1083C}" type="presParOf" srcId="{E488CE36-D87B-45F5-B56B-B7DA0E3F7321}" destId="{371C2862-687D-459F-A6A4-AB5786B8BA5F}" srcOrd="1" destOrd="0" presId="urn:microsoft.com/office/officeart/2008/layout/LinedList"/>
    <dgm:cxn modelId="{291E3DCF-0CC3-4490-8BBB-6941F4955FEC}" type="presParOf" srcId="{35E1557D-E25D-44C7-8C33-09E718B5DB1A}" destId="{6B94FD83-D06C-4248-AA69-5DEDDEFEB4E9}" srcOrd="4" destOrd="0" presId="urn:microsoft.com/office/officeart/2008/layout/LinedList"/>
    <dgm:cxn modelId="{77BF384B-4571-4F1F-9714-36402ACE03C3}" type="presParOf" srcId="{35E1557D-E25D-44C7-8C33-09E718B5DB1A}" destId="{EA8B9CEB-6D43-41CF-BE86-2BD34DAC91A1}" srcOrd="5" destOrd="0" presId="urn:microsoft.com/office/officeart/2008/layout/LinedList"/>
    <dgm:cxn modelId="{09C3D6A7-88FC-4418-B6C8-91667AC8A6DD}" type="presParOf" srcId="{EA8B9CEB-6D43-41CF-BE86-2BD34DAC91A1}" destId="{5831F4B7-3735-4738-B8C6-D5BE7F7A42A3}" srcOrd="0" destOrd="0" presId="urn:microsoft.com/office/officeart/2008/layout/LinedList"/>
    <dgm:cxn modelId="{0BA1566D-1BCB-455A-AB8B-6CA1D4816EB1}" type="presParOf" srcId="{EA8B9CEB-6D43-41CF-BE86-2BD34DAC91A1}" destId="{BBAD846F-B4BF-4674-A72D-01BF4F48D4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EA43BB-DA71-441A-9E19-6D9CFDF5725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3FBE95F-EB35-4FA6-A0B1-67D06EE6E1DE}">
      <dgm:prSet/>
      <dgm:spPr/>
      <dgm:t>
        <a:bodyPr/>
        <a:lstStyle/>
        <a:p>
          <a:r>
            <a:rPr lang="en-US" dirty="0"/>
            <a:t>It is to be noted that if the string 111111 is run over the incrementing machine, the machine will print out 000000, which is not increased in magnitude by 1. Such a situation is called an </a:t>
          </a:r>
          <a:r>
            <a:rPr lang="en-US" u="sng" dirty="0"/>
            <a:t>overflow situation</a:t>
          </a:r>
          <a:r>
            <a:rPr lang="en-US" dirty="0"/>
            <a:t>, as the length of output string will be same as that of input string.</a:t>
          </a:r>
        </a:p>
      </dgm:t>
    </dgm:pt>
    <dgm:pt modelId="{6914DEB2-7AFC-4B97-A317-294FB3483DA6}" type="parTrans" cxnId="{8E593195-091A-4D15-B208-49D82A62FAB3}">
      <dgm:prSet/>
      <dgm:spPr/>
      <dgm:t>
        <a:bodyPr/>
        <a:lstStyle/>
        <a:p>
          <a:endParaRPr lang="en-US"/>
        </a:p>
      </dgm:t>
    </dgm:pt>
    <dgm:pt modelId="{C27B04AC-74F8-4363-BF6A-592BECEBAC7A}" type="sibTrans" cxnId="{8E593195-091A-4D15-B208-49D82A62FAB3}">
      <dgm:prSet/>
      <dgm:spPr/>
      <dgm:t>
        <a:bodyPr/>
        <a:lstStyle/>
        <a:p>
          <a:endParaRPr lang="en-US"/>
        </a:p>
      </dgm:t>
    </dgm:pt>
    <dgm:pt modelId="{780CF19A-84BC-43BD-A806-41CAF4AB519F}">
      <dgm:prSet/>
      <dgm:spPr/>
      <dgm:t>
        <a:bodyPr/>
        <a:lstStyle/>
        <a:p>
          <a:r>
            <a:rPr lang="en-US"/>
            <a:t>It may also be noted that there exists another incrementing machine with two states.</a:t>
          </a:r>
        </a:p>
      </dgm:t>
    </dgm:pt>
    <dgm:pt modelId="{DA839385-26F8-4262-999F-4D45ABD6551B}" type="parTrans" cxnId="{4C34F7C3-3AD1-4B99-8A96-0DF72A295BC4}">
      <dgm:prSet/>
      <dgm:spPr/>
      <dgm:t>
        <a:bodyPr/>
        <a:lstStyle/>
        <a:p>
          <a:endParaRPr lang="en-US"/>
        </a:p>
      </dgm:t>
    </dgm:pt>
    <dgm:pt modelId="{6FB2E2F0-160B-4320-93C1-56AB388E83CC}" type="sibTrans" cxnId="{4C34F7C3-3AD1-4B99-8A96-0DF72A295BC4}">
      <dgm:prSet/>
      <dgm:spPr/>
      <dgm:t>
        <a:bodyPr/>
        <a:lstStyle/>
        <a:p>
          <a:endParaRPr lang="en-US"/>
        </a:p>
      </dgm:t>
    </dgm:pt>
    <dgm:pt modelId="{EEAC3923-9FBF-4595-A071-D84ADA9542C7}" type="pres">
      <dgm:prSet presAssocID="{34EA43BB-DA71-441A-9E19-6D9CFDF57258}" presName="vert0" presStyleCnt="0">
        <dgm:presLayoutVars>
          <dgm:dir/>
          <dgm:animOne val="branch"/>
          <dgm:animLvl val="lvl"/>
        </dgm:presLayoutVars>
      </dgm:prSet>
      <dgm:spPr/>
    </dgm:pt>
    <dgm:pt modelId="{B4F7CA3D-24B0-4900-9D15-DAA1DD6AC5C3}" type="pres">
      <dgm:prSet presAssocID="{33FBE95F-EB35-4FA6-A0B1-67D06EE6E1DE}" presName="thickLine" presStyleLbl="alignNode1" presStyleIdx="0" presStyleCnt="2"/>
      <dgm:spPr/>
    </dgm:pt>
    <dgm:pt modelId="{7894001F-E57C-42E1-B532-36AC033A61C4}" type="pres">
      <dgm:prSet presAssocID="{33FBE95F-EB35-4FA6-A0B1-67D06EE6E1DE}" presName="horz1" presStyleCnt="0"/>
      <dgm:spPr/>
    </dgm:pt>
    <dgm:pt modelId="{5C0B7C21-EA68-41A2-BDE3-89A97825738D}" type="pres">
      <dgm:prSet presAssocID="{33FBE95F-EB35-4FA6-A0B1-67D06EE6E1DE}" presName="tx1" presStyleLbl="revTx" presStyleIdx="0" presStyleCnt="2"/>
      <dgm:spPr/>
    </dgm:pt>
    <dgm:pt modelId="{66FC5C89-61A4-417B-B8BC-8673F3446664}" type="pres">
      <dgm:prSet presAssocID="{33FBE95F-EB35-4FA6-A0B1-67D06EE6E1DE}" presName="vert1" presStyleCnt="0"/>
      <dgm:spPr/>
    </dgm:pt>
    <dgm:pt modelId="{2C8416F7-CB1F-4F79-A4B5-9E6D5BFCF0B2}" type="pres">
      <dgm:prSet presAssocID="{780CF19A-84BC-43BD-A806-41CAF4AB519F}" presName="thickLine" presStyleLbl="alignNode1" presStyleIdx="1" presStyleCnt="2"/>
      <dgm:spPr/>
    </dgm:pt>
    <dgm:pt modelId="{96385D9D-F6EB-42F0-95E9-2A93CD10579A}" type="pres">
      <dgm:prSet presAssocID="{780CF19A-84BC-43BD-A806-41CAF4AB519F}" presName="horz1" presStyleCnt="0"/>
      <dgm:spPr/>
    </dgm:pt>
    <dgm:pt modelId="{E4F15518-7A9D-4F71-A280-AB6A5835C93F}" type="pres">
      <dgm:prSet presAssocID="{780CF19A-84BC-43BD-A806-41CAF4AB519F}" presName="tx1" presStyleLbl="revTx" presStyleIdx="1" presStyleCnt="2"/>
      <dgm:spPr/>
    </dgm:pt>
    <dgm:pt modelId="{183A4229-0D29-4487-9E9C-1DFA95E6E38F}" type="pres">
      <dgm:prSet presAssocID="{780CF19A-84BC-43BD-A806-41CAF4AB519F}" presName="vert1" presStyleCnt="0"/>
      <dgm:spPr/>
    </dgm:pt>
  </dgm:ptLst>
  <dgm:cxnLst>
    <dgm:cxn modelId="{3AFD5777-9190-4EAC-89E2-CE843AC9D85B}" type="presOf" srcId="{34EA43BB-DA71-441A-9E19-6D9CFDF57258}" destId="{EEAC3923-9FBF-4595-A071-D84ADA9542C7}" srcOrd="0" destOrd="0" presId="urn:microsoft.com/office/officeart/2008/layout/LinedList"/>
    <dgm:cxn modelId="{CF21F759-C46C-46EF-893C-0203F816C10F}" type="presOf" srcId="{33FBE95F-EB35-4FA6-A0B1-67D06EE6E1DE}" destId="{5C0B7C21-EA68-41A2-BDE3-89A97825738D}" srcOrd="0" destOrd="0" presId="urn:microsoft.com/office/officeart/2008/layout/LinedList"/>
    <dgm:cxn modelId="{8E593195-091A-4D15-B208-49D82A62FAB3}" srcId="{34EA43BB-DA71-441A-9E19-6D9CFDF57258}" destId="{33FBE95F-EB35-4FA6-A0B1-67D06EE6E1DE}" srcOrd="0" destOrd="0" parTransId="{6914DEB2-7AFC-4B97-A317-294FB3483DA6}" sibTransId="{C27B04AC-74F8-4363-BF6A-592BECEBAC7A}"/>
    <dgm:cxn modelId="{DA66F2AF-C00E-4A75-9FDD-C2EC4DCE3944}" type="presOf" srcId="{780CF19A-84BC-43BD-A806-41CAF4AB519F}" destId="{E4F15518-7A9D-4F71-A280-AB6A5835C93F}" srcOrd="0" destOrd="0" presId="urn:microsoft.com/office/officeart/2008/layout/LinedList"/>
    <dgm:cxn modelId="{4C34F7C3-3AD1-4B99-8A96-0DF72A295BC4}" srcId="{34EA43BB-DA71-441A-9E19-6D9CFDF57258}" destId="{780CF19A-84BC-43BD-A806-41CAF4AB519F}" srcOrd="1" destOrd="0" parTransId="{DA839385-26F8-4262-999F-4D45ABD6551B}" sibTransId="{6FB2E2F0-160B-4320-93C1-56AB388E83CC}"/>
    <dgm:cxn modelId="{FCB6267E-7428-4423-9C78-41401D6B4D77}" type="presParOf" srcId="{EEAC3923-9FBF-4595-A071-D84ADA9542C7}" destId="{B4F7CA3D-24B0-4900-9D15-DAA1DD6AC5C3}" srcOrd="0" destOrd="0" presId="urn:microsoft.com/office/officeart/2008/layout/LinedList"/>
    <dgm:cxn modelId="{FFC042B4-E9F2-4E64-8A34-87EC8EBC9B3F}" type="presParOf" srcId="{EEAC3923-9FBF-4595-A071-D84ADA9542C7}" destId="{7894001F-E57C-42E1-B532-36AC033A61C4}" srcOrd="1" destOrd="0" presId="urn:microsoft.com/office/officeart/2008/layout/LinedList"/>
    <dgm:cxn modelId="{4278D4F3-C978-40C0-88F2-E5B3589A2ADB}" type="presParOf" srcId="{7894001F-E57C-42E1-B532-36AC033A61C4}" destId="{5C0B7C21-EA68-41A2-BDE3-89A97825738D}" srcOrd="0" destOrd="0" presId="urn:microsoft.com/office/officeart/2008/layout/LinedList"/>
    <dgm:cxn modelId="{93BE0279-638D-4411-93F2-546E6A83E74D}" type="presParOf" srcId="{7894001F-E57C-42E1-B532-36AC033A61C4}" destId="{66FC5C89-61A4-417B-B8BC-8673F3446664}" srcOrd="1" destOrd="0" presId="urn:microsoft.com/office/officeart/2008/layout/LinedList"/>
    <dgm:cxn modelId="{47447575-21FB-4452-B372-9EF7F9D350F3}" type="presParOf" srcId="{EEAC3923-9FBF-4595-A071-D84ADA9542C7}" destId="{2C8416F7-CB1F-4F79-A4B5-9E6D5BFCF0B2}" srcOrd="2" destOrd="0" presId="urn:microsoft.com/office/officeart/2008/layout/LinedList"/>
    <dgm:cxn modelId="{6A488D89-059F-44F5-9C97-C9A3F1543D1B}" type="presParOf" srcId="{EEAC3923-9FBF-4595-A071-D84ADA9542C7}" destId="{96385D9D-F6EB-42F0-95E9-2A93CD10579A}" srcOrd="3" destOrd="0" presId="urn:microsoft.com/office/officeart/2008/layout/LinedList"/>
    <dgm:cxn modelId="{9D4A208B-E2AF-4BAC-B304-79133DA14B8B}" type="presParOf" srcId="{96385D9D-F6EB-42F0-95E9-2A93CD10579A}" destId="{E4F15518-7A9D-4F71-A280-AB6A5835C93F}" srcOrd="0" destOrd="0" presId="urn:microsoft.com/office/officeart/2008/layout/LinedList"/>
    <dgm:cxn modelId="{6069C4C5-ABD4-42E2-A733-E0CD32C237FE}" type="presParOf" srcId="{96385D9D-F6EB-42F0-95E9-2A93CD10579A}" destId="{183A4229-0D29-4487-9E9C-1DFA95E6E38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F06C-431A-427F-BBA6-643683A9C6B2}">
      <dsp:nvSpPr>
        <dsp:cNvPr id="0" name=""/>
        <dsp:cNvSpPr/>
      </dsp:nvSpPr>
      <dsp:spPr>
        <a:xfrm>
          <a:off x="0" y="51081"/>
          <a:ext cx="7521332" cy="15588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Finite automaton discussed so far, is just associated with the RE or the language. </a:t>
          </a:r>
        </a:p>
      </dsp:txBody>
      <dsp:txXfrm>
        <a:off x="76098" y="127179"/>
        <a:ext cx="7369136" cy="1406682"/>
      </dsp:txXfrm>
    </dsp:sp>
    <dsp:sp modelId="{D1BCDE39-B960-48C5-9315-658C1AF0D779}">
      <dsp:nvSpPr>
        <dsp:cNvPr id="0" name=""/>
        <dsp:cNvSpPr/>
      </dsp:nvSpPr>
      <dsp:spPr>
        <a:xfrm>
          <a:off x="0" y="1673320"/>
          <a:ext cx="7521332" cy="1558878"/>
        </a:xfrm>
        <a:prstGeom prst="roundRect">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There is a question whether does there exist an FA which generates an output string corresponding to each input string ? The answer is yes. Such machines are called machines with output.</a:t>
          </a:r>
        </a:p>
      </dsp:txBody>
      <dsp:txXfrm>
        <a:off x="76098" y="1749418"/>
        <a:ext cx="7369136" cy="1406682"/>
      </dsp:txXfrm>
    </dsp:sp>
    <dsp:sp modelId="{6A94392D-A35B-4DB6-A455-21E997D116E4}">
      <dsp:nvSpPr>
        <dsp:cNvPr id="0" name=""/>
        <dsp:cNvSpPr/>
      </dsp:nvSpPr>
      <dsp:spPr>
        <a:xfrm>
          <a:off x="0" y="3295559"/>
          <a:ext cx="7521332" cy="1558878"/>
        </a:xfrm>
        <a:prstGeom prst="roundRect">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There are two types of machines with output. Moore machine and Mealy machine </a:t>
          </a:r>
        </a:p>
      </dsp:txBody>
      <dsp:txXfrm>
        <a:off x="76098" y="3371657"/>
        <a:ext cx="7369136" cy="14066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18880-3939-47B3-9EE2-1F6913359946}">
      <dsp:nvSpPr>
        <dsp:cNvPr id="0" name=""/>
        <dsp:cNvSpPr/>
      </dsp:nvSpPr>
      <dsp:spPr>
        <a:xfrm>
          <a:off x="0" y="680"/>
          <a:ext cx="7972402" cy="15920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5501C-44D9-4992-8358-AD187CCFCAD2}">
      <dsp:nvSpPr>
        <dsp:cNvPr id="0" name=""/>
        <dsp:cNvSpPr/>
      </dsp:nvSpPr>
      <dsp:spPr>
        <a:xfrm>
          <a:off x="481590" y="358888"/>
          <a:ext cx="875619" cy="8756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71E8D7-93CF-4FC2-9DA2-50D3ADD4C801}">
      <dsp:nvSpPr>
        <dsp:cNvPr id="0" name=""/>
        <dsp:cNvSpPr/>
      </dsp:nvSpPr>
      <dsp:spPr>
        <a:xfrm>
          <a:off x="1838800" y="680"/>
          <a:ext cx="6133601" cy="1592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90" tIns="168490" rIns="168490" bIns="168490" numCol="1" spcCol="1270" anchor="ctr" anchorCtr="0">
          <a:noAutofit/>
        </a:bodyPr>
        <a:lstStyle/>
        <a:p>
          <a:pPr marL="0" lvl="0" indent="0" algn="l" defTabSz="977900">
            <a:lnSpc>
              <a:spcPct val="90000"/>
            </a:lnSpc>
            <a:spcBef>
              <a:spcPct val="0"/>
            </a:spcBef>
            <a:spcAft>
              <a:spcPct val="35000"/>
            </a:spcAft>
            <a:buNone/>
          </a:pPr>
          <a:r>
            <a:rPr lang="en-US" sz="2200" kern="1200"/>
            <a:t>The Moore machine prints the output character of start state even before looking at the input letter. </a:t>
          </a:r>
        </a:p>
      </dsp:txBody>
      <dsp:txXfrm>
        <a:off x="1838800" y="680"/>
        <a:ext cx="6133601" cy="1592035"/>
      </dsp:txXfrm>
    </dsp:sp>
    <dsp:sp modelId="{7A88FA24-4909-4A9B-88E8-7557A3CDE8C0}">
      <dsp:nvSpPr>
        <dsp:cNvPr id="0" name=""/>
        <dsp:cNvSpPr/>
      </dsp:nvSpPr>
      <dsp:spPr>
        <a:xfrm>
          <a:off x="0" y="1990724"/>
          <a:ext cx="7972402" cy="15920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B6A12-43DD-4E93-ADC2-674E40223096}">
      <dsp:nvSpPr>
        <dsp:cNvPr id="0" name=""/>
        <dsp:cNvSpPr/>
      </dsp:nvSpPr>
      <dsp:spPr>
        <a:xfrm>
          <a:off x="481590" y="2348932"/>
          <a:ext cx="875619" cy="8756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FB96AF-30D7-4196-9865-660CED2B1C82}">
      <dsp:nvSpPr>
        <dsp:cNvPr id="0" name=""/>
        <dsp:cNvSpPr/>
      </dsp:nvSpPr>
      <dsp:spPr>
        <a:xfrm>
          <a:off x="1838800" y="1990724"/>
          <a:ext cx="6133601" cy="1592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90" tIns="168490" rIns="168490" bIns="168490" numCol="1" spcCol="1270" anchor="ctr" anchorCtr="0">
          <a:noAutofit/>
        </a:bodyPr>
        <a:lstStyle/>
        <a:p>
          <a:pPr marL="0" lvl="0" indent="0" algn="l" defTabSz="977900">
            <a:lnSpc>
              <a:spcPct val="90000"/>
            </a:lnSpc>
            <a:spcBef>
              <a:spcPct val="0"/>
            </a:spcBef>
            <a:spcAft>
              <a:spcPct val="35000"/>
            </a:spcAft>
            <a:buNone/>
          </a:pPr>
          <a:r>
            <a:rPr lang="en-US" sz="2200" kern="1200"/>
            <a:t>Since there is no state designated to be a final state, so there is no question of accepting any language by Moore Machine.</a:t>
          </a:r>
        </a:p>
      </dsp:txBody>
      <dsp:txXfrm>
        <a:off x="1838800" y="1990724"/>
        <a:ext cx="6133601" cy="1592035"/>
      </dsp:txXfrm>
    </dsp:sp>
    <dsp:sp modelId="{6C4EDA47-652C-4D04-BB11-855C8657DE0C}">
      <dsp:nvSpPr>
        <dsp:cNvPr id="0" name=""/>
        <dsp:cNvSpPr/>
      </dsp:nvSpPr>
      <dsp:spPr>
        <a:xfrm>
          <a:off x="0" y="3980768"/>
          <a:ext cx="7972402" cy="15920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F25B3A-7416-4465-B6E6-B3C27CA02D1C}">
      <dsp:nvSpPr>
        <dsp:cNvPr id="0" name=""/>
        <dsp:cNvSpPr/>
      </dsp:nvSpPr>
      <dsp:spPr>
        <a:xfrm>
          <a:off x="481590" y="4338976"/>
          <a:ext cx="875619" cy="8756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FC37B4-43E3-45FD-A987-F58F286681FA}">
      <dsp:nvSpPr>
        <dsp:cNvPr id="0" name=""/>
        <dsp:cNvSpPr/>
      </dsp:nvSpPr>
      <dsp:spPr>
        <a:xfrm>
          <a:off x="1838800" y="3980768"/>
          <a:ext cx="6133601" cy="1592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90" tIns="168490" rIns="168490" bIns="168490" numCol="1" spcCol="1270" anchor="ctr" anchorCtr="0">
          <a:noAutofit/>
        </a:bodyPr>
        <a:lstStyle/>
        <a:p>
          <a:pPr marL="0" lvl="0" indent="0" algn="l" defTabSz="977900">
            <a:lnSpc>
              <a:spcPct val="90000"/>
            </a:lnSpc>
            <a:spcBef>
              <a:spcPct val="0"/>
            </a:spcBef>
            <a:spcAft>
              <a:spcPct val="35000"/>
            </a:spcAft>
            <a:buNone/>
          </a:pPr>
          <a:r>
            <a:rPr lang="en-US" sz="2200" kern="1200"/>
            <a:t>The state to be initial is not important as if the machine is used several times and is restarted after some time, the machine will be restarted from the state where it was left off.</a:t>
          </a:r>
        </a:p>
      </dsp:txBody>
      <dsp:txXfrm>
        <a:off x="1838800" y="3980768"/>
        <a:ext cx="6133601" cy="1592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3B44E-8A98-47F6-91C4-4411C7E33E2C}">
      <dsp:nvSpPr>
        <dsp:cNvPr id="0" name=""/>
        <dsp:cNvSpPr/>
      </dsp:nvSpPr>
      <dsp:spPr>
        <a:xfrm>
          <a:off x="0" y="0"/>
          <a:ext cx="746596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AE01FC-5DC7-4CC6-88BF-DCFF7CE7942C}">
      <dsp:nvSpPr>
        <dsp:cNvPr id="0" name=""/>
        <dsp:cNvSpPr/>
      </dsp:nvSpPr>
      <dsp:spPr>
        <a:xfrm>
          <a:off x="0" y="0"/>
          <a:ext cx="7465965" cy="2417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is to be noted that since, similar to Moore machine, in Mealy machine no state is designated to be a final state, so there is no question of accepting any language by Mealy machine. However in some cases the relation between an input string and the corresponding output string may be identified by the Mealy machine.</a:t>
          </a:r>
        </a:p>
      </dsp:txBody>
      <dsp:txXfrm>
        <a:off x="0" y="0"/>
        <a:ext cx="7465965" cy="2417591"/>
      </dsp:txXfrm>
    </dsp:sp>
    <dsp:sp modelId="{5B51F6A5-A476-46E6-B219-D9EB2E70A110}">
      <dsp:nvSpPr>
        <dsp:cNvPr id="0" name=""/>
        <dsp:cNvSpPr/>
      </dsp:nvSpPr>
      <dsp:spPr>
        <a:xfrm>
          <a:off x="0" y="2417591"/>
          <a:ext cx="7465965" cy="0"/>
        </a:xfrm>
        <a:prstGeom prst="line">
          <a:avLst/>
        </a:prstGeom>
        <a:solidFill>
          <a:schemeClr val="accent2">
            <a:hueOff val="-1323373"/>
            <a:satOff val="1492"/>
            <a:lumOff val="3530"/>
            <a:alphaOff val="0"/>
          </a:schemeClr>
        </a:solidFill>
        <a:ln w="19050"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F127E2-D6F7-4771-B740-ECCB8AC8D0F1}">
      <dsp:nvSpPr>
        <dsp:cNvPr id="0" name=""/>
        <dsp:cNvSpPr/>
      </dsp:nvSpPr>
      <dsp:spPr>
        <a:xfrm>
          <a:off x="0" y="2417591"/>
          <a:ext cx="7465965" cy="2417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Moreover, the state to be initial is not important as if the machine is used several times and is restarted after some time, the machine will be started from the state where it was left off. Following are the examples</a:t>
          </a:r>
        </a:p>
      </dsp:txBody>
      <dsp:txXfrm>
        <a:off x="0" y="2417591"/>
        <a:ext cx="7465965" cy="2417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5CCA8-519D-4638-8B97-98A1EE22F2F7}">
      <dsp:nvSpPr>
        <dsp:cNvPr id="0" name=""/>
        <dsp:cNvSpPr/>
      </dsp:nvSpPr>
      <dsp:spPr>
        <a:xfrm>
          <a:off x="0" y="0"/>
          <a:ext cx="8391763" cy="200200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observations (a) and (b) help to construct the following Incrementing (Mealy) machine.</a:t>
          </a:r>
        </a:p>
      </dsp:txBody>
      <dsp:txXfrm>
        <a:off x="58637" y="58637"/>
        <a:ext cx="6322531" cy="1884734"/>
      </dsp:txXfrm>
    </dsp:sp>
    <dsp:sp modelId="{C73BEB7F-0130-4A41-963A-F662B38A9AB9}">
      <dsp:nvSpPr>
        <dsp:cNvPr id="0" name=""/>
        <dsp:cNvSpPr/>
      </dsp:nvSpPr>
      <dsp:spPr>
        <a:xfrm>
          <a:off x="1480899" y="2446899"/>
          <a:ext cx="8391763" cy="2002008"/>
        </a:xfrm>
        <a:prstGeom prst="roundRect">
          <a:avLst>
            <a:gd name="adj" fmla="val 10000"/>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Mealy machine, having the states q0, q1, q2 where q0 is the start state and</a:t>
          </a:r>
        </a:p>
        <a:p>
          <a:pPr marL="228600" lvl="1" indent="-228600" algn="l" defTabSz="889000">
            <a:lnSpc>
              <a:spcPct val="90000"/>
            </a:lnSpc>
            <a:spcBef>
              <a:spcPct val="0"/>
            </a:spcBef>
            <a:spcAft>
              <a:spcPct val="15000"/>
            </a:spcAft>
            <a:buChar char="•"/>
          </a:pPr>
          <a:r>
            <a:rPr lang="en-US" sz="2000" kern="1200"/>
            <a:t>Σ = {0, 1},</a:t>
          </a:r>
        </a:p>
        <a:p>
          <a:pPr marL="228600" lvl="1" indent="-228600" algn="l" defTabSz="889000">
            <a:lnSpc>
              <a:spcPct val="90000"/>
            </a:lnSpc>
            <a:spcBef>
              <a:spcPct val="0"/>
            </a:spcBef>
            <a:spcAft>
              <a:spcPct val="15000"/>
            </a:spcAft>
            <a:buChar char="•"/>
          </a:pPr>
          <a:r>
            <a:rPr lang="ru-RU" sz="2000" kern="1200" dirty="0"/>
            <a:t>Г</a:t>
          </a:r>
          <a:r>
            <a:rPr lang="en-US" sz="2000" kern="1200" dirty="0"/>
            <a:t> = {0,1}</a:t>
          </a:r>
        </a:p>
      </dsp:txBody>
      <dsp:txXfrm>
        <a:off x="1539536" y="2505536"/>
        <a:ext cx="5492284" cy="1884734"/>
      </dsp:txXfrm>
    </dsp:sp>
    <dsp:sp modelId="{125468CC-D91E-44B1-B64E-5E35E3D17FBA}">
      <dsp:nvSpPr>
        <dsp:cNvPr id="0" name=""/>
        <dsp:cNvSpPr/>
      </dsp:nvSpPr>
      <dsp:spPr>
        <a:xfrm>
          <a:off x="7090457" y="1573801"/>
          <a:ext cx="1301305" cy="1301305"/>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83251" y="1573801"/>
        <a:ext cx="715717" cy="979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0098D-5FB2-40FA-B35F-6E4D8E29AB6B}">
      <dsp:nvSpPr>
        <dsp:cNvPr id="0" name=""/>
        <dsp:cNvSpPr/>
      </dsp:nvSpPr>
      <dsp:spPr>
        <a:xfrm>
          <a:off x="0" y="2827"/>
          <a:ext cx="789709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14920-85B2-456B-B534-3D0C5345B30C}">
      <dsp:nvSpPr>
        <dsp:cNvPr id="0" name=""/>
        <dsp:cNvSpPr/>
      </dsp:nvSpPr>
      <dsp:spPr>
        <a:xfrm>
          <a:off x="0" y="2827"/>
          <a:ext cx="7897091" cy="192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It may be observed that, in the incrementing machine, if 0 is read at initial state </a:t>
          </a:r>
          <a:r>
            <a:rPr lang="en-US" sz="2800" b="1" kern="1200" dirty="0">
              <a:latin typeface="Arial" panose="020B0604020202020204" pitchFamily="34" charset="0"/>
              <a:cs typeface="Arial" panose="020B0604020202020204" pitchFamily="34" charset="0"/>
            </a:rPr>
            <a:t>q</a:t>
          </a:r>
          <a:r>
            <a:rPr lang="en-US" sz="2000" b="1" kern="1200" dirty="0">
              <a:latin typeface="Arial" panose="020B0604020202020204" pitchFamily="34" charset="0"/>
              <a:cs typeface="Arial" panose="020B0604020202020204" pitchFamily="34" charset="0"/>
            </a:rPr>
            <a:t>0</a:t>
          </a:r>
          <a:r>
            <a:rPr lang="en-US" sz="2800" kern="1200" dirty="0">
              <a:latin typeface="Arial" panose="020B0604020202020204" pitchFamily="34" charset="0"/>
              <a:cs typeface="Arial" panose="020B0604020202020204" pitchFamily="34" charset="0"/>
            </a:rPr>
            <a:t>, that 0 is converted to 1 and a no change state q</a:t>
          </a:r>
          <a:r>
            <a:rPr lang="en-US" sz="2400" kern="1200" dirty="0">
              <a:latin typeface="Arial" panose="020B0604020202020204" pitchFamily="34" charset="0"/>
              <a:cs typeface="Arial" panose="020B0604020202020204" pitchFamily="34" charset="0"/>
            </a:rPr>
            <a:t>1 (no carry state) </a:t>
          </a:r>
          <a:r>
            <a:rPr lang="en-US" sz="2800" kern="1200" dirty="0">
              <a:latin typeface="Arial" panose="020B0604020202020204" pitchFamily="34" charset="0"/>
              <a:cs typeface="Arial" panose="020B0604020202020204" pitchFamily="34" charset="0"/>
            </a:rPr>
            <a:t>is entered where all 0’s and all 1’s remain unchanged.</a:t>
          </a:r>
        </a:p>
      </dsp:txBody>
      <dsp:txXfrm>
        <a:off x="0" y="2827"/>
        <a:ext cx="7897091" cy="1928515"/>
      </dsp:txXfrm>
    </dsp:sp>
    <dsp:sp modelId="{AF22690B-F4D4-4356-B772-B6108EDFE8D8}">
      <dsp:nvSpPr>
        <dsp:cNvPr id="0" name=""/>
        <dsp:cNvSpPr/>
      </dsp:nvSpPr>
      <dsp:spPr>
        <a:xfrm>
          <a:off x="0" y="1931342"/>
          <a:ext cx="7897091" cy="0"/>
        </a:xfrm>
        <a:prstGeom prst="line">
          <a:avLst/>
        </a:prstGeom>
        <a:solidFill>
          <a:schemeClr val="accent2">
            <a:hueOff val="-661686"/>
            <a:satOff val="746"/>
            <a:lumOff val="1765"/>
            <a:alphaOff val="0"/>
          </a:schemeClr>
        </a:solidFill>
        <a:ln w="19050"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85B00-C7C0-46EF-A6F6-34E09CAE71F3}">
      <dsp:nvSpPr>
        <dsp:cNvPr id="0" name=""/>
        <dsp:cNvSpPr/>
      </dsp:nvSpPr>
      <dsp:spPr>
        <a:xfrm>
          <a:off x="0" y="1931342"/>
          <a:ext cx="7897091" cy="192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If 1 is read at initial state, that 1 is converted to 0 and the state q2 (owe carry state) is entered, where all 1’s are converted to 0’s and at that state if 0 is read that 0 is converted to 1 and the machine goes to no change state.</a:t>
          </a:r>
        </a:p>
      </dsp:txBody>
      <dsp:txXfrm>
        <a:off x="0" y="1931342"/>
        <a:ext cx="7897091" cy="1928515"/>
      </dsp:txXfrm>
    </dsp:sp>
    <dsp:sp modelId="{6B94FD83-D06C-4248-AA69-5DEDDEFEB4E9}">
      <dsp:nvSpPr>
        <dsp:cNvPr id="0" name=""/>
        <dsp:cNvSpPr/>
      </dsp:nvSpPr>
      <dsp:spPr>
        <a:xfrm>
          <a:off x="0" y="3859858"/>
          <a:ext cx="7897091" cy="0"/>
        </a:xfrm>
        <a:prstGeom prst="line">
          <a:avLst/>
        </a:prstGeom>
        <a:solidFill>
          <a:schemeClr val="accent2">
            <a:hueOff val="-1323373"/>
            <a:satOff val="1492"/>
            <a:lumOff val="3530"/>
            <a:alphaOff val="0"/>
          </a:schemeClr>
        </a:solidFill>
        <a:ln w="19050"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31F4B7-3735-4738-B8C6-D5BE7F7A42A3}">
      <dsp:nvSpPr>
        <dsp:cNvPr id="0" name=""/>
        <dsp:cNvSpPr/>
      </dsp:nvSpPr>
      <dsp:spPr>
        <a:xfrm>
          <a:off x="0" y="3859858"/>
          <a:ext cx="7897091" cy="192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latin typeface="Arial" panose="020B0604020202020204" pitchFamily="34" charset="0"/>
              <a:cs typeface="Arial" panose="020B0604020202020204" pitchFamily="34" charset="0"/>
            </a:rPr>
            <a:t>If the strings 100101110 and 1001100111 are run over this machine, the corresponding output strings will be 100101111 and 1001101000 respectively.</a:t>
          </a:r>
        </a:p>
      </dsp:txBody>
      <dsp:txXfrm>
        <a:off x="0" y="3859858"/>
        <a:ext cx="7897091" cy="1928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7CA3D-24B0-4900-9D15-DAA1DD6AC5C3}">
      <dsp:nvSpPr>
        <dsp:cNvPr id="0" name=""/>
        <dsp:cNvSpPr/>
      </dsp:nvSpPr>
      <dsp:spPr>
        <a:xfrm>
          <a:off x="0" y="0"/>
          <a:ext cx="7189727"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B7C21-EA68-41A2-BDE3-89A97825738D}">
      <dsp:nvSpPr>
        <dsp:cNvPr id="0" name=""/>
        <dsp:cNvSpPr/>
      </dsp:nvSpPr>
      <dsp:spPr>
        <a:xfrm>
          <a:off x="0" y="0"/>
          <a:ext cx="7189727" cy="2400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 is to be noted that if the string 111111 is run over the incrementing machine, the machine will print out 000000, which is not increased in magnitude by 1. Such a situation is called an </a:t>
          </a:r>
          <a:r>
            <a:rPr lang="en-US" sz="2600" u="sng" kern="1200" dirty="0"/>
            <a:t>overflow situation</a:t>
          </a:r>
          <a:r>
            <a:rPr lang="en-US" sz="2600" kern="1200" dirty="0"/>
            <a:t>, as the length of output string will be same as that of input string.</a:t>
          </a:r>
        </a:p>
      </dsp:txBody>
      <dsp:txXfrm>
        <a:off x="0" y="0"/>
        <a:ext cx="7189727" cy="2400965"/>
      </dsp:txXfrm>
    </dsp:sp>
    <dsp:sp modelId="{2C8416F7-CB1F-4F79-A4B5-9E6D5BFCF0B2}">
      <dsp:nvSpPr>
        <dsp:cNvPr id="0" name=""/>
        <dsp:cNvSpPr/>
      </dsp:nvSpPr>
      <dsp:spPr>
        <a:xfrm>
          <a:off x="0" y="2400965"/>
          <a:ext cx="7189727" cy="0"/>
        </a:xfrm>
        <a:prstGeom prst="line">
          <a:avLst/>
        </a:prstGeom>
        <a:solidFill>
          <a:schemeClr val="accent2">
            <a:hueOff val="-1323373"/>
            <a:satOff val="1492"/>
            <a:lumOff val="3530"/>
            <a:alphaOff val="0"/>
          </a:schemeClr>
        </a:solidFill>
        <a:ln w="19050"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F15518-7A9D-4F71-A280-AB6A5835C93F}">
      <dsp:nvSpPr>
        <dsp:cNvPr id="0" name=""/>
        <dsp:cNvSpPr/>
      </dsp:nvSpPr>
      <dsp:spPr>
        <a:xfrm>
          <a:off x="0" y="2400965"/>
          <a:ext cx="7189727" cy="2400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may also be noted that there exists another incrementing machine with two states.</a:t>
          </a:r>
        </a:p>
      </dsp:txBody>
      <dsp:txXfrm>
        <a:off x="0" y="2400965"/>
        <a:ext cx="7189727" cy="24009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7FB68-A2EF-4EB8-AE29-19169A76DBB2}"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B79E0-700A-489C-85D9-3A5F80F1E013}" type="slidenum">
              <a:rPr lang="en-US" smtClean="0"/>
              <a:t>‹#›</a:t>
            </a:fld>
            <a:endParaRPr lang="en-US"/>
          </a:p>
        </p:txBody>
      </p:sp>
    </p:spTree>
    <p:extLst>
      <p:ext uri="{BB962C8B-B14F-4D97-AF65-F5344CB8AC3E}">
        <p14:creationId xmlns:p14="http://schemas.microsoft.com/office/powerpoint/2010/main" val="2787758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27F11EA5-86A2-4DE7-BD34-08CCD7713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BDF5CD7-5DAC-4CF5-81AF-944448353003}"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38915" name="Rectangle 2">
            <a:extLst>
              <a:ext uri="{FF2B5EF4-FFF2-40B4-BE49-F238E27FC236}">
                <a16:creationId xmlns:a16="http://schemas.microsoft.com/office/drawing/2014/main" id="{9AFB8364-EE37-4A1E-90A1-3B56A119AE09}"/>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DD81D90-868D-45AE-86E7-A3F9E718A1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69BC1C2-B6BA-43EA-82DB-531C5B394C8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CEA66E-9E7F-4CDC-930A-78051A666FF0}"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28675" name="Rectangle 2">
            <a:extLst>
              <a:ext uri="{FF2B5EF4-FFF2-40B4-BE49-F238E27FC236}">
                <a16:creationId xmlns:a16="http://schemas.microsoft.com/office/drawing/2014/main" id="{C8157C2F-7BB4-4F6B-8BF1-699D779C66DE}"/>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7B67114-296A-4199-909E-460ABF503CF6}"/>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E670E3A9-4376-4837-AF72-EF4EF78FE95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686CC97-9130-4505-8524-0E70D09F4F1E}"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29699" name="Rectangle 2">
            <a:extLst>
              <a:ext uri="{FF2B5EF4-FFF2-40B4-BE49-F238E27FC236}">
                <a16:creationId xmlns:a16="http://schemas.microsoft.com/office/drawing/2014/main" id="{C1FD78D8-3C5B-4C12-A34F-011EA8DD85B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33EFCF8-84E2-4840-BDEF-7B703AD2F10D}"/>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7A591A3-C450-4CC6-9E20-3D1CC838070B}"/>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AAD0CE-1CB5-4DA3-8981-BC168F3F847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3" name="Rectangle 2">
            <a:extLst>
              <a:ext uri="{FF2B5EF4-FFF2-40B4-BE49-F238E27FC236}">
                <a16:creationId xmlns:a16="http://schemas.microsoft.com/office/drawing/2014/main" id="{C327E040-AAE3-4F1F-85EB-2FFFC403E08F}"/>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D24E9AD-D1DD-4AA7-BBB6-79A60736B269}"/>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6ECD6CC-6183-4880-91A5-49865C8A15BE}"/>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338C864-2BB3-4383-A250-9CE866F5FC18}"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31747" name="Rectangle 2">
            <a:extLst>
              <a:ext uri="{FF2B5EF4-FFF2-40B4-BE49-F238E27FC236}">
                <a16:creationId xmlns:a16="http://schemas.microsoft.com/office/drawing/2014/main" id="{7D99CE46-6B43-4BF7-BEE7-E7F48F32FCF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3132C703-1D0A-45BA-8694-F2EE25B98DF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8349859-3C16-47BC-A627-B5B860B3FDC9}"/>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17E1CFE-ED00-4729-B342-CA7FA8EF0DA1}"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32771" name="Rectangle 2">
            <a:extLst>
              <a:ext uri="{FF2B5EF4-FFF2-40B4-BE49-F238E27FC236}">
                <a16:creationId xmlns:a16="http://schemas.microsoft.com/office/drawing/2014/main" id="{A24C4E52-701D-4A2C-8004-E95103E6C8F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D9A7916D-1E62-46B6-85B9-4E75AC2CDCBC}"/>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F1F7CBF-9A6F-4AAF-9059-79371D06A881}"/>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A90D61F-D222-40D9-A0AC-A6248E2F938A}"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33795" name="Rectangle 2">
            <a:extLst>
              <a:ext uri="{FF2B5EF4-FFF2-40B4-BE49-F238E27FC236}">
                <a16:creationId xmlns:a16="http://schemas.microsoft.com/office/drawing/2014/main" id="{D5D01422-6E3E-458A-A607-BD956ED9E7F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ABF6F722-80AE-4845-8840-00A1C44C93C8}"/>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9E2AAE20-2592-462E-89CF-8BCC86F98FF8}"/>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97931A4-F6D3-481E-8AC2-CA27EFDEA85A}"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34819" name="Rectangle 2">
            <a:extLst>
              <a:ext uri="{FF2B5EF4-FFF2-40B4-BE49-F238E27FC236}">
                <a16:creationId xmlns:a16="http://schemas.microsoft.com/office/drawing/2014/main" id="{3955A38C-5EAE-4CEE-B71A-FF86B6251C37}"/>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5F45E44-E0E1-4EDB-8606-C55269687AAD}"/>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DD954E6-B5EC-4785-BD84-B937F1B57C60}"/>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902846D-B572-4B91-9ED1-9EAB07A2C097}" type="slidenum">
              <a:rPr lang="en-US" altLang="en-US">
                <a:latin typeface="Arial" panose="020B0604020202020204" pitchFamily="34" charset="0"/>
              </a:rPr>
              <a:pPr/>
              <a:t>27</a:t>
            </a:fld>
            <a:endParaRPr lang="en-US" altLang="en-US">
              <a:latin typeface="Arial" panose="020B0604020202020204" pitchFamily="34" charset="0"/>
            </a:endParaRPr>
          </a:p>
        </p:txBody>
      </p:sp>
      <p:sp>
        <p:nvSpPr>
          <p:cNvPr id="35843" name="Rectangle 2">
            <a:extLst>
              <a:ext uri="{FF2B5EF4-FFF2-40B4-BE49-F238E27FC236}">
                <a16:creationId xmlns:a16="http://schemas.microsoft.com/office/drawing/2014/main" id="{1C1C60EF-E0BF-4923-AC31-471B1FA3E6FB}"/>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D4D1F17-449A-4C8E-AA53-960136E8FC67}"/>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4FFED69-15E6-488A-8EA7-D148D8C4E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E99F15A-4949-44A6-9B33-B2204D52114C}"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39939" name="Rectangle 2">
            <a:extLst>
              <a:ext uri="{FF2B5EF4-FFF2-40B4-BE49-F238E27FC236}">
                <a16:creationId xmlns:a16="http://schemas.microsoft.com/office/drawing/2014/main" id="{AB5091A9-0453-4121-A9D8-12D602ADC769}"/>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7776DF7-92FC-4345-8F15-318C3A1E4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A07D82A-C174-4355-9CB6-738F2AC27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A8C6CD2-57FE-4956-8C73-E900625EE990}"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40963" name="Rectangle 2">
            <a:extLst>
              <a:ext uri="{FF2B5EF4-FFF2-40B4-BE49-F238E27FC236}">
                <a16:creationId xmlns:a16="http://schemas.microsoft.com/office/drawing/2014/main" id="{4405FCA2-6058-48ED-AD61-C2490B78AD3D}"/>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BB5AD39-584C-475F-94A7-0DC5D6074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8B39291-7286-46BE-AE2F-71C9E30159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01499F6-39F6-48FD-830C-E098ADD250F3}"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41987" name="Rectangle 2">
            <a:extLst>
              <a:ext uri="{FF2B5EF4-FFF2-40B4-BE49-F238E27FC236}">
                <a16:creationId xmlns:a16="http://schemas.microsoft.com/office/drawing/2014/main" id="{00D2A35C-0849-473F-8CB8-8771D2D4A8F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3F21EE5-AB38-4F12-B032-96E3E54BD1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4B4AC95-FF72-4412-A3A7-91B4BF7011D3}"/>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8686088-7BC5-46AE-9C11-BA754D891682}"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21507" name="Rectangle 2">
            <a:extLst>
              <a:ext uri="{FF2B5EF4-FFF2-40B4-BE49-F238E27FC236}">
                <a16:creationId xmlns:a16="http://schemas.microsoft.com/office/drawing/2014/main" id="{63B322E9-5306-4187-9789-D727375B757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CF3669D-C0CC-4DDC-AD68-FF0021FEA152}"/>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CA6669F-48E6-4C2F-87CA-CFA426F1363C}"/>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4A23E3E-A416-423D-B84B-BC417CB24C50}"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22531" name="Rectangle 2">
            <a:extLst>
              <a:ext uri="{FF2B5EF4-FFF2-40B4-BE49-F238E27FC236}">
                <a16:creationId xmlns:a16="http://schemas.microsoft.com/office/drawing/2014/main" id="{A833E371-B269-4C9A-B494-B6A4D7FD3092}"/>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CB65045-AC96-4041-A39D-60E8512CC337}"/>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D419540-B6D0-442C-AB50-0CF66CF2B032}"/>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38EDB02-A388-422F-BB92-2B746C13380F}"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23555" name="Rectangle 2">
            <a:extLst>
              <a:ext uri="{FF2B5EF4-FFF2-40B4-BE49-F238E27FC236}">
                <a16:creationId xmlns:a16="http://schemas.microsoft.com/office/drawing/2014/main" id="{C232C0FA-04E0-49C9-B627-98C5C6BA296C}"/>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9EC901DE-FE36-42E1-8EFE-24396EDD93E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ECFE593-B959-4278-859B-0AF32977E908}"/>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6BF8D9C-6452-46B1-9B48-421AB8DE371D}"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24579" name="Rectangle 2">
            <a:extLst>
              <a:ext uri="{FF2B5EF4-FFF2-40B4-BE49-F238E27FC236}">
                <a16:creationId xmlns:a16="http://schemas.microsoft.com/office/drawing/2014/main" id="{3A0AA011-C0B2-4BBC-9A8F-846F5029646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0095D3C-3699-4A1F-B53B-190A336C953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91F3E52-FE73-487C-917F-168210644247}"/>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CD2886-7432-4897-BEAD-C5CBF5B0FDBC}"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27651" name="Rectangle 2">
            <a:extLst>
              <a:ext uri="{FF2B5EF4-FFF2-40B4-BE49-F238E27FC236}">
                <a16:creationId xmlns:a16="http://schemas.microsoft.com/office/drawing/2014/main" id="{DD6E63F2-2DCB-4DEA-B2CD-8E58613F5E2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200B427-26D8-4B63-902B-DD482F1A68C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1AE28D6-F7C1-44CC-8625-C7A6425939C4}" type="datetimeFigureOut">
              <a:rPr lang="en-US" smtClean="0"/>
              <a:t>7/13/2020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F5F946-01B0-4BA0-857E-A04C07DA7ED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2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E28D6-F7C1-44CC-8625-C7A6425939C4}"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104274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E28D6-F7C1-44CC-8625-C7A6425939C4}"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4010577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7090" name="Rectangle 2"/>
          <p:cNvSpPr>
            <a:spLocks noGrp="1" noChangeArrowheads="1"/>
          </p:cNvSpPr>
          <p:nvPr>
            <p:ph type="ctrTitle" sz="quarter"/>
          </p:nvPr>
        </p:nvSpPr>
        <p:spPr>
          <a:xfrm>
            <a:off x="914400" y="1676400"/>
            <a:ext cx="10363200" cy="1828800"/>
          </a:xfrm>
        </p:spPr>
        <p:txBody>
          <a:bodyPr/>
          <a:lstStyle>
            <a:lvl1pPr>
              <a:defRPr/>
            </a:lvl1pPr>
          </a:lstStyle>
          <a:p>
            <a:pPr lvl="0"/>
            <a:r>
              <a:rPr lang="en-US" noProof="0"/>
              <a:t>Click to edit Master title style</a:t>
            </a:r>
          </a:p>
        </p:txBody>
      </p:sp>
      <p:sp>
        <p:nvSpPr>
          <p:cNvPr id="217091" name="Rectangle 3"/>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4" name="Rectangle 4">
            <a:extLst>
              <a:ext uri="{FF2B5EF4-FFF2-40B4-BE49-F238E27FC236}">
                <a16:creationId xmlns:a16="http://schemas.microsoft.com/office/drawing/2014/main" id="{0D84A490-93E9-43A6-90AD-51ADA8861A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07746F-6C5D-4100-8086-C52A1FC888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FD72F87-820C-463E-8E59-7DD74FAC3F0E}"/>
              </a:ext>
            </a:extLst>
          </p:cNvPr>
          <p:cNvSpPr>
            <a:spLocks noGrp="1" noChangeArrowheads="1"/>
          </p:cNvSpPr>
          <p:nvPr>
            <p:ph type="sldNum" sz="quarter" idx="12"/>
          </p:nvPr>
        </p:nvSpPr>
        <p:spPr>
          <a:ln/>
        </p:spPr>
        <p:txBody>
          <a:bodyPr/>
          <a:lstStyle>
            <a:lvl1pPr>
              <a:defRPr/>
            </a:lvl1pPr>
          </a:lstStyle>
          <a:p>
            <a:fld id="{24A4B6D4-1369-4180-A3DC-FDCB8B81AE98}" type="slidenum">
              <a:rPr lang="en-US" altLang="en-US"/>
              <a:pPr/>
              <a:t>‹#›</a:t>
            </a:fld>
            <a:endParaRPr lang="en-US" altLang="en-US"/>
          </a:p>
        </p:txBody>
      </p:sp>
    </p:spTree>
    <p:extLst>
      <p:ext uri="{BB962C8B-B14F-4D97-AF65-F5344CB8AC3E}">
        <p14:creationId xmlns:p14="http://schemas.microsoft.com/office/powerpoint/2010/main" val="26899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84D4F8F-7F44-4C97-995F-3039BB995B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8D01C21-0508-495B-AF39-563C1C7C20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3FC55E5-075B-4299-AC90-0F3BBC520DC6}"/>
              </a:ext>
            </a:extLst>
          </p:cNvPr>
          <p:cNvSpPr>
            <a:spLocks noGrp="1" noChangeArrowheads="1"/>
          </p:cNvSpPr>
          <p:nvPr>
            <p:ph type="sldNum" sz="quarter" idx="12"/>
          </p:nvPr>
        </p:nvSpPr>
        <p:spPr>
          <a:ln/>
        </p:spPr>
        <p:txBody>
          <a:bodyPr/>
          <a:lstStyle>
            <a:lvl1pPr>
              <a:defRPr/>
            </a:lvl1pPr>
          </a:lstStyle>
          <a:p>
            <a:fld id="{1FC3DB00-F7DA-4FC7-9BAD-2E0999FBAC8E}" type="slidenum">
              <a:rPr lang="en-US" altLang="en-US"/>
              <a:pPr/>
              <a:t>‹#›</a:t>
            </a:fld>
            <a:endParaRPr lang="en-US" altLang="en-US"/>
          </a:p>
        </p:txBody>
      </p:sp>
    </p:spTree>
    <p:extLst>
      <p:ext uri="{BB962C8B-B14F-4D97-AF65-F5344CB8AC3E}">
        <p14:creationId xmlns:p14="http://schemas.microsoft.com/office/powerpoint/2010/main" val="729054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FA1AA4C-884F-4869-BCBA-0C37631050D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127F73E-990C-440F-A0F7-43F12B5769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9A4735-913B-4B4B-8C6F-B13B1B8575BC}"/>
              </a:ext>
            </a:extLst>
          </p:cNvPr>
          <p:cNvSpPr>
            <a:spLocks noGrp="1" noChangeArrowheads="1"/>
          </p:cNvSpPr>
          <p:nvPr>
            <p:ph type="sldNum" sz="quarter" idx="12"/>
          </p:nvPr>
        </p:nvSpPr>
        <p:spPr>
          <a:ln/>
        </p:spPr>
        <p:txBody>
          <a:bodyPr/>
          <a:lstStyle>
            <a:lvl1pPr>
              <a:defRPr/>
            </a:lvl1pPr>
          </a:lstStyle>
          <a:p>
            <a:fld id="{C8763D81-95AB-4CD0-9820-E7A8DAE37AAB}" type="slidenum">
              <a:rPr lang="en-US" altLang="en-US"/>
              <a:pPr/>
              <a:t>‹#›</a:t>
            </a:fld>
            <a:endParaRPr lang="en-US" altLang="en-US"/>
          </a:p>
        </p:txBody>
      </p:sp>
    </p:spTree>
    <p:extLst>
      <p:ext uri="{BB962C8B-B14F-4D97-AF65-F5344CB8AC3E}">
        <p14:creationId xmlns:p14="http://schemas.microsoft.com/office/powerpoint/2010/main" val="307977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747AD90-705F-4275-A5B3-25A7E07AFB7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6C2D633-2B82-415E-88CC-6ED6592590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B406A13-DDA9-4151-8960-08303C055921}"/>
              </a:ext>
            </a:extLst>
          </p:cNvPr>
          <p:cNvSpPr>
            <a:spLocks noGrp="1" noChangeArrowheads="1"/>
          </p:cNvSpPr>
          <p:nvPr>
            <p:ph type="sldNum" sz="quarter" idx="12"/>
          </p:nvPr>
        </p:nvSpPr>
        <p:spPr>
          <a:ln/>
        </p:spPr>
        <p:txBody>
          <a:bodyPr/>
          <a:lstStyle>
            <a:lvl1pPr>
              <a:defRPr/>
            </a:lvl1pPr>
          </a:lstStyle>
          <a:p>
            <a:fld id="{062BA6BF-EE14-45A5-8FDF-6EB652342D37}" type="slidenum">
              <a:rPr lang="en-US" altLang="en-US"/>
              <a:pPr/>
              <a:t>‹#›</a:t>
            </a:fld>
            <a:endParaRPr lang="en-US" altLang="en-US"/>
          </a:p>
        </p:txBody>
      </p:sp>
    </p:spTree>
    <p:extLst>
      <p:ext uri="{BB962C8B-B14F-4D97-AF65-F5344CB8AC3E}">
        <p14:creationId xmlns:p14="http://schemas.microsoft.com/office/powerpoint/2010/main" val="2349899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7CD61B3-930A-4CDC-A50F-7F45A312B98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0518AFFE-D37F-4D6D-BC37-7EE89BDDBB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313E7DE-044A-4125-A523-074D3601D5C5}"/>
              </a:ext>
            </a:extLst>
          </p:cNvPr>
          <p:cNvSpPr>
            <a:spLocks noGrp="1" noChangeArrowheads="1"/>
          </p:cNvSpPr>
          <p:nvPr>
            <p:ph type="sldNum" sz="quarter" idx="12"/>
          </p:nvPr>
        </p:nvSpPr>
        <p:spPr>
          <a:ln/>
        </p:spPr>
        <p:txBody>
          <a:bodyPr/>
          <a:lstStyle>
            <a:lvl1pPr>
              <a:defRPr/>
            </a:lvl1pPr>
          </a:lstStyle>
          <a:p>
            <a:fld id="{371474F6-102E-434C-BA36-A50FA585EEAB}" type="slidenum">
              <a:rPr lang="en-US" altLang="en-US"/>
              <a:pPr/>
              <a:t>‹#›</a:t>
            </a:fld>
            <a:endParaRPr lang="en-US" altLang="en-US"/>
          </a:p>
        </p:txBody>
      </p:sp>
    </p:spTree>
    <p:extLst>
      <p:ext uri="{BB962C8B-B14F-4D97-AF65-F5344CB8AC3E}">
        <p14:creationId xmlns:p14="http://schemas.microsoft.com/office/powerpoint/2010/main" val="391736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D0B5AE2-1072-4ED4-94F0-0897BDCA346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9EA59B7-A577-4F0D-88A0-17B8F6AB9D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4B92355-C293-4BEA-A0B1-C70BB5591CEB}"/>
              </a:ext>
            </a:extLst>
          </p:cNvPr>
          <p:cNvSpPr>
            <a:spLocks noGrp="1" noChangeArrowheads="1"/>
          </p:cNvSpPr>
          <p:nvPr>
            <p:ph type="sldNum" sz="quarter" idx="12"/>
          </p:nvPr>
        </p:nvSpPr>
        <p:spPr>
          <a:ln/>
        </p:spPr>
        <p:txBody>
          <a:bodyPr/>
          <a:lstStyle>
            <a:lvl1pPr>
              <a:defRPr/>
            </a:lvl1pPr>
          </a:lstStyle>
          <a:p>
            <a:fld id="{7EAE2E30-65B5-478C-945E-5B4680927CA7}" type="slidenum">
              <a:rPr lang="en-US" altLang="en-US"/>
              <a:pPr/>
              <a:t>‹#›</a:t>
            </a:fld>
            <a:endParaRPr lang="en-US" altLang="en-US"/>
          </a:p>
        </p:txBody>
      </p:sp>
    </p:spTree>
    <p:extLst>
      <p:ext uri="{BB962C8B-B14F-4D97-AF65-F5344CB8AC3E}">
        <p14:creationId xmlns:p14="http://schemas.microsoft.com/office/powerpoint/2010/main" val="4254776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0F2893-767C-4808-8285-F40976AEC2C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EF21ABD-6B3B-40FA-A3FA-7216B833B5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E0ACF23-44A7-4E0F-96E5-6DE0062DFC46}"/>
              </a:ext>
            </a:extLst>
          </p:cNvPr>
          <p:cNvSpPr>
            <a:spLocks noGrp="1" noChangeArrowheads="1"/>
          </p:cNvSpPr>
          <p:nvPr>
            <p:ph type="sldNum" sz="quarter" idx="12"/>
          </p:nvPr>
        </p:nvSpPr>
        <p:spPr>
          <a:ln/>
        </p:spPr>
        <p:txBody>
          <a:bodyPr/>
          <a:lstStyle>
            <a:lvl1pPr>
              <a:defRPr/>
            </a:lvl1pPr>
          </a:lstStyle>
          <a:p>
            <a:fld id="{6096B0E2-F449-4F49-B280-37DD2868C249}" type="slidenum">
              <a:rPr lang="en-US" altLang="en-US"/>
              <a:pPr/>
              <a:t>‹#›</a:t>
            </a:fld>
            <a:endParaRPr lang="en-US" altLang="en-US"/>
          </a:p>
        </p:txBody>
      </p:sp>
    </p:spTree>
    <p:extLst>
      <p:ext uri="{BB962C8B-B14F-4D97-AF65-F5344CB8AC3E}">
        <p14:creationId xmlns:p14="http://schemas.microsoft.com/office/powerpoint/2010/main" val="1805852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B7DD6DC-7A1C-427E-A88D-404367AE6A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3EA32E6-BD3E-44C8-B016-F7D2DE54A5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23F6078-6C16-4F21-8737-3CA45ABA2158}"/>
              </a:ext>
            </a:extLst>
          </p:cNvPr>
          <p:cNvSpPr>
            <a:spLocks noGrp="1" noChangeArrowheads="1"/>
          </p:cNvSpPr>
          <p:nvPr>
            <p:ph type="sldNum" sz="quarter" idx="12"/>
          </p:nvPr>
        </p:nvSpPr>
        <p:spPr>
          <a:ln/>
        </p:spPr>
        <p:txBody>
          <a:bodyPr/>
          <a:lstStyle>
            <a:lvl1pPr>
              <a:defRPr/>
            </a:lvl1pPr>
          </a:lstStyle>
          <a:p>
            <a:fld id="{A0CC5573-57BB-48FD-A4E7-26B9F16FD77A}" type="slidenum">
              <a:rPr lang="en-US" altLang="en-US"/>
              <a:pPr/>
              <a:t>‹#›</a:t>
            </a:fld>
            <a:endParaRPr lang="en-US" altLang="en-US"/>
          </a:p>
        </p:txBody>
      </p:sp>
    </p:spTree>
    <p:extLst>
      <p:ext uri="{BB962C8B-B14F-4D97-AF65-F5344CB8AC3E}">
        <p14:creationId xmlns:p14="http://schemas.microsoft.com/office/powerpoint/2010/main" val="305708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E28D6-F7C1-44CC-8625-C7A6425939C4}"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26180186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C352620-0E48-4BF7-8453-CE656A38FDB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6E52AF5-1732-4352-A109-5D7DF18167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7E9C529-4874-4B79-A19D-55C2973B9AAE}"/>
              </a:ext>
            </a:extLst>
          </p:cNvPr>
          <p:cNvSpPr>
            <a:spLocks noGrp="1" noChangeArrowheads="1"/>
          </p:cNvSpPr>
          <p:nvPr>
            <p:ph type="sldNum" sz="quarter" idx="12"/>
          </p:nvPr>
        </p:nvSpPr>
        <p:spPr>
          <a:ln/>
        </p:spPr>
        <p:txBody>
          <a:bodyPr/>
          <a:lstStyle>
            <a:lvl1pPr>
              <a:defRPr/>
            </a:lvl1pPr>
          </a:lstStyle>
          <a:p>
            <a:fld id="{32CA3B72-1573-4921-B005-4587D66254A6}" type="slidenum">
              <a:rPr lang="en-US" altLang="en-US"/>
              <a:pPr/>
              <a:t>‹#›</a:t>
            </a:fld>
            <a:endParaRPr lang="en-US" altLang="en-US"/>
          </a:p>
        </p:txBody>
      </p:sp>
    </p:spTree>
    <p:extLst>
      <p:ext uri="{BB962C8B-B14F-4D97-AF65-F5344CB8AC3E}">
        <p14:creationId xmlns:p14="http://schemas.microsoft.com/office/powerpoint/2010/main" val="2637917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51E40D2-3C2E-4684-AB0C-AEE4F38B9C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3B13D4E-C026-45AB-9EA7-96EE25A162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E984A49-C0B4-4BC9-8758-A7773C222CD2}"/>
              </a:ext>
            </a:extLst>
          </p:cNvPr>
          <p:cNvSpPr>
            <a:spLocks noGrp="1" noChangeArrowheads="1"/>
          </p:cNvSpPr>
          <p:nvPr>
            <p:ph type="sldNum" sz="quarter" idx="12"/>
          </p:nvPr>
        </p:nvSpPr>
        <p:spPr>
          <a:ln/>
        </p:spPr>
        <p:txBody>
          <a:bodyPr/>
          <a:lstStyle>
            <a:lvl1pPr>
              <a:defRPr/>
            </a:lvl1pPr>
          </a:lstStyle>
          <a:p>
            <a:fld id="{ACDDDC34-7A27-4FF6-BFCE-6DEF0F789BAA}" type="slidenum">
              <a:rPr lang="en-US" altLang="en-US"/>
              <a:pPr/>
              <a:t>‹#›</a:t>
            </a:fld>
            <a:endParaRPr lang="en-US" altLang="en-US"/>
          </a:p>
        </p:txBody>
      </p:sp>
    </p:spTree>
    <p:extLst>
      <p:ext uri="{BB962C8B-B14F-4D97-AF65-F5344CB8AC3E}">
        <p14:creationId xmlns:p14="http://schemas.microsoft.com/office/powerpoint/2010/main" val="2224326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81000"/>
            <a:ext cx="27432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80264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A06719-DF46-4262-8FA7-F724678C82D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21773A7-185E-40E9-90F9-EF77052C7D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23506A-64C0-4CF2-BDE7-DD76615E8960}"/>
              </a:ext>
            </a:extLst>
          </p:cNvPr>
          <p:cNvSpPr>
            <a:spLocks noGrp="1" noChangeArrowheads="1"/>
          </p:cNvSpPr>
          <p:nvPr>
            <p:ph type="sldNum" sz="quarter" idx="12"/>
          </p:nvPr>
        </p:nvSpPr>
        <p:spPr>
          <a:ln/>
        </p:spPr>
        <p:txBody>
          <a:bodyPr/>
          <a:lstStyle>
            <a:lvl1pPr>
              <a:defRPr/>
            </a:lvl1pPr>
          </a:lstStyle>
          <a:p>
            <a:fld id="{AC77C75A-FC33-4C50-8927-4E813115D57E}" type="slidenum">
              <a:rPr lang="en-US" altLang="en-US"/>
              <a:pPr/>
              <a:t>‹#›</a:t>
            </a:fld>
            <a:endParaRPr lang="en-US" altLang="en-US"/>
          </a:p>
        </p:txBody>
      </p:sp>
    </p:spTree>
    <p:extLst>
      <p:ext uri="{BB962C8B-B14F-4D97-AF65-F5344CB8AC3E}">
        <p14:creationId xmlns:p14="http://schemas.microsoft.com/office/powerpoint/2010/main" val="17388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E28D6-F7C1-44CC-8625-C7A6425939C4}"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5F946-01B0-4BA0-857E-A04C07DA7ED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77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E28D6-F7C1-44CC-8625-C7A6425939C4}"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14248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E28D6-F7C1-44CC-8625-C7A6425939C4}"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210897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E28D6-F7C1-44CC-8625-C7A6425939C4}"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221707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E28D6-F7C1-44CC-8625-C7A6425939C4}"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16372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E28D6-F7C1-44CC-8625-C7A6425939C4}"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425987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E28D6-F7C1-44CC-8625-C7A6425939C4}"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5F946-01B0-4BA0-857E-A04C07DA7ED0}" type="slidenum">
              <a:rPr lang="en-US" smtClean="0"/>
              <a:t>‹#›</a:t>
            </a:fld>
            <a:endParaRPr lang="en-US"/>
          </a:p>
        </p:txBody>
      </p:sp>
    </p:spTree>
    <p:extLst>
      <p:ext uri="{BB962C8B-B14F-4D97-AF65-F5344CB8AC3E}">
        <p14:creationId xmlns:p14="http://schemas.microsoft.com/office/powerpoint/2010/main" val="350494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1AE28D6-F7C1-44CC-8625-C7A6425939C4}" type="datetimeFigureOut">
              <a:rPr lang="en-US" smtClean="0"/>
              <a:t>7/13/2020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F5F946-01B0-4BA0-857E-A04C07DA7ED0}" type="slidenum">
              <a:rPr lang="en-US" smtClean="0"/>
              <a:t>‹#›</a:t>
            </a:fld>
            <a:endParaRPr lang="en-US"/>
          </a:p>
        </p:txBody>
      </p:sp>
    </p:spTree>
    <p:extLst>
      <p:ext uri="{BB962C8B-B14F-4D97-AF65-F5344CB8AC3E}">
        <p14:creationId xmlns:p14="http://schemas.microsoft.com/office/powerpoint/2010/main" val="29125988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BE2FAC8A-203C-487D-993A-D1CA88243915}"/>
              </a:ext>
            </a:extLst>
          </p:cNvPr>
          <p:cNvSpPr>
            <a:spLocks noGrp="1" noChangeArrowheads="1"/>
          </p:cNvSpPr>
          <p:nvPr>
            <p:ph type="title"/>
          </p:nvPr>
        </p:nvSpPr>
        <p:spPr bwMode="auto">
          <a:xfrm>
            <a:off x="609600" y="381000"/>
            <a:ext cx="10972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16067" name="Rectangle 3">
            <a:extLst>
              <a:ext uri="{FF2B5EF4-FFF2-40B4-BE49-F238E27FC236}">
                <a16:creationId xmlns:a16="http://schemas.microsoft.com/office/drawing/2014/main" id="{FFD24450-CADA-489E-BB1D-69B177767208}"/>
              </a:ext>
            </a:extLst>
          </p:cNvPr>
          <p:cNvSpPr>
            <a:spLocks noGrp="1" noChangeArrowheads="1"/>
          </p:cNvSpPr>
          <p:nvPr>
            <p:ph type="body" idx="1"/>
          </p:nvPr>
        </p:nvSpPr>
        <p:spPr bwMode="auto">
          <a:xfrm>
            <a:off x="609600" y="1981200"/>
            <a:ext cx="10972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6068" name="Rectangle 4">
            <a:extLst>
              <a:ext uri="{FF2B5EF4-FFF2-40B4-BE49-F238E27FC236}">
                <a16:creationId xmlns:a16="http://schemas.microsoft.com/office/drawing/2014/main" id="{E7F441C0-484F-4979-9CB1-65C735CFBCE6}"/>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216069" name="Rectangle 5">
            <a:extLst>
              <a:ext uri="{FF2B5EF4-FFF2-40B4-BE49-F238E27FC236}">
                <a16:creationId xmlns:a16="http://schemas.microsoft.com/office/drawing/2014/main" id="{666AF42A-C500-460E-A2E9-B1484DDDEC94}"/>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216070" name="Rectangle 6">
            <a:extLst>
              <a:ext uri="{FF2B5EF4-FFF2-40B4-BE49-F238E27FC236}">
                <a16:creationId xmlns:a16="http://schemas.microsoft.com/office/drawing/2014/main" id="{345D956E-9AEF-4107-8CFB-C799949D2075}"/>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fld id="{6107E35F-3A57-45D7-93EF-9476332F9683}" type="slidenum">
              <a:rPr lang="en-US" altLang="en-US"/>
              <a:pPr/>
              <a:t>‹#›</a:t>
            </a:fld>
            <a:endParaRPr lang="en-US" altLang="en-US"/>
          </a:p>
        </p:txBody>
      </p:sp>
    </p:spTree>
    <p:extLst>
      <p:ext uri="{BB962C8B-B14F-4D97-AF65-F5344CB8AC3E}">
        <p14:creationId xmlns:p14="http://schemas.microsoft.com/office/powerpoint/2010/main" val="3740817298"/>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43697F-C030-482D-BB1C-DB61ABBFC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316F66-3DCC-4344-9396-C5CAFC354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A08CA396-1800-42B7-87F6-FCB40A1B79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80D185D-F16F-49D5-8910-EF0702D0D4DE}"/>
              </a:ext>
            </a:extLst>
          </p:cNvPr>
          <p:cNvSpPr>
            <a:spLocks noGrp="1"/>
          </p:cNvSpPr>
          <p:nvPr>
            <p:ph type="ctrTitle"/>
          </p:nvPr>
        </p:nvSpPr>
        <p:spPr>
          <a:xfrm>
            <a:off x="1109980" y="4206240"/>
            <a:ext cx="9966960" cy="784861"/>
          </a:xfrm>
        </p:spPr>
        <p:txBody>
          <a:bodyPr>
            <a:normAutofit/>
          </a:bodyPr>
          <a:lstStyle/>
          <a:p>
            <a:r>
              <a:rPr lang="en-US" sz="4600" dirty="0">
                <a:solidFill>
                  <a:schemeClr val="accent1"/>
                </a:solidFill>
              </a:rPr>
              <a:t>Finite Automaton with output </a:t>
            </a:r>
          </a:p>
        </p:txBody>
      </p:sp>
      <p:sp>
        <p:nvSpPr>
          <p:cNvPr id="3" name="Subtitle 2">
            <a:extLst>
              <a:ext uri="{FF2B5EF4-FFF2-40B4-BE49-F238E27FC236}">
                <a16:creationId xmlns:a16="http://schemas.microsoft.com/office/drawing/2014/main" id="{1D1390CC-7414-475F-B747-7627B23C7A9F}"/>
              </a:ext>
            </a:extLst>
          </p:cNvPr>
          <p:cNvSpPr>
            <a:spLocks noGrp="1"/>
          </p:cNvSpPr>
          <p:nvPr>
            <p:ph type="subTitle" idx="1"/>
          </p:nvPr>
        </p:nvSpPr>
        <p:spPr>
          <a:xfrm>
            <a:off x="1709530" y="5458967"/>
            <a:ext cx="8767860" cy="851887"/>
          </a:xfrm>
        </p:spPr>
        <p:txBody>
          <a:bodyPr>
            <a:noAutofit/>
          </a:bodyPr>
          <a:lstStyle/>
          <a:p>
            <a:r>
              <a:rPr lang="en-US" sz="2400" b="1" dirty="0">
                <a:solidFill>
                  <a:srgbClr val="00B050"/>
                </a:solidFill>
              </a:rPr>
              <a:t>BSCS</a:t>
            </a:r>
          </a:p>
          <a:p>
            <a:r>
              <a:rPr lang="en-US" sz="2400" b="1" dirty="0">
                <a:solidFill>
                  <a:srgbClr val="00B050"/>
                </a:solidFill>
              </a:rPr>
              <a:t>BSSE</a:t>
            </a:r>
          </a:p>
        </p:txBody>
      </p:sp>
      <p:pic>
        <p:nvPicPr>
          <p:cNvPr id="7" name="Graphic 6" descr="Gears">
            <a:extLst>
              <a:ext uri="{FF2B5EF4-FFF2-40B4-BE49-F238E27FC236}">
                <a16:creationId xmlns:a16="http://schemas.microsoft.com/office/drawing/2014/main" id="{44C222D6-C273-4AAE-9CEC-5F234F994B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Tree>
    <p:extLst>
      <p:ext uri="{BB962C8B-B14F-4D97-AF65-F5344CB8AC3E}">
        <p14:creationId xmlns:p14="http://schemas.microsoft.com/office/powerpoint/2010/main" val="126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a:extLst>
              <a:ext uri="{FF2B5EF4-FFF2-40B4-BE49-F238E27FC236}">
                <a16:creationId xmlns:a16="http://schemas.microsoft.com/office/drawing/2014/main" id="{CA6EAF46-A7C6-4B88-82AD-A970ECC9E76D}"/>
              </a:ext>
            </a:extLst>
          </p:cNvPr>
          <p:cNvSpPr>
            <a:spLocks noGrp="1" noChangeArrowheads="1"/>
          </p:cNvSpPr>
          <p:nvPr>
            <p:ph type="title"/>
          </p:nvPr>
        </p:nvSpPr>
        <p:spPr>
          <a:xfrm>
            <a:off x="1143000" y="609600"/>
            <a:ext cx="9875520" cy="887975"/>
          </a:xfrm>
        </p:spPr>
        <p:txBody>
          <a:bodyPr/>
          <a:lstStyle/>
          <a:p>
            <a:pPr eaLnBrk="1" hangingPunct="1">
              <a:defRPr/>
            </a:pPr>
            <a:r>
              <a:rPr lang="en-US" b="1" dirty="0"/>
              <a:t>Example continued … </a:t>
            </a:r>
          </a:p>
        </p:txBody>
      </p:sp>
      <p:sp>
        <p:nvSpPr>
          <p:cNvPr id="1057795" name="Rectangle 3">
            <a:extLst>
              <a:ext uri="{FF2B5EF4-FFF2-40B4-BE49-F238E27FC236}">
                <a16:creationId xmlns:a16="http://schemas.microsoft.com/office/drawing/2014/main" id="{3E1D70EF-138F-46D7-8F06-19233E3ADABB}"/>
              </a:ext>
            </a:extLst>
          </p:cNvPr>
          <p:cNvSpPr>
            <a:spLocks noGrp="1" noChangeArrowheads="1"/>
          </p:cNvSpPr>
          <p:nvPr>
            <p:ph idx="1"/>
          </p:nvPr>
        </p:nvSpPr>
        <p:spPr>
          <a:xfrm>
            <a:off x="1981200" y="4495800"/>
            <a:ext cx="8229600" cy="2133600"/>
          </a:xfrm>
        </p:spPr>
        <p:txBody>
          <a:bodyPr>
            <a:normAutofit/>
          </a:bodyPr>
          <a:lstStyle/>
          <a:p>
            <a:pPr eaLnBrk="1" hangingPunct="1">
              <a:lnSpc>
                <a:spcPct val="90000"/>
              </a:lnSpc>
              <a:defRPr/>
            </a:pPr>
            <a:r>
              <a:rPr lang="en-US" sz="2400" dirty="0">
                <a:solidFill>
                  <a:schemeClr val="tx1"/>
                </a:solidFill>
              </a:rPr>
              <a:t>It may be noted that the length of output string is l more than that of input string as the initial state prints out the extra character 1, before the input string is read. </a:t>
            </a:r>
          </a:p>
        </p:txBody>
      </p:sp>
      <p:pic>
        <p:nvPicPr>
          <p:cNvPr id="18436" name="Picture 4">
            <a:extLst>
              <a:ext uri="{FF2B5EF4-FFF2-40B4-BE49-F238E27FC236}">
                <a16:creationId xmlns:a16="http://schemas.microsoft.com/office/drawing/2014/main" id="{62CFA68A-9B7F-4597-B7E9-EB2CA631CA9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743200" y="1589649"/>
            <a:ext cx="7863840" cy="281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129D61-F7DD-4AAA-8A43-ADAFEDA7F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943" y="604910"/>
            <a:ext cx="10452294" cy="6907237"/>
          </a:xfrm>
        </p:spPr>
      </p:pic>
    </p:spTree>
    <p:extLst>
      <p:ext uri="{BB962C8B-B14F-4D97-AF65-F5344CB8AC3E}">
        <p14:creationId xmlns:p14="http://schemas.microsoft.com/office/powerpoint/2010/main" val="73347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B40F-9DD8-4DC1-8A6B-1AE6006E88A2}"/>
              </a:ext>
            </a:extLst>
          </p:cNvPr>
          <p:cNvSpPr>
            <a:spLocks noGrp="1"/>
          </p:cNvSpPr>
          <p:nvPr>
            <p:ph type="title"/>
          </p:nvPr>
        </p:nvSpPr>
        <p:spPr/>
        <p:txBody>
          <a:bodyPr/>
          <a:lstStyle/>
          <a:p>
            <a:r>
              <a:rPr lang="en-US" dirty="0"/>
              <a:t>Count how many times the substring </a:t>
            </a:r>
            <a:r>
              <a:rPr lang="en-US" b="1" u="sng" dirty="0" err="1"/>
              <a:t>aab</a:t>
            </a:r>
            <a:r>
              <a:rPr lang="en-US" dirty="0"/>
              <a:t> occurs in a long input string</a:t>
            </a:r>
          </a:p>
        </p:txBody>
      </p:sp>
      <p:pic>
        <p:nvPicPr>
          <p:cNvPr id="4" name="Content Placeholder 3">
            <a:extLst>
              <a:ext uri="{FF2B5EF4-FFF2-40B4-BE49-F238E27FC236}">
                <a16:creationId xmlns:a16="http://schemas.microsoft.com/office/drawing/2014/main" id="{394B6F03-8DE0-4CC4-BB28-64CEF30F67B9}"/>
              </a:ext>
            </a:extLst>
          </p:cNvPr>
          <p:cNvPicPr>
            <a:picLocks noGrp="1" noChangeAspect="1"/>
          </p:cNvPicPr>
          <p:nvPr>
            <p:ph idx="1"/>
          </p:nvPr>
        </p:nvPicPr>
        <p:blipFill rotWithShape="1">
          <a:blip r:embed="rId2"/>
          <a:srcRect l="6564" t="50325" r="21353" b="27787"/>
          <a:stretch/>
        </p:blipFill>
        <p:spPr>
          <a:xfrm>
            <a:off x="548640" y="2344190"/>
            <a:ext cx="10873611" cy="2801247"/>
          </a:xfrm>
          <a:prstGeom prst="rect">
            <a:avLst/>
          </a:prstGeom>
        </p:spPr>
      </p:pic>
    </p:spTree>
    <p:extLst>
      <p:ext uri="{BB962C8B-B14F-4D97-AF65-F5344CB8AC3E}">
        <p14:creationId xmlns:p14="http://schemas.microsoft.com/office/powerpoint/2010/main" val="289964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942"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074" name="Rectangle 2">
            <a:extLst>
              <a:ext uri="{FF2B5EF4-FFF2-40B4-BE49-F238E27FC236}">
                <a16:creationId xmlns:a16="http://schemas.microsoft.com/office/drawing/2014/main" id="{D64C66C3-78D4-4918-BC57-4D83EAFBFAAA}"/>
              </a:ext>
            </a:extLst>
          </p:cNvPr>
          <p:cNvSpPr>
            <a:spLocks noGrp="1" noChangeArrowheads="1"/>
          </p:cNvSpPr>
          <p:nvPr>
            <p:ph type="title"/>
          </p:nvPr>
        </p:nvSpPr>
        <p:spPr>
          <a:xfrm>
            <a:off x="8477950" y="873457"/>
            <a:ext cx="3273042" cy="5222543"/>
          </a:xfrm>
        </p:spPr>
        <p:txBody>
          <a:bodyPr>
            <a:normAutofit/>
          </a:bodyPr>
          <a:lstStyle/>
          <a:p>
            <a:pPr eaLnBrk="1" hangingPunct="1"/>
            <a:r>
              <a:rPr lang="en-US" altLang="en-US" sz="2800" b="1" dirty="0">
                <a:solidFill>
                  <a:srgbClr val="FFFFFF"/>
                </a:solidFill>
                <a:effectLst/>
              </a:rPr>
              <a:t>Mealy machine</a:t>
            </a:r>
          </a:p>
        </p:txBody>
      </p:sp>
      <p:sp>
        <p:nvSpPr>
          <p:cNvPr id="1094659" name="Rectangle 3">
            <a:extLst>
              <a:ext uri="{FF2B5EF4-FFF2-40B4-BE49-F238E27FC236}">
                <a16:creationId xmlns:a16="http://schemas.microsoft.com/office/drawing/2014/main" id="{05014926-42BB-4C97-A38C-DE314CBB6384}"/>
              </a:ext>
            </a:extLst>
          </p:cNvPr>
          <p:cNvSpPr>
            <a:spLocks noGrp="1" noChangeArrowheads="1"/>
          </p:cNvSpPr>
          <p:nvPr>
            <p:ph type="body" idx="1"/>
          </p:nvPr>
        </p:nvSpPr>
        <p:spPr>
          <a:xfrm>
            <a:off x="1176129" y="873457"/>
            <a:ext cx="6020790" cy="5222543"/>
          </a:xfrm>
        </p:spPr>
        <p:txBody>
          <a:bodyPr anchor="ctr">
            <a:noAutofit/>
          </a:bodyPr>
          <a:lstStyle/>
          <a:p>
            <a:pPr marL="533400" indent="-533400">
              <a:buNone/>
              <a:defRPr/>
            </a:pPr>
            <a:r>
              <a:rPr lang="en-US" sz="2400" dirty="0">
                <a:solidFill>
                  <a:schemeClr val="tx1"/>
                </a:solidFill>
              </a:rPr>
              <a:t>A Mealy machine consists of the following</a:t>
            </a:r>
          </a:p>
          <a:p>
            <a:pPr marL="914400" lvl="1" indent="-457200">
              <a:buFont typeface="Wingdings" panose="05000000000000000000" pitchFamily="2" charset="2"/>
              <a:buAutoNum type="arabicPeriod"/>
              <a:defRPr/>
            </a:pPr>
            <a:r>
              <a:rPr lang="en-US" sz="2400" dirty="0">
                <a:solidFill>
                  <a:schemeClr val="tx1"/>
                </a:solidFill>
              </a:rPr>
              <a:t>A finite set of states q</a:t>
            </a:r>
            <a:r>
              <a:rPr lang="en-US" sz="2400" baseline="-25000" dirty="0">
                <a:solidFill>
                  <a:schemeClr val="tx1"/>
                </a:solidFill>
              </a:rPr>
              <a:t>0</a:t>
            </a:r>
            <a:r>
              <a:rPr lang="en-US" sz="2400" dirty="0">
                <a:solidFill>
                  <a:schemeClr val="tx1"/>
                </a:solidFill>
              </a:rPr>
              <a:t>, q</a:t>
            </a:r>
            <a:r>
              <a:rPr lang="en-US" sz="2400" baseline="-25000" dirty="0">
                <a:solidFill>
                  <a:schemeClr val="tx1"/>
                </a:solidFill>
              </a:rPr>
              <a:t>1</a:t>
            </a:r>
            <a:r>
              <a:rPr lang="en-US" sz="2400" dirty="0">
                <a:solidFill>
                  <a:schemeClr val="tx1"/>
                </a:solidFill>
              </a:rPr>
              <a:t>, q</a:t>
            </a:r>
            <a:r>
              <a:rPr lang="en-US" sz="2400" baseline="-25000" dirty="0">
                <a:solidFill>
                  <a:schemeClr val="tx1"/>
                </a:solidFill>
              </a:rPr>
              <a:t>2</a:t>
            </a:r>
            <a:r>
              <a:rPr lang="en-US" sz="2400" dirty="0">
                <a:solidFill>
                  <a:schemeClr val="tx1"/>
                </a:solidFill>
              </a:rPr>
              <a:t>, … where q</a:t>
            </a:r>
            <a:r>
              <a:rPr lang="en-US" sz="2400" baseline="-25000" dirty="0">
                <a:solidFill>
                  <a:schemeClr val="tx1"/>
                </a:solidFill>
              </a:rPr>
              <a:t>0</a:t>
            </a:r>
            <a:r>
              <a:rPr lang="en-US" sz="2400" dirty="0">
                <a:solidFill>
                  <a:schemeClr val="tx1"/>
                </a:solidFill>
              </a:rPr>
              <a:t> is the initial state. </a:t>
            </a:r>
          </a:p>
          <a:p>
            <a:pPr marL="914400" lvl="1" indent="-457200">
              <a:buFont typeface="Wingdings" panose="05000000000000000000" pitchFamily="2" charset="2"/>
              <a:buAutoNum type="arabicPeriod"/>
              <a:defRPr/>
            </a:pPr>
            <a:r>
              <a:rPr lang="en-US" sz="2400" dirty="0">
                <a:solidFill>
                  <a:schemeClr val="tx1"/>
                </a:solidFill>
              </a:rPr>
              <a:t>An alphabet of letters </a:t>
            </a:r>
            <a:r>
              <a:rPr lang="en-US" sz="2400" dirty="0">
                <a:solidFill>
                  <a:schemeClr val="tx1"/>
                </a:solidFill>
                <a:sym typeface="Symbol" pitchFamily="18" charset="2"/>
              </a:rPr>
              <a:t></a:t>
            </a:r>
            <a:r>
              <a:rPr lang="en-US" sz="2400" dirty="0">
                <a:solidFill>
                  <a:schemeClr val="tx1"/>
                </a:solidFill>
              </a:rPr>
              <a:t> = {</a:t>
            </a:r>
            <a:r>
              <a:rPr lang="en-US" sz="2400" dirty="0" err="1">
                <a:solidFill>
                  <a:schemeClr val="tx1"/>
                </a:solidFill>
              </a:rPr>
              <a:t>a,b,c</a:t>
            </a:r>
            <a:r>
              <a:rPr lang="en-US" sz="2400" dirty="0">
                <a:solidFill>
                  <a:schemeClr val="tx1"/>
                </a:solidFill>
              </a:rPr>
              <a:t>,…} from which the input strings are formed. </a:t>
            </a:r>
          </a:p>
          <a:p>
            <a:pPr marL="914400" lvl="1" indent="-457200">
              <a:buFont typeface="Wingdings" panose="05000000000000000000" pitchFamily="2" charset="2"/>
              <a:buAutoNum type="arabicPeriod"/>
              <a:defRPr/>
            </a:pPr>
            <a:r>
              <a:rPr lang="en-US" sz="2400" dirty="0">
                <a:solidFill>
                  <a:schemeClr val="tx1"/>
                </a:solidFill>
              </a:rPr>
              <a:t>An alphabet  </a:t>
            </a:r>
            <a:r>
              <a:rPr lang="ru-RU" sz="2400" dirty="0">
                <a:solidFill>
                  <a:schemeClr val="tx1"/>
                </a:solidFill>
              </a:rPr>
              <a:t>Г</a:t>
            </a:r>
            <a:r>
              <a:rPr lang="en-US" sz="2400" dirty="0">
                <a:solidFill>
                  <a:schemeClr val="tx1"/>
                </a:solidFill>
              </a:rPr>
              <a:t>={</a:t>
            </a:r>
            <a:r>
              <a:rPr lang="en-US" sz="2400" dirty="0" err="1">
                <a:solidFill>
                  <a:schemeClr val="tx1"/>
                </a:solidFill>
              </a:rPr>
              <a:t>x,y,z</a:t>
            </a:r>
            <a:r>
              <a:rPr lang="en-US" sz="2400" dirty="0">
                <a:solidFill>
                  <a:schemeClr val="tx1"/>
                </a:solidFill>
              </a:rPr>
              <a:t>,…} of output characters from which output strings are generated</a:t>
            </a:r>
          </a:p>
          <a:p>
            <a:pPr marL="914400" lvl="1" indent="-457200">
              <a:buFont typeface="Wingdings" panose="05000000000000000000" pitchFamily="2" charset="2"/>
              <a:buAutoNum type="arabicPeriod"/>
              <a:defRPr/>
            </a:pPr>
            <a:r>
              <a:rPr lang="en-US" sz="2400" dirty="0">
                <a:solidFill>
                  <a:schemeClr val="tx1"/>
                </a:solidFill>
              </a:rPr>
              <a:t>A pictorial representation with states and directed edges labeled by an input letter along with an output character. The directed edges also show how to go from one state to another corresponding to every possible input letter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6F6124-60C9-4DE1-A727-B11AB3F7299B}"/>
              </a:ext>
            </a:extLst>
          </p:cNvPr>
          <p:cNvSpPr>
            <a:spLocks noGrp="1" noChangeArrowheads="1"/>
          </p:cNvSpPr>
          <p:nvPr>
            <p:ph type="title"/>
          </p:nvPr>
        </p:nvSpPr>
        <p:spPr>
          <a:xfrm>
            <a:off x="653145" y="609599"/>
            <a:ext cx="3364378" cy="5606143"/>
          </a:xfrm>
        </p:spPr>
        <p:txBody>
          <a:bodyPr>
            <a:normAutofit/>
          </a:bodyPr>
          <a:lstStyle/>
          <a:p>
            <a:pPr eaLnBrk="1" hangingPunct="1"/>
            <a:r>
              <a:rPr lang="en-US" altLang="en-US" sz="4800">
                <a:effectLst/>
              </a:rPr>
              <a:t>Note</a:t>
            </a:r>
          </a:p>
        </p:txBody>
      </p:sp>
      <p:graphicFrame>
        <p:nvGraphicFramePr>
          <p:cNvPr id="1096711" name="Rectangle 3">
            <a:extLst>
              <a:ext uri="{FF2B5EF4-FFF2-40B4-BE49-F238E27FC236}">
                <a16:creationId xmlns:a16="http://schemas.microsoft.com/office/drawing/2014/main" id="{189F32A3-17BA-43EE-AE7D-41DAC30CAFAD}"/>
              </a:ext>
            </a:extLst>
          </p:cNvPr>
          <p:cNvGraphicFramePr/>
          <p:nvPr>
            <p:extLst>
              <p:ext uri="{D42A27DB-BD31-4B8C-83A1-F6EECF244321}">
                <p14:modId xmlns:p14="http://schemas.microsoft.com/office/powerpoint/2010/main" val="1689708033"/>
              </p:ext>
            </p:extLst>
          </p:nvPr>
        </p:nvGraphicFramePr>
        <p:xfrm>
          <a:off x="3530991" y="1199858"/>
          <a:ext cx="7465965" cy="4835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79588F-5FA2-4DA2-AC9D-D51566C51655}"/>
              </a:ext>
            </a:extLst>
          </p:cNvPr>
          <p:cNvPicPr>
            <a:picLocks noChangeAspect="1"/>
          </p:cNvPicPr>
          <p:nvPr/>
        </p:nvPicPr>
        <p:blipFill rotWithShape="1">
          <a:blip r:embed="rId2"/>
          <a:srcRect l="4773" t="44118" r="23091" b="24594"/>
          <a:stretch/>
        </p:blipFill>
        <p:spPr>
          <a:xfrm>
            <a:off x="581891" y="1662545"/>
            <a:ext cx="10972800" cy="4239491"/>
          </a:xfrm>
          <a:prstGeom prst="rect">
            <a:avLst/>
          </a:prstGeom>
        </p:spPr>
      </p:pic>
    </p:spTree>
    <p:extLst>
      <p:ext uri="{BB962C8B-B14F-4D97-AF65-F5344CB8AC3E}">
        <p14:creationId xmlns:p14="http://schemas.microsoft.com/office/powerpoint/2010/main" val="333013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75DE5E1-4322-4A24-88A0-48B6EDD483D4}"/>
              </a:ext>
            </a:extLst>
          </p:cNvPr>
          <p:cNvSpPr>
            <a:spLocks noGrp="1" noChangeArrowheads="1"/>
          </p:cNvSpPr>
          <p:nvPr>
            <p:ph type="title"/>
          </p:nvPr>
        </p:nvSpPr>
        <p:spPr>
          <a:xfrm>
            <a:off x="1143000" y="609600"/>
            <a:ext cx="9875520" cy="1356360"/>
          </a:xfrm>
        </p:spPr>
        <p:txBody>
          <a:bodyPr>
            <a:normAutofit/>
          </a:bodyPr>
          <a:lstStyle/>
          <a:p>
            <a:pPr eaLnBrk="1" hangingPunct="1"/>
            <a:r>
              <a:rPr lang="en-US" altLang="en-US" b="1" dirty="0">
                <a:effectLst/>
              </a:rPr>
              <a:t>Example</a:t>
            </a:r>
          </a:p>
        </p:txBody>
      </p:sp>
      <p:pic>
        <p:nvPicPr>
          <p:cNvPr id="5124" name="Picture 4">
            <a:extLst>
              <a:ext uri="{FF2B5EF4-FFF2-40B4-BE49-F238E27FC236}">
                <a16:creationId xmlns:a16="http://schemas.microsoft.com/office/drawing/2014/main" id="{429055E6-05BF-440A-B895-E25476E162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7175" y="2093789"/>
            <a:ext cx="4371975" cy="31497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8755" name="Rectangle 3">
            <a:extLst>
              <a:ext uri="{FF2B5EF4-FFF2-40B4-BE49-F238E27FC236}">
                <a16:creationId xmlns:a16="http://schemas.microsoft.com/office/drawing/2014/main" id="{6AA69917-FA01-4492-BBCE-93F65582F152}"/>
              </a:ext>
            </a:extLst>
          </p:cNvPr>
          <p:cNvSpPr>
            <a:spLocks noGrp="1" noChangeArrowheads="1"/>
          </p:cNvSpPr>
          <p:nvPr>
            <p:ph type="body" idx="1"/>
          </p:nvPr>
        </p:nvSpPr>
        <p:spPr>
          <a:xfrm>
            <a:off x="4490977" y="2057400"/>
            <a:ext cx="6524894" cy="4038600"/>
          </a:xfrm>
        </p:spPr>
        <p:txBody>
          <a:bodyPr>
            <a:normAutofit/>
          </a:bodyPr>
          <a:lstStyle/>
          <a:p>
            <a:pPr eaLnBrk="1" hangingPunct="1">
              <a:defRPr/>
            </a:pPr>
            <a:r>
              <a:rPr lang="en-US" sz="2400" dirty="0"/>
              <a:t>Consider the Mealy machine shown aside, having the states q0, q1, q2, q3 , where q0 is the start state and</a:t>
            </a:r>
          </a:p>
          <a:p>
            <a:pPr eaLnBrk="1" hangingPunct="1">
              <a:buFont typeface="Wingdings" panose="05000000000000000000" pitchFamily="2" charset="2"/>
              <a:buNone/>
              <a:defRPr/>
            </a:pPr>
            <a:r>
              <a:rPr lang="en-US" sz="2400" dirty="0"/>
              <a:t>		Σ = {</a:t>
            </a:r>
            <a:r>
              <a:rPr lang="en-US" sz="2400" dirty="0" err="1"/>
              <a:t>a,b</a:t>
            </a:r>
            <a:r>
              <a:rPr lang="en-US" sz="2400" dirty="0"/>
              <a:t>},</a:t>
            </a:r>
          </a:p>
          <a:p>
            <a:pPr eaLnBrk="1" hangingPunct="1">
              <a:buFont typeface="Wingdings" panose="05000000000000000000" pitchFamily="2" charset="2"/>
              <a:buNone/>
              <a:defRPr/>
            </a:pPr>
            <a:r>
              <a:rPr lang="en-US" sz="2400" dirty="0"/>
              <a:t>		</a:t>
            </a:r>
            <a:r>
              <a:rPr lang="ru-RU" sz="2400" dirty="0"/>
              <a:t>Г</a:t>
            </a:r>
            <a:r>
              <a:rPr lang="en-US" sz="2400" dirty="0"/>
              <a:t> ={0,1}</a:t>
            </a:r>
          </a:p>
          <a:p>
            <a:pPr eaLnBrk="1" hangingPunct="1">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BEF2F64-7543-44B5-9A17-05A913AC38FE}"/>
              </a:ext>
            </a:extLst>
          </p:cNvPr>
          <p:cNvSpPr>
            <a:spLocks noGrp="1" noChangeArrowheads="1"/>
          </p:cNvSpPr>
          <p:nvPr>
            <p:ph type="title"/>
          </p:nvPr>
        </p:nvSpPr>
        <p:spPr>
          <a:xfrm>
            <a:off x="653145" y="609599"/>
            <a:ext cx="3069770" cy="5606143"/>
          </a:xfrm>
        </p:spPr>
        <p:txBody>
          <a:bodyPr>
            <a:normAutofit/>
          </a:bodyPr>
          <a:lstStyle/>
          <a:p>
            <a:pPr eaLnBrk="1" hangingPunct="1"/>
            <a:r>
              <a:rPr lang="en-US" altLang="en-US" b="1" dirty="0">
                <a:effectLst/>
              </a:rPr>
              <a:t>Example </a:t>
            </a:r>
            <a:r>
              <a:rPr lang="en-US" altLang="en-US" b="1" dirty="0" err="1">
                <a:effectLst/>
              </a:rPr>
              <a:t>Cont</a:t>
            </a:r>
            <a:r>
              <a:rPr lang="en-US" altLang="en-US" b="1" dirty="0">
                <a:effectLst/>
              </a:rPr>
              <a:t>…..</a:t>
            </a:r>
          </a:p>
        </p:txBody>
      </p:sp>
      <p:sp>
        <p:nvSpPr>
          <p:cNvPr id="1100803" name="Rectangle 3">
            <a:extLst>
              <a:ext uri="{FF2B5EF4-FFF2-40B4-BE49-F238E27FC236}">
                <a16:creationId xmlns:a16="http://schemas.microsoft.com/office/drawing/2014/main" id="{18364940-5B2C-4D7E-91CB-DB6CD3579496}"/>
              </a:ext>
            </a:extLst>
          </p:cNvPr>
          <p:cNvSpPr>
            <a:spLocks noGrp="1" noChangeArrowheads="1"/>
          </p:cNvSpPr>
          <p:nvPr>
            <p:ph type="body" idx="1"/>
          </p:nvPr>
        </p:nvSpPr>
        <p:spPr>
          <a:xfrm>
            <a:off x="3348111" y="609600"/>
            <a:ext cx="8158089" cy="3305175"/>
          </a:xfrm>
        </p:spPr>
        <p:txBody>
          <a:bodyPr>
            <a:normAutofit/>
          </a:bodyPr>
          <a:lstStyle/>
          <a:p>
            <a:pPr eaLnBrk="1" hangingPunct="1">
              <a:defRPr/>
            </a:pPr>
            <a:endParaRPr lang="en-US" dirty="0"/>
          </a:p>
          <a:p>
            <a:pPr eaLnBrk="1" hangingPunct="1">
              <a:defRPr/>
            </a:pPr>
            <a:endParaRPr lang="en-US" dirty="0"/>
          </a:p>
          <a:p>
            <a:pPr eaLnBrk="1" hangingPunct="1">
              <a:defRPr/>
            </a:pPr>
            <a:r>
              <a:rPr lang="en-US" dirty="0"/>
              <a:t>Running the string </a:t>
            </a:r>
            <a:r>
              <a:rPr lang="en-US" dirty="0" err="1"/>
              <a:t>abbabbba</a:t>
            </a:r>
            <a:r>
              <a:rPr lang="en-US" dirty="0"/>
              <a:t> over the above machine, the corresponding output string will be 01111010, which can be determined by the following table as well</a:t>
            </a:r>
          </a:p>
          <a:p>
            <a:pPr eaLnBrk="1" hangingPunct="1">
              <a:defRPr/>
            </a:pPr>
            <a:r>
              <a:rPr lang="en-US" dirty="0"/>
              <a:t>It may be noted that in Mealy machine, the length of output string is equal to that of input string.</a:t>
            </a:r>
          </a:p>
        </p:txBody>
      </p:sp>
      <p:pic>
        <p:nvPicPr>
          <p:cNvPr id="6148" name="Picture 4">
            <a:extLst>
              <a:ext uri="{FF2B5EF4-FFF2-40B4-BE49-F238E27FC236}">
                <a16:creationId xmlns:a16="http://schemas.microsoft.com/office/drawing/2014/main" id="{350576E2-D037-456D-94EC-D0AAD14DD77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1664" y="4043363"/>
            <a:ext cx="9634536" cy="210162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2AC9EC44-9AA8-48AA-BD42-DCBD5B641C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566" y="0"/>
            <a:ext cx="8384345" cy="6858000"/>
          </a:xfrm>
        </p:spPr>
      </p:pic>
    </p:spTree>
    <p:extLst>
      <p:ext uri="{BB962C8B-B14F-4D97-AF65-F5344CB8AC3E}">
        <p14:creationId xmlns:p14="http://schemas.microsoft.com/office/powerpoint/2010/main" val="162312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550FBBC-4AF5-4C8B-A70B-E5C8EF8C5B72}"/>
              </a:ext>
            </a:extLst>
          </p:cNvPr>
          <p:cNvSpPr>
            <a:spLocks noGrp="1" noChangeArrowheads="1"/>
          </p:cNvSpPr>
          <p:nvPr>
            <p:ph type="title"/>
          </p:nvPr>
        </p:nvSpPr>
        <p:spPr/>
        <p:txBody>
          <a:bodyPr/>
          <a:lstStyle/>
          <a:p>
            <a:pPr eaLnBrk="1" hangingPunct="1"/>
            <a:r>
              <a:rPr lang="en-US" altLang="en-US" b="1" dirty="0">
                <a:effectLst/>
              </a:rPr>
              <a:t>Example</a:t>
            </a:r>
          </a:p>
        </p:txBody>
      </p:sp>
      <p:sp>
        <p:nvSpPr>
          <p:cNvPr id="1106947" name="Rectangle 3">
            <a:extLst>
              <a:ext uri="{FF2B5EF4-FFF2-40B4-BE49-F238E27FC236}">
                <a16:creationId xmlns:a16="http://schemas.microsoft.com/office/drawing/2014/main" id="{E5F0DDB1-4804-4326-AA48-5D4402D719A9}"/>
              </a:ext>
            </a:extLst>
          </p:cNvPr>
          <p:cNvSpPr>
            <a:spLocks noGrp="1" noChangeArrowheads="1"/>
          </p:cNvSpPr>
          <p:nvPr>
            <p:ph type="body" idx="1"/>
          </p:nvPr>
        </p:nvSpPr>
        <p:spPr>
          <a:xfrm>
            <a:off x="1905000" y="1676400"/>
            <a:ext cx="8534400" cy="4953000"/>
          </a:xfrm>
        </p:spPr>
        <p:txBody>
          <a:bodyPr/>
          <a:lstStyle/>
          <a:p>
            <a:pPr eaLnBrk="1" hangingPunct="1">
              <a:lnSpc>
                <a:spcPct val="80000"/>
              </a:lnSpc>
              <a:defRPr/>
            </a:pPr>
            <a:r>
              <a:rPr lang="en-US" sz="2800" dirty="0">
                <a:solidFill>
                  <a:schemeClr val="tx1"/>
                </a:solidFill>
              </a:rPr>
              <a:t>Consider the Mealy machine shown aside, having the only states q0, where q0 is the start state and</a:t>
            </a:r>
          </a:p>
          <a:p>
            <a:pPr eaLnBrk="1" hangingPunct="1">
              <a:lnSpc>
                <a:spcPct val="80000"/>
              </a:lnSpc>
              <a:buFont typeface="Wingdings" panose="05000000000000000000" pitchFamily="2" charset="2"/>
              <a:buNone/>
              <a:defRPr/>
            </a:pPr>
            <a:r>
              <a:rPr lang="en-US" sz="2800" dirty="0">
                <a:solidFill>
                  <a:schemeClr val="tx1"/>
                </a:solidFill>
              </a:rPr>
              <a:t>		Σ = {0, 1},</a:t>
            </a:r>
          </a:p>
          <a:p>
            <a:pPr eaLnBrk="1" hangingPunct="1">
              <a:lnSpc>
                <a:spcPct val="80000"/>
              </a:lnSpc>
              <a:buFont typeface="Wingdings" panose="05000000000000000000" pitchFamily="2" charset="2"/>
              <a:buNone/>
              <a:defRPr/>
            </a:pPr>
            <a:r>
              <a:rPr lang="en-US" sz="2800" dirty="0">
                <a:solidFill>
                  <a:schemeClr val="tx1"/>
                </a:solidFill>
              </a:rPr>
              <a:t>		</a:t>
            </a:r>
            <a:r>
              <a:rPr lang="ru-RU" sz="2800" dirty="0">
                <a:solidFill>
                  <a:schemeClr val="tx1"/>
                </a:solidFill>
              </a:rPr>
              <a:t>Г</a:t>
            </a:r>
            <a:r>
              <a:rPr lang="en-US" sz="2800" dirty="0">
                <a:solidFill>
                  <a:schemeClr val="tx1"/>
                </a:solidFill>
              </a:rPr>
              <a:t> = {0,1}</a:t>
            </a:r>
          </a:p>
          <a:p>
            <a:pPr eaLnBrk="1" hangingPunct="1">
              <a:lnSpc>
                <a:spcPct val="80000"/>
              </a:lnSpc>
              <a:defRPr/>
            </a:pPr>
            <a:endParaRPr lang="en-US" sz="2800" dirty="0"/>
          </a:p>
          <a:p>
            <a:pPr marL="45720" indent="0" eaLnBrk="1" hangingPunct="1">
              <a:lnSpc>
                <a:spcPct val="80000"/>
              </a:lnSpc>
              <a:buNone/>
              <a:defRPr/>
            </a:pPr>
            <a:endParaRPr lang="en-US" sz="2800" dirty="0"/>
          </a:p>
          <a:p>
            <a:pPr eaLnBrk="1" hangingPunct="1">
              <a:lnSpc>
                <a:spcPct val="80000"/>
              </a:lnSpc>
              <a:defRPr/>
            </a:pPr>
            <a:endParaRPr lang="en-US" sz="2800" dirty="0"/>
          </a:p>
          <a:p>
            <a:pPr eaLnBrk="1" hangingPunct="1">
              <a:lnSpc>
                <a:spcPct val="80000"/>
              </a:lnSpc>
              <a:defRPr/>
            </a:pPr>
            <a:r>
              <a:rPr lang="en-US" sz="2800" dirty="0">
                <a:solidFill>
                  <a:schemeClr val="tx1"/>
                </a:solidFill>
              </a:rPr>
              <a:t>If 0011010 is run on this machine then the corresponding output string will be 1100101.</a:t>
            </a:r>
          </a:p>
          <a:p>
            <a:pPr eaLnBrk="1" hangingPunct="1">
              <a:lnSpc>
                <a:spcPct val="80000"/>
              </a:lnSpc>
              <a:defRPr/>
            </a:pPr>
            <a:r>
              <a:rPr lang="en-US" sz="2800" dirty="0">
                <a:solidFill>
                  <a:schemeClr val="tx1"/>
                </a:solidFill>
              </a:rPr>
              <a:t>This machine is called </a:t>
            </a:r>
            <a:r>
              <a:rPr lang="en-US" sz="2800" b="1" dirty="0">
                <a:solidFill>
                  <a:srgbClr val="FF0000"/>
                </a:solidFill>
              </a:rPr>
              <a:t>Complementing machine.</a:t>
            </a:r>
            <a:endParaRPr lang="en-US" sz="2800" dirty="0">
              <a:solidFill>
                <a:srgbClr val="FF0000"/>
              </a:solidFill>
            </a:endParaRPr>
          </a:p>
        </p:txBody>
      </p:sp>
      <p:pic>
        <p:nvPicPr>
          <p:cNvPr id="9220" name="Picture 4">
            <a:extLst>
              <a:ext uri="{FF2B5EF4-FFF2-40B4-BE49-F238E27FC236}">
                <a16:creationId xmlns:a16="http://schemas.microsoft.com/office/drawing/2014/main" id="{8CD4B0D4-1BA6-4830-B7ED-2A4E9F5CB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95600"/>
            <a:ext cx="13716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06947">
                                            <p:txEl>
                                              <p:pRg st="6" end="6"/>
                                            </p:txEl>
                                          </p:spTgt>
                                        </p:tgtEl>
                                        <p:attrNameLst>
                                          <p:attrName>style.visibility</p:attrName>
                                        </p:attrNameLst>
                                      </p:cBhvr>
                                      <p:to>
                                        <p:strVal val="visible"/>
                                      </p:to>
                                    </p:set>
                                    <p:animEffect transition="in" filter="box(in)">
                                      <p:cBhvr>
                                        <p:cTn id="7" dur="500"/>
                                        <p:tgtEl>
                                          <p:spTgt spid="1106947">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06947">
                                            <p:txEl>
                                              <p:pRg st="7" end="7"/>
                                            </p:txEl>
                                          </p:spTgt>
                                        </p:tgtEl>
                                        <p:attrNameLst>
                                          <p:attrName>style.visibility</p:attrName>
                                        </p:attrNameLst>
                                      </p:cBhvr>
                                      <p:to>
                                        <p:strVal val="visible"/>
                                      </p:to>
                                    </p:set>
                                    <p:animEffect transition="in" filter="box(in)">
                                      <p:cBhvr>
                                        <p:cTn id="10" dur="500"/>
                                        <p:tgtEl>
                                          <p:spTgt spid="1106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7203-04CC-472D-AD33-4289F928E2D6}"/>
              </a:ext>
            </a:extLst>
          </p:cNvPr>
          <p:cNvSpPr>
            <a:spLocks noGrp="1"/>
          </p:cNvSpPr>
          <p:nvPr>
            <p:ph type="title"/>
          </p:nvPr>
        </p:nvSpPr>
        <p:spPr>
          <a:xfrm>
            <a:off x="653145" y="609599"/>
            <a:ext cx="3364378" cy="5606143"/>
          </a:xfrm>
        </p:spPr>
        <p:txBody>
          <a:bodyPr>
            <a:normAutofit/>
          </a:bodyPr>
          <a:lstStyle/>
          <a:p>
            <a:r>
              <a:rPr lang="en-US" sz="4800" b="1" dirty="0"/>
              <a:t>Finite Automaton with output </a:t>
            </a:r>
          </a:p>
        </p:txBody>
      </p:sp>
      <p:graphicFrame>
        <p:nvGraphicFramePr>
          <p:cNvPr id="7" name="Content Placeholder 2">
            <a:extLst>
              <a:ext uri="{FF2B5EF4-FFF2-40B4-BE49-F238E27FC236}">
                <a16:creationId xmlns:a16="http://schemas.microsoft.com/office/drawing/2014/main" id="{F8D95B31-2323-4B3A-8ED6-522D8AE883D2}"/>
              </a:ext>
            </a:extLst>
          </p:cNvPr>
          <p:cNvGraphicFramePr>
            <a:graphicFrameLocks noGrp="1"/>
          </p:cNvGraphicFramePr>
          <p:nvPr>
            <p:ph idx="1"/>
            <p:extLst>
              <p:ext uri="{D42A27DB-BD31-4B8C-83A1-F6EECF244321}">
                <p14:modId xmlns:p14="http://schemas.microsoft.com/office/powerpoint/2010/main" val="3511877351"/>
              </p:ext>
            </p:extLst>
          </p:nvPr>
        </p:nvGraphicFramePr>
        <p:xfrm>
          <a:off x="4017523" y="1199858"/>
          <a:ext cx="7521332" cy="4905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491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2AEC618-C228-4D30-8F19-5AB75FFEDB87}"/>
              </a:ext>
            </a:extLst>
          </p:cNvPr>
          <p:cNvSpPr>
            <a:spLocks noGrp="1" noChangeArrowheads="1"/>
          </p:cNvSpPr>
          <p:nvPr>
            <p:ph type="title"/>
          </p:nvPr>
        </p:nvSpPr>
        <p:spPr/>
        <p:txBody>
          <a:bodyPr/>
          <a:lstStyle/>
          <a:p>
            <a:pPr eaLnBrk="1" hangingPunct="1"/>
            <a:r>
              <a:rPr lang="en-US" altLang="en-US" sz="4000" b="1" dirty="0"/>
              <a:t>Constructing the incrementing machine</a:t>
            </a:r>
          </a:p>
        </p:txBody>
      </p:sp>
      <p:sp>
        <p:nvSpPr>
          <p:cNvPr id="1078275" name="Rectangle 3">
            <a:extLst>
              <a:ext uri="{FF2B5EF4-FFF2-40B4-BE49-F238E27FC236}">
                <a16:creationId xmlns:a16="http://schemas.microsoft.com/office/drawing/2014/main" id="{F2ED6F00-260F-48B2-9A1E-57F55DA9A286}"/>
              </a:ext>
            </a:extLst>
          </p:cNvPr>
          <p:cNvSpPr>
            <a:spLocks noGrp="1" noChangeArrowheads="1"/>
          </p:cNvSpPr>
          <p:nvPr>
            <p:ph type="body" idx="1"/>
          </p:nvPr>
        </p:nvSpPr>
        <p:spPr/>
        <p:txBody>
          <a:bodyPr/>
          <a:lstStyle/>
          <a:p>
            <a:pPr algn="just" eaLnBrk="1" hangingPunct="1">
              <a:defRPr/>
            </a:pPr>
            <a:r>
              <a:rPr lang="en-US" sz="2800" dirty="0">
                <a:solidFill>
                  <a:schemeClr val="tx1"/>
                </a:solidFill>
              </a:rPr>
              <a:t>In the previous example of complementing machine, it has been observed that the input string and the corresponding output string are 1’s complement of each other.</a:t>
            </a:r>
          </a:p>
          <a:p>
            <a:pPr algn="just" eaLnBrk="1" hangingPunct="1">
              <a:defRPr/>
            </a:pPr>
            <a:r>
              <a:rPr lang="en-US" sz="2800" dirty="0">
                <a:solidFill>
                  <a:schemeClr val="tx1"/>
                </a:solidFill>
              </a:rPr>
              <a:t>There is a question whether the Mealy machine can be constructed, so that the output string is increased, in magnitude, by 1 than the corresponding input string?</a:t>
            </a:r>
          </a:p>
          <a:p>
            <a:pPr algn="just" eaLnBrk="1" hangingPunct="1">
              <a:defRPr/>
            </a:pPr>
            <a:r>
              <a:rPr lang="en-US" sz="2800" b="1" dirty="0">
                <a:solidFill>
                  <a:srgbClr val="FF0000"/>
                </a:solidFill>
              </a:rPr>
              <a:t>The answer is 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8275">
                                            <p:txEl>
                                              <p:pRg st="2" end="2"/>
                                            </p:txEl>
                                          </p:spTgt>
                                        </p:tgtEl>
                                        <p:attrNameLst>
                                          <p:attrName>style.visibility</p:attrName>
                                        </p:attrNameLst>
                                      </p:cBhvr>
                                      <p:to>
                                        <p:strVal val="visible"/>
                                      </p:to>
                                    </p:set>
                                    <p:animEffect transition="in" filter="blinds(horizontal)">
                                      <p:cBhvr>
                                        <p:cTn id="7" dur="500"/>
                                        <p:tgtEl>
                                          <p:spTgt spid="1078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5" name="Rectangle 3">
            <a:extLst>
              <a:ext uri="{FF2B5EF4-FFF2-40B4-BE49-F238E27FC236}">
                <a16:creationId xmlns:a16="http://schemas.microsoft.com/office/drawing/2014/main" id="{9798FD04-459C-4ECD-B664-0B2DEE94553C}"/>
              </a:ext>
            </a:extLst>
          </p:cNvPr>
          <p:cNvSpPr>
            <a:spLocks noGrp="1" noChangeArrowheads="1"/>
          </p:cNvSpPr>
          <p:nvPr>
            <p:ph type="body" idx="1"/>
          </p:nvPr>
        </p:nvSpPr>
        <p:spPr>
          <a:xfrm>
            <a:off x="1828800" y="815926"/>
            <a:ext cx="8534400" cy="5813474"/>
          </a:xfrm>
        </p:spPr>
        <p:txBody>
          <a:bodyPr/>
          <a:lstStyle/>
          <a:p>
            <a:pPr eaLnBrk="1" hangingPunct="1">
              <a:lnSpc>
                <a:spcPct val="80000"/>
              </a:lnSpc>
              <a:defRPr/>
            </a:pPr>
            <a:r>
              <a:rPr lang="en-US" sz="2800" dirty="0">
                <a:solidFill>
                  <a:schemeClr val="tx1"/>
                </a:solidFill>
              </a:rPr>
              <a:t>This machine is called the </a:t>
            </a:r>
            <a:r>
              <a:rPr lang="en-US" sz="2800" dirty="0">
                <a:solidFill>
                  <a:srgbClr val="FF0000"/>
                </a:solidFill>
              </a:rPr>
              <a:t>incrementing</a:t>
            </a:r>
            <a:r>
              <a:rPr lang="en-US" sz="2800" dirty="0">
                <a:solidFill>
                  <a:schemeClr val="tx1"/>
                </a:solidFill>
              </a:rPr>
              <a:t> machine. Following is how to construct the incrementing machine. Before the incrementing machine is constructed, consider how 1 is added to a binary number.</a:t>
            </a:r>
          </a:p>
          <a:p>
            <a:pPr eaLnBrk="1" hangingPunct="1">
              <a:lnSpc>
                <a:spcPct val="80000"/>
              </a:lnSpc>
              <a:defRPr/>
            </a:pPr>
            <a:endParaRPr lang="en-US" sz="2800" dirty="0">
              <a:solidFill>
                <a:schemeClr val="tx1"/>
              </a:solidFill>
            </a:endParaRPr>
          </a:p>
          <a:p>
            <a:pPr eaLnBrk="1" hangingPunct="1">
              <a:lnSpc>
                <a:spcPct val="80000"/>
              </a:lnSpc>
              <a:defRPr/>
            </a:pPr>
            <a:r>
              <a:rPr lang="en-US" sz="2800" dirty="0">
                <a:solidFill>
                  <a:schemeClr val="tx1"/>
                </a:solidFill>
              </a:rPr>
              <a:t>Since, if two numbers are added, the addition is performed from right to left, so while increasing the binary number by 1, the string (binary number) must be read by the corresponding Mealy machine from right to left, and hence the output string (binary number) will also be generated from right to left.</a:t>
            </a:r>
          </a:p>
          <a:p>
            <a:pPr eaLnBrk="1" hangingPunct="1">
              <a:lnSpc>
                <a:spcPct val="80000"/>
              </a:lnSpc>
              <a:defRPr/>
            </a:pPr>
            <a:r>
              <a:rPr lang="en-US" sz="2800" dirty="0">
                <a:solidFill>
                  <a:schemeClr val="tx1"/>
                </a:solidFill>
              </a:rPr>
              <a:t>Consider the following additions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4D3AE548-F97A-420C-93C0-24F1084AE38F}"/>
              </a:ext>
            </a:extLst>
          </p:cNvPr>
          <p:cNvSpPr>
            <a:spLocks noGrp="1" noChangeArrowheads="1"/>
          </p:cNvSpPr>
          <p:nvPr>
            <p:ph type="body" idx="1"/>
          </p:nvPr>
        </p:nvSpPr>
        <p:spPr>
          <a:xfrm>
            <a:off x="1981200" y="228600"/>
            <a:ext cx="4343400" cy="4114800"/>
          </a:xfrm>
        </p:spPr>
        <p:txBody>
          <a:bodyPr/>
          <a:lstStyle/>
          <a:p>
            <a:pPr eaLnBrk="1" hangingPunct="1"/>
            <a:r>
              <a:rPr lang="en-US" altLang="en-US">
                <a:solidFill>
                  <a:srgbClr val="FFFF99"/>
                </a:solidFill>
                <a:effectLst/>
              </a:rPr>
              <a:t>a)</a:t>
            </a:r>
            <a:r>
              <a:rPr lang="en-US" altLang="en-US">
                <a:effectLst/>
              </a:rPr>
              <a:t> 100101110 </a:t>
            </a:r>
          </a:p>
          <a:p>
            <a:pPr eaLnBrk="1" hangingPunct="1">
              <a:buFont typeface="Wingdings" panose="05000000000000000000" pitchFamily="2" charset="2"/>
              <a:buNone/>
            </a:pPr>
            <a:r>
              <a:rPr lang="en-US" altLang="en-US">
                <a:effectLst/>
              </a:rPr>
              <a:t>			   + 1</a:t>
            </a:r>
          </a:p>
          <a:p>
            <a:pPr eaLnBrk="1" hangingPunct="1">
              <a:buFont typeface="Wingdings" panose="05000000000000000000" pitchFamily="2" charset="2"/>
              <a:buNone/>
            </a:pPr>
            <a:r>
              <a:rPr lang="en-US" altLang="en-US">
                <a:effectLst/>
              </a:rPr>
              <a:t>______________</a:t>
            </a:r>
          </a:p>
          <a:p>
            <a:pPr eaLnBrk="1" hangingPunct="1">
              <a:buFont typeface="Wingdings" panose="05000000000000000000" pitchFamily="2" charset="2"/>
              <a:buNone/>
            </a:pPr>
            <a:r>
              <a:rPr lang="en-US" altLang="en-US">
                <a:effectLst/>
              </a:rPr>
              <a:t>		100101111</a:t>
            </a:r>
          </a:p>
        </p:txBody>
      </p:sp>
      <p:sp>
        <p:nvSpPr>
          <p:cNvPr id="1111044" name="Rectangle 4">
            <a:extLst>
              <a:ext uri="{FF2B5EF4-FFF2-40B4-BE49-F238E27FC236}">
                <a16:creationId xmlns:a16="http://schemas.microsoft.com/office/drawing/2014/main" id="{B36E964F-6B04-4D49-B88F-5874E8F41FF0}"/>
              </a:ext>
            </a:extLst>
          </p:cNvPr>
          <p:cNvSpPr>
            <a:spLocks noChangeArrowheads="1"/>
          </p:cNvSpPr>
          <p:nvPr/>
        </p:nvSpPr>
        <p:spPr bwMode="auto">
          <a:xfrm>
            <a:off x="6172200" y="228600"/>
            <a:ext cx="396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914400" fontAlgn="base">
              <a:spcBef>
                <a:spcPct val="20000"/>
              </a:spcBef>
              <a:spcAft>
                <a:spcPct val="0"/>
              </a:spcAft>
              <a:buClr>
                <a:srgbClr val="00CCFF"/>
              </a:buClr>
              <a:buSzPct val="65000"/>
              <a:buFont typeface="Wingdings" pitchFamily="2" charset="2"/>
              <a:buChar char="n"/>
              <a:defRPr/>
            </a:pPr>
            <a:r>
              <a:rPr lang="en-US" sz="3200" dirty="0">
                <a:solidFill>
                  <a:srgbClr val="FFFF99"/>
                </a:solidFill>
                <a:latin typeface="Tahoma" panose="020B0604030504040204" pitchFamily="34" charset="0"/>
              </a:rPr>
              <a:t>b)</a:t>
            </a:r>
            <a:r>
              <a:rPr lang="en-US" sz="3200" dirty="0">
                <a:solidFill>
                  <a:srgbClr val="FFFFFF"/>
                </a:solidFill>
                <a:latin typeface="Tahoma" panose="020B0604030504040204" pitchFamily="34" charset="0"/>
              </a:rPr>
              <a:t> 1001100111</a:t>
            </a:r>
          </a:p>
          <a:p>
            <a:pPr marL="342900" indent="-342900" defTabSz="914400" fontAlgn="base">
              <a:spcBef>
                <a:spcPct val="20000"/>
              </a:spcBef>
              <a:spcAft>
                <a:spcPct val="0"/>
              </a:spcAft>
              <a:buClr>
                <a:srgbClr val="00CCFF"/>
              </a:buClr>
              <a:buSzPct val="65000"/>
              <a:defRPr/>
            </a:pPr>
            <a:r>
              <a:rPr lang="en-US" sz="3200" dirty="0">
                <a:solidFill>
                  <a:srgbClr val="FFFFFF"/>
                </a:solidFill>
                <a:latin typeface="Tahoma" panose="020B0604030504040204" pitchFamily="34" charset="0"/>
              </a:rPr>
              <a:t>			     + 1</a:t>
            </a:r>
          </a:p>
          <a:p>
            <a:pPr marL="342900" indent="-342900" defTabSz="914400" fontAlgn="base">
              <a:spcBef>
                <a:spcPct val="20000"/>
              </a:spcBef>
              <a:spcAft>
                <a:spcPct val="0"/>
              </a:spcAft>
              <a:buClr>
                <a:srgbClr val="00CCFF"/>
              </a:buClr>
              <a:buSzPct val="65000"/>
              <a:defRPr/>
            </a:pPr>
            <a:r>
              <a:rPr lang="en-US" sz="3200" dirty="0">
                <a:solidFill>
                  <a:srgbClr val="FFFFFF"/>
                </a:solidFill>
                <a:latin typeface="Tahoma" panose="020B0604030504040204" pitchFamily="34" charset="0"/>
              </a:rPr>
              <a:t>______________</a:t>
            </a:r>
          </a:p>
          <a:p>
            <a:pPr marL="342900" indent="-342900" defTabSz="914400" fontAlgn="base">
              <a:spcBef>
                <a:spcPct val="20000"/>
              </a:spcBef>
              <a:spcAft>
                <a:spcPct val="0"/>
              </a:spcAft>
              <a:buClr>
                <a:srgbClr val="00CCFF"/>
              </a:buClr>
              <a:buSzPct val="65000"/>
              <a:defRPr/>
            </a:pPr>
            <a:r>
              <a:rPr lang="en-US" sz="3200" dirty="0">
                <a:solidFill>
                  <a:srgbClr val="FFFFFF"/>
                </a:solidFill>
                <a:latin typeface="Tahoma" panose="020B0604030504040204" pitchFamily="34" charset="0"/>
              </a:rPr>
              <a:t>	    1001101000</a:t>
            </a:r>
          </a:p>
          <a:p>
            <a:pPr marL="342900" indent="-342900" defTabSz="914400" fontAlgn="base">
              <a:spcBef>
                <a:spcPct val="20000"/>
              </a:spcBef>
              <a:spcAft>
                <a:spcPct val="0"/>
              </a:spcAft>
              <a:buClr>
                <a:srgbClr val="00CCFF"/>
              </a:buClr>
              <a:buSzPct val="65000"/>
              <a:buFont typeface="Wingdings" pitchFamily="2" charset="2"/>
              <a:buChar char="n"/>
              <a:defRPr/>
            </a:pPr>
            <a:endParaRPr lang="en-US" sz="3200" dirty="0">
              <a:solidFill>
                <a:srgbClr val="FFFFFF"/>
              </a:solidFill>
              <a:effectLst>
                <a:outerShdw blurRad="38100" dist="38100" dir="2700000" algn="tl">
                  <a:srgbClr val="000000"/>
                </a:outerShdw>
              </a:effectLst>
              <a:latin typeface="Tahoma" panose="020B0604030504040204" pitchFamily="34" charset="0"/>
            </a:endParaRPr>
          </a:p>
        </p:txBody>
      </p:sp>
      <p:sp>
        <p:nvSpPr>
          <p:cNvPr id="12292" name="Rectangle 5">
            <a:extLst>
              <a:ext uri="{FF2B5EF4-FFF2-40B4-BE49-F238E27FC236}">
                <a16:creationId xmlns:a16="http://schemas.microsoft.com/office/drawing/2014/main" id="{9632FBAD-521C-473F-A43E-9DC3F28813D9}"/>
              </a:ext>
            </a:extLst>
          </p:cNvPr>
          <p:cNvSpPr>
            <a:spLocks noChangeArrowheads="1"/>
          </p:cNvSpPr>
          <p:nvPr/>
        </p:nvSpPr>
        <p:spPr bwMode="auto">
          <a:xfrm>
            <a:off x="1524000" y="2514600"/>
            <a:ext cx="8839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defTabSz="914400" fontAlgn="base">
              <a:spcBef>
                <a:spcPct val="20000"/>
              </a:spcBef>
              <a:spcAft>
                <a:spcPct val="0"/>
              </a:spcAft>
              <a:buClr>
                <a:srgbClr val="00CCFF"/>
              </a:buClr>
              <a:buSzPct val="65000"/>
            </a:pPr>
            <a:r>
              <a:rPr lang="en-US" altLang="en-US" sz="2800">
                <a:solidFill>
                  <a:srgbClr val="FFFFFF"/>
                </a:solidFill>
              </a:rPr>
              <a:t>It may be observed from the above that</a:t>
            </a:r>
          </a:p>
          <a:p>
            <a:pPr defTabSz="914400" fontAlgn="base">
              <a:spcBef>
                <a:spcPct val="20000"/>
              </a:spcBef>
              <a:spcAft>
                <a:spcPct val="0"/>
              </a:spcAft>
              <a:buClr>
                <a:srgbClr val="00CCFF"/>
              </a:buClr>
              <a:buSzPct val="65000"/>
              <a:buFont typeface="Wingdings" panose="05000000000000000000" pitchFamily="2" charset="2"/>
              <a:buChar char="n"/>
            </a:pPr>
            <a:r>
              <a:rPr lang="en-US" altLang="en-US" sz="2800">
                <a:solidFill>
                  <a:srgbClr val="FFFF99"/>
                </a:solidFill>
              </a:rPr>
              <a:t>a)</a:t>
            </a:r>
            <a:r>
              <a:rPr lang="en-US" altLang="en-US" sz="2800">
                <a:solidFill>
                  <a:srgbClr val="FFFFFF"/>
                </a:solidFill>
              </a:rPr>
              <a:t> If the right most bit of binary number, to be incremented, is 0, the output binary number can be obtained by converting the right most bit to 1 and remaining bits unchanged.</a:t>
            </a:r>
          </a:p>
          <a:p>
            <a:pPr defTabSz="914400" fontAlgn="base">
              <a:spcBef>
                <a:spcPct val="20000"/>
              </a:spcBef>
              <a:spcAft>
                <a:spcPct val="0"/>
              </a:spcAft>
              <a:buClr>
                <a:srgbClr val="00CCFF"/>
              </a:buClr>
              <a:buSzPct val="65000"/>
              <a:buFont typeface="Wingdings" panose="05000000000000000000" pitchFamily="2" charset="2"/>
              <a:buChar char="n"/>
            </a:pPr>
            <a:r>
              <a:rPr lang="en-US" altLang="en-US" sz="2800">
                <a:solidFill>
                  <a:srgbClr val="FFFF99"/>
                </a:solidFill>
              </a:rPr>
              <a:t>b)</a:t>
            </a:r>
            <a:r>
              <a:rPr lang="en-US" altLang="en-US" sz="2800">
                <a:solidFill>
                  <a:srgbClr val="FFFFFF"/>
                </a:solidFill>
              </a:rPr>
              <a:t> If the right most bit of binary number is 1 then the output can be obtained, converting that 1 along with all its concatenated 1’s to 0’s, then converting the next 0 to 1 and remaining bits unchanged.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7316B0B-0066-4573-A0FE-168794420E36}"/>
              </a:ext>
            </a:extLst>
          </p:cNvPr>
          <p:cNvSpPr>
            <a:spLocks noGrp="1" noChangeArrowheads="1"/>
          </p:cNvSpPr>
          <p:nvPr>
            <p:ph type="title"/>
          </p:nvPr>
        </p:nvSpPr>
        <p:spPr>
          <a:xfrm>
            <a:off x="1143000" y="609600"/>
            <a:ext cx="9875520" cy="1356360"/>
          </a:xfrm>
        </p:spPr>
        <p:txBody>
          <a:bodyPr>
            <a:normAutofit/>
          </a:bodyPr>
          <a:lstStyle/>
          <a:p>
            <a:pPr eaLnBrk="1" hangingPunct="1"/>
            <a:r>
              <a:rPr lang="en-US" altLang="en-US"/>
              <a:t>Observation </a:t>
            </a:r>
          </a:p>
        </p:txBody>
      </p:sp>
      <p:graphicFrame>
        <p:nvGraphicFramePr>
          <p:cNvPr id="1113093" name="Rectangle 3">
            <a:extLst>
              <a:ext uri="{FF2B5EF4-FFF2-40B4-BE49-F238E27FC236}">
                <a16:creationId xmlns:a16="http://schemas.microsoft.com/office/drawing/2014/main" id="{7E0326C4-32C1-4283-B0F2-5DD353A23316}"/>
              </a:ext>
            </a:extLst>
          </p:cNvPr>
          <p:cNvGraphicFramePr/>
          <p:nvPr>
            <p:extLst>
              <p:ext uri="{D42A27DB-BD31-4B8C-83A1-F6EECF244321}">
                <p14:modId xmlns:p14="http://schemas.microsoft.com/office/powerpoint/2010/main" val="4263609013"/>
              </p:ext>
            </p:extLst>
          </p:nvPr>
        </p:nvGraphicFramePr>
        <p:xfrm>
          <a:off x="1143000" y="1965960"/>
          <a:ext cx="9872663" cy="4448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13C5C56-337C-4309-B1DE-0A897EB61E77}"/>
              </a:ext>
            </a:extLst>
          </p:cNvPr>
          <p:cNvSpPr>
            <a:spLocks noGrp="1" noChangeArrowheads="1"/>
          </p:cNvSpPr>
          <p:nvPr>
            <p:ph type="title"/>
          </p:nvPr>
        </p:nvSpPr>
        <p:spPr>
          <a:xfrm>
            <a:off x="1143000" y="609600"/>
            <a:ext cx="9875520" cy="1356360"/>
          </a:xfrm>
        </p:spPr>
        <p:txBody>
          <a:bodyPr/>
          <a:lstStyle/>
          <a:p>
            <a:pPr eaLnBrk="1" hangingPunct="1"/>
            <a:r>
              <a:rPr lang="en-US" altLang="en-US" sz="4000" b="1" dirty="0">
                <a:solidFill>
                  <a:srgbClr val="00B0F0"/>
                </a:solidFill>
              </a:rPr>
              <a:t>Incrementing (Mealy) machine</a:t>
            </a:r>
          </a:p>
        </p:txBody>
      </p:sp>
      <p:pic>
        <p:nvPicPr>
          <p:cNvPr id="14339" name="Picture 3">
            <a:extLst>
              <a:ext uri="{FF2B5EF4-FFF2-40B4-BE49-F238E27FC236}">
                <a16:creationId xmlns:a16="http://schemas.microsoft.com/office/drawing/2014/main" id="{CE78B466-E71E-48F1-A2D0-BFCB93F0BDEB}"/>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971800" y="2209800"/>
            <a:ext cx="6172200" cy="30861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E616221-2C40-4942-B3C2-D062F197B8C4}"/>
              </a:ext>
            </a:extLst>
          </p:cNvPr>
          <p:cNvSpPr>
            <a:spLocks noGrp="1" noChangeArrowheads="1"/>
          </p:cNvSpPr>
          <p:nvPr>
            <p:ph type="title"/>
          </p:nvPr>
        </p:nvSpPr>
        <p:spPr>
          <a:xfrm>
            <a:off x="653145" y="609599"/>
            <a:ext cx="3364378" cy="5606143"/>
          </a:xfrm>
        </p:spPr>
        <p:txBody>
          <a:bodyPr>
            <a:normAutofit/>
          </a:bodyPr>
          <a:lstStyle/>
          <a:p>
            <a:pPr eaLnBrk="1" hangingPunct="1"/>
            <a:r>
              <a:rPr lang="en-US" altLang="en-US" sz="4800" dirty="0"/>
              <a:t>Observation</a:t>
            </a:r>
          </a:p>
        </p:txBody>
      </p:sp>
      <p:graphicFrame>
        <p:nvGraphicFramePr>
          <p:cNvPr id="1117189" name="Rectangle 3">
            <a:extLst>
              <a:ext uri="{FF2B5EF4-FFF2-40B4-BE49-F238E27FC236}">
                <a16:creationId xmlns:a16="http://schemas.microsoft.com/office/drawing/2014/main" id="{F223ADC9-124C-4EC0-89DB-38C83C9FF9A3}"/>
              </a:ext>
            </a:extLst>
          </p:cNvPr>
          <p:cNvGraphicFramePr/>
          <p:nvPr>
            <p:extLst>
              <p:ext uri="{D42A27DB-BD31-4B8C-83A1-F6EECF244321}">
                <p14:modId xmlns:p14="http://schemas.microsoft.com/office/powerpoint/2010/main" val="738375408"/>
              </p:ext>
            </p:extLst>
          </p:nvPr>
        </p:nvGraphicFramePr>
        <p:xfrm>
          <a:off x="4139738" y="609599"/>
          <a:ext cx="7897091" cy="5791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B1B7B66-3D6F-4932-BD71-A2ABFFDEA28C}"/>
              </a:ext>
            </a:extLst>
          </p:cNvPr>
          <p:cNvSpPr>
            <a:spLocks noGrp="1" noChangeArrowheads="1"/>
          </p:cNvSpPr>
          <p:nvPr>
            <p:ph type="title"/>
          </p:nvPr>
        </p:nvSpPr>
        <p:spPr>
          <a:xfrm>
            <a:off x="653145" y="609599"/>
            <a:ext cx="3364378" cy="5606143"/>
          </a:xfrm>
        </p:spPr>
        <p:txBody>
          <a:bodyPr>
            <a:normAutofit/>
          </a:bodyPr>
          <a:lstStyle/>
          <a:p>
            <a:pPr eaLnBrk="1" hangingPunct="1"/>
            <a:r>
              <a:rPr lang="en-US" altLang="en-US" sz="4800">
                <a:effectLst/>
              </a:rPr>
              <a:t>Note</a:t>
            </a:r>
          </a:p>
        </p:txBody>
      </p:sp>
      <p:graphicFrame>
        <p:nvGraphicFramePr>
          <p:cNvPr id="1080325" name="Rectangle 3">
            <a:extLst>
              <a:ext uri="{FF2B5EF4-FFF2-40B4-BE49-F238E27FC236}">
                <a16:creationId xmlns:a16="http://schemas.microsoft.com/office/drawing/2014/main" id="{633FF493-C81E-46CB-BDE3-ED1B887FED23}"/>
              </a:ext>
            </a:extLst>
          </p:cNvPr>
          <p:cNvGraphicFramePr/>
          <p:nvPr>
            <p:extLst>
              <p:ext uri="{D42A27DB-BD31-4B8C-83A1-F6EECF244321}">
                <p14:modId xmlns:p14="http://schemas.microsoft.com/office/powerpoint/2010/main" val="1451723892"/>
              </p:ext>
            </p:extLst>
          </p:nvPr>
        </p:nvGraphicFramePr>
        <p:xfrm>
          <a:off x="3807229" y="1199858"/>
          <a:ext cx="7189727" cy="480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3D530C5-1BA2-4F7E-A422-03F349651FB4}"/>
              </a:ext>
            </a:extLst>
          </p:cNvPr>
          <p:cNvSpPr>
            <a:spLocks noGrp="1" noChangeArrowheads="1"/>
          </p:cNvSpPr>
          <p:nvPr>
            <p:ph type="title"/>
          </p:nvPr>
        </p:nvSpPr>
        <p:spPr/>
        <p:txBody>
          <a:bodyPr/>
          <a:lstStyle/>
          <a:p>
            <a:pPr eaLnBrk="1" hangingPunct="1"/>
            <a:r>
              <a:rPr lang="en-US" altLang="en-US" sz="4000" b="1" dirty="0"/>
              <a:t>Applications of Incrementing and Complementing machines</a:t>
            </a:r>
          </a:p>
        </p:txBody>
      </p:sp>
      <p:sp>
        <p:nvSpPr>
          <p:cNvPr id="1119235" name="Rectangle 3">
            <a:extLst>
              <a:ext uri="{FF2B5EF4-FFF2-40B4-BE49-F238E27FC236}">
                <a16:creationId xmlns:a16="http://schemas.microsoft.com/office/drawing/2014/main" id="{EDEA106C-6FA7-43D3-8128-DA28635AE401}"/>
              </a:ext>
            </a:extLst>
          </p:cNvPr>
          <p:cNvSpPr>
            <a:spLocks noGrp="1" noChangeArrowheads="1"/>
          </p:cNvSpPr>
          <p:nvPr>
            <p:ph type="body" idx="1"/>
          </p:nvPr>
        </p:nvSpPr>
        <p:spPr>
          <a:xfrm>
            <a:off x="1828800" y="1905000"/>
            <a:ext cx="8534400" cy="4648200"/>
          </a:xfrm>
        </p:spPr>
        <p:txBody>
          <a:bodyPr/>
          <a:lstStyle/>
          <a:p>
            <a:pPr eaLnBrk="1" hangingPunct="1">
              <a:defRPr/>
            </a:pPr>
            <a:r>
              <a:rPr lang="en-US" sz="2800" dirty="0">
                <a:solidFill>
                  <a:schemeClr val="tx1"/>
                </a:solidFill>
              </a:rPr>
              <a:t>1’s complementing and incrementing machines which are basically Mealy machines are very much helpful in computing.</a:t>
            </a:r>
          </a:p>
          <a:p>
            <a:pPr eaLnBrk="1" hangingPunct="1">
              <a:defRPr/>
            </a:pPr>
            <a:r>
              <a:rPr lang="en-US" sz="2800" dirty="0">
                <a:solidFill>
                  <a:schemeClr val="tx1"/>
                </a:solidFill>
              </a:rPr>
              <a:t>The incrementing machine helps in building a machine that can perform the addition of binary numbers.</a:t>
            </a:r>
          </a:p>
          <a:p>
            <a:pPr eaLnBrk="1" hangingPunct="1">
              <a:defRPr/>
            </a:pPr>
            <a:r>
              <a:rPr lang="en-US" sz="2800" dirty="0">
                <a:solidFill>
                  <a:schemeClr val="tx1"/>
                </a:solidFill>
              </a:rPr>
              <a:t>Using the complementing machine along with incrementing machine, one can build a machine that can perform the subtraction of binary numbers.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2879-7EA4-44D1-90F6-E89A379A8ACF}"/>
              </a:ext>
            </a:extLst>
          </p:cNvPr>
          <p:cNvSpPr>
            <a:spLocks noGrp="1"/>
          </p:cNvSpPr>
          <p:nvPr>
            <p:ph type="title"/>
          </p:nvPr>
        </p:nvSpPr>
        <p:spPr/>
        <p:txBody>
          <a:bodyPr/>
          <a:lstStyle/>
          <a:p>
            <a:r>
              <a:rPr lang="en-US" dirty="0"/>
              <a:t>Subtracting a binary number from another</a:t>
            </a:r>
          </a:p>
        </p:txBody>
      </p:sp>
      <p:sp>
        <p:nvSpPr>
          <p:cNvPr id="3" name="Content Placeholder 2">
            <a:extLst>
              <a:ext uri="{FF2B5EF4-FFF2-40B4-BE49-F238E27FC236}">
                <a16:creationId xmlns:a16="http://schemas.microsoft.com/office/drawing/2014/main" id="{D469ACFB-5818-4CFD-BEC0-365D8DD6746D}"/>
              </a:ext>
            </a:extLst>
          </p:cNvPr>
          <p:cNvSpPr>
            <a:spLocks noGrp="1"/>
          </p:cNvSpPr>
          <p:nvPr>
            <p:ph idx="1"/>
          </p:nvPr>
        </p:nvSpPr>
        <p:spPr>
          <a:xfrm>
            <a:off x="562708" y="2057399"/>
            <a:ext cx="10860258" cy="4399671"/>
          </a:xfrm>
        </p:spPr>
        <p:txBody>
          <a:bodyPr/>
          <a:lstStyle/>
          <a:p>
            <a:r>
              <a:rPr lang="en-US" b="1" u="sng" dirty="0">
                <a:solidFill>
                  <a:schemeClr val="tx1"/>
                </a:solidFill>
                <a:latin typeface="Abadi" panose="020B0604020202020204" pitchFamily="34" charset="0"/>
              </a:rPr>
              <a:t>Method:</a:t>
            </a:r>
            <a:r>
              <a:rPr lang="en-US" dirty="0">
                <a:solidFill>
                  <a:schemeClr val="tx1"/>
                </a:solidFill>
                <a:latin typeface="Abadi" panose="020B0604020202020204" pitchFamily="34" charset="0"/>
              </a:rPr>
              <a:t> To subtract a binary </a:t>
            </a:r>
            <a:r>
              <a:rPr lang="en-US" dirty="0">
                <a:solidFill>
                  <a:srgbClr val="FF0000"/>
                </a:solidFill>
                <a:latin typeface="Abadi" panose="020B0604020202020204" pitchFamily="34" charset="0"/>
              </a:rPr>
              <a:t>b</a:t>
            </a:r>
            <a:r>
              <a:rPr lang="en-US" dirty="0">
                <a:solidFill>
                  <a:schemeClr val="tx1"/>
                </a:solidFill>
                <a:latin typeface="Abadi" panose="020B0604020202020204" pitchFamily="34" charset="0"/>
              </a:rPr>
              <a:t> from a binary number </a:t>
            </a:r>
            <a:r>
              <a:rPr lang="en-US" dirty="0">
                <a:solidFill>
                  <a:srgbClr val="FF0000"/>
                </a:solidFill>
                <a:latin typeface="Abadi" panose="020B0604020202020204" pitchFamily="34" charset="0"/>
              </a:rPr>
              <a:t>a</a:t>
            </a:r>
          </a:p>
          <a:p>
            <a:pPr marL="45720" indent="0">
              <a:buNone/>
            </a:pPr>
            <a:endParaRPr lang="en-US" dirty="0">
              <a:solidFill>
                <a:schemeClr val="tx1"/>
              </a:solidFill>
              <a:latin typeface="Abadi" panose="020B0604020202020204" pitchFamily="34" charset="0"/>
            </a:endParaRPr>
          </a:p>
          <a:p>
            <a:pPr marL="457200" indent="-457200">
              <a:buFont typeface="+mj-lt"/>
              <a:buAutoNum type="arabicPeriod"/>
            </a:pPr>
            <a:r>
              <a:rPr lang="en-US" dirty="0">
                <a:solidFill>
                  <a:schemeClr val="tx1"/>
                </a:solidFill>
                <a:latin typeface="Abadi" panose="020B0604020202020204" pitchFamily="34" charset="0"/>
              </a:rPr>
              <a:t> Add 1’s complement of b to a (ignoring the overflow, If any)</a:t>
            </a:r>
          </a:p>
          <a:p>
            <a:pPr marL="457200" indent="-457200">
              <a:buFont typeface="+mj-lt"/>
              <a:buAutoNum type="arabicPeriod"/>
            </a:pPr>
            <a:r>
              <a:rPr lang="en-US" dirty="0">
                <a:solidFill>
                  <a:schemeClr val="tx1"/>
                </a:solidFill>
                <a:latin typeface="Abadi" panose="020B0604020202020204" pitchFamily="34" charset="0"/>
              </a:rPr>
              <a:t>Increase the result, in magnitude, by 1 (use the incrementing machine). Ignoring the overflow if any.</a:t>
            </a:r>
          </a:p>
          <a:p>
            <a:pPr marL="0" indent="0">
              <a:buNone/>
            </a:pPr>
            <a:endParaRPr lang="en-US" dirty="0">
              <a:solidFill>
                <a:schemeClr val="tx1"/>
              </a:solidFill>
              <a:latin typeface="Abadi" panose="020B0604020202020204" pitchFamily="34" charset="0"/>
            </a:endParaRPr>
          </a:p>
          <a:p>
            <a:pPr marL="0" indent="0">
              <a:buNone/>
            </a:pPr>
            <a:r>
              <a:rPr lang="en-US" b="1" u="sng" dirty="0">
                <a:solidFill>
                  <a:schemeClr val="tx1"/>
                </a:solidFill>
                <a:latin typeface="Abadi" panose="020B0604020202020204" pitchFamily="34" charset="0"/>
              </a:rPr>
              <a:t>Note:</a:t>
            </a:r>
            <a:r>
              <a:rPr lang="en-US" b="1" dirty="0">
                <a:solidFill>
                  <a:schemeClr val="tx1"/>
                </a:solidFill>
                <a:latin typeface="Abadi" panose="020B0604020202020204" pitchFamily="34" charset="0"/>
              </a:rPr>
              <a:t>  </a:t>
            </a:r>
            <a:r>
              <a:rPr lang="en-US" dirty="0">
                <a:solidFill>
                  <a:schemeClr val="tx1"/>
                </a:solidFill>
                <a:latin typeface="Abadi" panose="020B0604020202020204" pitchFamily="34" charset="0"/>
              </a:rPr>
              <a:t>if there is no overflow in (1). Take 1’s complement once again in (2), instead. This situation occurs when b is greater than a, in magnitude. Following is an example of subtraction of binary numbers.</a:t>
            </a:r>
          </a:p>
          <a:p>
            <a:pPr marL="0" indent="0">
              <a:buNone/>
            </a:pPr>
            <a:endParaRPr lang="en-US" dirty="0">
              <a:solidFill>
                <a:schemeClr val="tx1"/>
              </a:solidFill>
              <a:latin typeface="Abadi" panose="020B0604020202020204" pitchFamily="34" charset="0"/>
            </a:endParaRPr>
          </a:p>
          <a:p>
            <a:pPr marL="0" indent="0">
              <a:buNone/>
            </a:pPr>
            <a:endParaRPr lang="en-US" dirty="0">
              <a:solidFill>
                <a:schemeClr val="tx1"/>
              </a:solidFill>
              <a:latin typeface="Abadi" panose="020B0604020202020204" pitchFamily="34" charset="0"/>
            </a:endParaRPr>
          </a:p>
          <a:p>
            <a:endParaRPr lang="en-US" dirty="0"/>
          </a:p>
        </p:txBody>
      </p:sp>
    </p:spTree>
    <p:extLst>
      <p:ext uri="{BB962C8B-B14F-4D97-AF65-F5344CB8AC3E}">
        <p14:creationId xmlns:p14="http://schemas.microsoft.com/office/powerpoint/2010/main" val="128606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678B-2E24-4C49-AB94-1D99F9C6866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4B5A1F2-FDE0-4385-8A87-F4EAE3922487}"/>
              </a:ext>
            </a:extLst>
          </p:cNvPr>
          <p:cNvSpPr>
            <a:spLocks noGrp="1"/>
          </p:cNvSpPr>
          <p:nvPr>
            <p:ph idx="1"/>
          </p:nvPr>
        </p:nvSpPr>
        <p:spPr/>
        <p:txBody>
          <a:bodyPr/>
          <a:lstStyle/>
          <a:p>
            <a:r>
              <a:rPr lang="en-US" sz="2400" dirty="0">
                <a:solidFill>
                  <a:schemeClr val="tx1"/>
                </a:solidFill>
                <a:latin typeface="Arial" panose="020B0604020202020204" pitchFamily="34" charset="0"/>
                <a:cs typeface="Arial" panose="020B0604020202020204" pitchFamily="34" charset="0"/>
              </a:rPr>
              <a:t>To subtract the binary number 101 from the binary number 1110, let</a:t>
            </a:r>
          </a:p>
          <a:p>
            <a:pPr marL="0" indent="0">
              <a:buNone/>
            </a:pPr>
            <a:r>
              <a:rPr lang="en-US" sz="2400" dirty="0">
                <a:solidFill>
                  <a:schemeClr val="tx1"/>
                </a:solidFill>
                <a:latin typeface="Arial" panose="020B0604020202020204" pitchFamily="34" charset="0"/>
                <a:cs typeface="Arial" panose="020B0604020202020204" pitchFamily="34" charset="0"/>
              </a:rPr>
              <a:t>a = 1110 and b = 101  = 0101.</a:t>
            </a:r>
          </a:p>
          <a:p>
            <a:pPr marL="0" indent="0">
              <a:buNone/>
            </a:pPr>
            <a:r>
              <a:rPr lang="en-US" sz="2400" dirty="0">
                <a:solidFill>
                  <a:schemeClr val="tx1"/>
                </a:solidFill>
                <a:latin typeface="Arial" panose="020B0604020202020204" pitchFamily="34" charset="0"/>
                <a:cs typeface="Arial" panose="020B0604020202020204" pitchFamily="34" charset="0"/>
              </a:rPr>
              <a:t>(Here the number of digits of b are equated with that of a) </a:t>
            </a:r>
          </a:p>
          <a:p>
            <a:pPr marL="0" indent="0">
              <a:buNone/>
            </a:pPr>
            <a:endParaRPr lang="en-US" sz="2400" dirty="0">
              <a:solidFill>
                <a:schemeClr val="tx1"/>
              </a:solidFill>
              <a:latin typeface="Arial" panose="020B0604020202020204" pitchFamily="34" charset="0"/>
              <a:cs typeface="Arial" panose="020B0604020202020204" pitchFamily="34" charset="0"/>
            </a:endParaRPr>
          </a:p>
          <a:p>
            <a:pPr marL="457200" indent="-457200">
              <a:buFont typeface="+mj-lt"/>
              <a:buAutoNum type="arabicPeriod"/>
            </a:pPr>
            <a:r>
              <a:rPr lang="en-US" sz="2400" dirty="0">
                <a:solidFill>
                  <a:schemeClr val="tx1"/>
                </a:solidFill>
                <a:latin typeface="Arial" panose="020B0604020202020204" pitchFamily="34" charset="0"/>
                <a:cs typeface="Arial" panose="020B0604020202020204" pitchFamily="34" charset="0"/>
              </a:rPr>
              <a:t>Adding 1’s complement (1010) of b to a.</a:t>
            </a:r>
          </a:p>
          <a:p>
            <a:pPr marL="0" indent="0">
              <a:buNone/>
            </a:pPr>
            <a:r>
              <a:rPr lang="en-US" sz="2400" dirty="0">
                <a:solidFill>
                  <a:schemeClr val="tx1"/>
                </a:solidFill>
                <a:latin typeface="Arial" panose="020B0604020202020204" pitchFamily="34" charset="0"/>
                <a:cs typeface="Arial" panose="020B0604020202020204" pitchFamily="34" charset="0"/>
              </a:rPr>
              <a:t>        1110</a:t>
            </a:r>
          </a:p>
          <a:p>
            <a:pPr marL="0" indent="0">
              <a:buNone/>
            </a:pPr>
            <a:r>
              <a:rPr lang="en-US" sz="2400" dirty="0">
                <a:solidFill>
                  <a:schemeClr val="tx1"/>
                </a:solidFill>
                <a:latin typeface="Arial" panose="020B0604020202020204" pitchFamily="34" charset="0"/>
                <a:cs typeface="Arial" panose="020B0604020202020204" pitchFamily="34" charset="0"/>
              </a:rPr>
              <a:t>      +1010</a:t>
            </a:r>
          </a:p>
          <a:p>
            <a:pPr marL="0" indent="0">
              <a:buNone/>
            </a:pPr>
            <a:r>
              <a:rPr lang="en-US" sz="2400" dirty="0">
                <a:solidFill>
                  <a:schemeClr val="tx1"/>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11000</a:t>
            </a:r>
            <a:r>
              <a:rPr lang="en-US" sz="2400" dirty="0">
                <a:solidFill>
                  <a:schemeClr val="tx1"/>
                </a:solidFill>
                <a:latin typeface="Arial" panose="020B0604020202020204" pitchFamily="34" charset="0"/>
                <a:cs typeface="Arial" panose="020B0604020202020204" pitchFamily="34" charset="0"/>
              </a:rPr>
              <a:t> which gives </a:t>
            </a:r>
            <a:r>
              <a:rPr lang="en-US" sz="2400" dirty="0">
                <a:solidFill>
                  <a:srgbClr val="FF0000"/>
                </a:solidFill>
                <a:latin typeface="Arial" panose="020B0604020202020204" pitchFamily="34" charset="0"/>
                <a:cs typeface="Arial" panose="020B0604020202020204" pitchFamily="34" charset="0"/>
              </a:rPr>
              <a:t>1000</a:t>
            </a:r>
            <a:r>
              <a:rPr lang="en-US" sz="2400" dirty="0">
                <a:solidFill>
                  <a:schemeClr val="tx1"/>
                </a:solidFill>
                <a:latin typeface="Arial" panose="020B0604020202020204" pitchFamily="34" charset="0"/>
                <a:cs typeface="Arial" panose="020B0604020202020204" pitchFamily="34" charset="0"/>
              </a:rPr>
              <a:t> (ignoring the overflow)</a:t>
            </a:r>
          </a:p>
          <a:p>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6652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9">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942"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FAFD53D-3A9B-4B5E-837A-57DA1C802810}"/>
              </a:ext>
            </a:extLst>
          </p:cNvPr>
          <p:cNvSpPr>
            <a:spLocks noGrp="1"/>
          </p:cNvSpPr>
          <p:nvPr>
            <p:ph idx="1"/>
          </p:nvPr>
        </p:nvSpPr>
        <p:spPr>
          <a:xfrm>
            <a:off x="1176129" y="873457"/>
            <a:ext cx="6020790" cy="5222543"/>
          </a:xfrm>
        </p:spPr>
        <p:txBody>
          <a:bodyPr anchor="ctr">
            <a:normAutofit/>
          </a:bodyPr>
          <a:lstStyle/>
          <a:p>
            <a:r>
              <a:rPr lang="en-US" sz="2400" dirty="0">
                <a:solidFill>
                  <a:schemeClr val="tx1"/>
                </a:solidFill>
              </a:rPr>
              <a:t>The are two types of machine (FAs) with output capabilities. These are create by G.H Mealy (1955) and, independently by E.F Moore (1956). The original purpose of the inventors was to design a mathematical model for sequential circuits, which are only one component of the architecture of a whole computer. </a:t>
            </a:r>
          </a:p>
          <a:p>
            <a:endParaRPr lang="en-US" sz="2000" dirty="0">
              <a:solidFill>
                <a:schemeClr val="tx1"/>
              </a:solidFill>
            </a:endParaRPr>
          </a:p>
        </p:txBody>
      </p:sp>
    </p:spTree>
    <p:extLst>
      <p:ext uri="{BB962C8B-B14F-4D97-AF65-F5344CB8AC3E}">
        <p14:creationId xmlns:p14="http://schemas.microsoft.com/office/powerpoint/2010/main" val="2766105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0100-95B1-4BC2-83DB-3161B8F80054}"/>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76831DFB-7A17-4D2C-A976-F4148B31FE0B}"/>
              </a:ext>
            </a:extLst>
          </p:cNvPr>
          <p:cNvSpPr>
            <a:spLocks noGrp="1"/>
          </p:cNvSpPr>
          <p:nvPr>
            <p:ph idx="1"/>
          </p:nvPr>
        </p:nvSpPr>
        <p:spPr/>
        <p:txBody>
          <a:bodyPr/>
          <a:lstStyle/>
          <a:p>
            <a:pPr marL="502920" indent="-457200">
              <a:buAutoNum type="arabicPeriod" startAt="2"/>
            </a:pPr>
            <a:r>
              <a:rPr lang="en-US" dirty="0">
                <a:solidFill>
                  <a:schemeClr val="tx1"/>
                </a:solidFill>
                <a:latin typeface="Arial" panose="020B0604020202020204" pitchFamily="34" charset="0"/>
                <a:cs typeface="Arial" panose="020B0604020202020204" pitchFamily="34" charset="0"/>
              </a:rPr>
              <a:t>Using the incrementing machine, increase the above result 1000, in magnitude, by 1</a:t>
            </a:r>
          </a:p>
          <a:p>
            <a:pPr marL="45720" indent="0">
              <a:buNone/>
            </a:pPr>
            <a:r>
              <a:rPr lang="en-US" dirty="0">
                <a:solidFill>
                  <a:schemeClr val="tx1"/>
                </a:solidFill>
                <a:latin typeface="Arial" panose="020B0604020202020204" pitchFamily="34" charset="0"/>
                <a:cs typeface="Arial" panose="020B0604020202020204" pitchFamily="34" charset="0"/>
              </a:rPr>
              <a:t>     </a:t>
            </a:r>
          </a:p>
          <a:p>
            <a:pPr marL="45720" indent="0">
              <a:buNone/>
            </a:pPr>
            <a:r>
              <a:rPr lang="en-US" dirty="0">
                <a:solidFill>
                  <a:schemeClr val="tx1"/>
                </a:solidFill>
                <a:latin typeface="Arial" panose="020B0604020202020204" pitchFamily="34" charset="0"/>
                <a:cs typeface="Arial" panose="020B0604020202020204" pitchFamily="34" charset="0"/>
              </a:rPr>
              <a:t>     1000</a:t>
            </a:r>
          </a:p>
          <a:p>
            <a:pPr marL="45720" indent="0">
              <a:buNone/>
            </a:pPr>
            <a:r>
              <a:rPr lang="en-US" dirty="0">
                <a:solidFill>
                  <a:schemeClr val="tx1"/>
                </a:solidFill>
                <a:latin typeface="Arial" panose="020B0604020202020204" pitchFamily="34" charset="0"/>
                <a:cs typeface="Arial" panose="020B0604020202020204" pitchFamily="34" charset="0"/>
              </a:rPr>
              <a:t>         +1</a:t>
            </a:r>
          </a:p>
          <a:p>
            <a:pPr marL="45720" indent="0">
              <a:buNone/>
            </a:pPr>
            <a:r>
              <a:rPr lang="en-US" dirty="0">
                <a:solidFill>
                  <a:schemeClr val="tx1"/>
                </a:solidFill>
                <a:latin typeface="Arial" panose="020B0604020202020204" pitchFamily="34" charset="0"/>
                <a:cs typeface="Arial" panose="020B0604020202020204" pitchFamily="34" charset="0"/>
              </a:rPr>
              <a:t>________</a:t>
            </a:r>
          </a:p>
          <a:p>
            <a:pPr marL="45720" indent="0">
              <a:buNone/>
            </a:pPr>
            <a:r>
              <a:rPr lang="en-US" dirty="0">
                <a:solidFill>
                  <a:schemeClr val="tx1"/>
                </a:solidFill>
                <a:latin typeface="Arial" panose="020B0604020202020204" pitchFamily="34" charset="0"/>
                <a:cs typeface="Arial" panose="020B0604020202020204" pitchFamily="34" charset="0"/>
              </a:rPr>
              <a:t>      1001       which is the same as obtained by ordinary subtraction.</a:t>
            </a:r>
          </a:p>
        </p:txBody>
      </p:sp>
    </p:spTree>
    <p:extLst>
      <p:ext uri="{BB962C8B-B14F-4D97-AF65-F5344CB8AC3E}">
        <p14:creationId xmlns:p14="http://schemas.microsoft.com/office/powerpoint/2010/main" val="1328391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0781-0E01-463D-9CB7-2FFB754741EC}"/>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D6CA9360-79FE-4A15-8441-23BF218D3FD3}"/>
              </a:ext>
            </a:extLst>
          </p:cNvPr>
          <p:cNvSpPr>
            <a:spLocks noGrp="1"/>
          </p:cNvSpPr>
          <p:nvPr>
            <p:ph idx="1"/>
          </p:nvPr>
        </p:nvSpPr>
        <p:spPr/>
        <p:txBody>
          <a:bodyPr/>
          <a:lstStyle/>
          <a:p>
            <a:endParaRPr lang="en-US" sz="2400" dirty="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It may be noted that the above method of subtraction of binary numbers may be applied to subtraction of decimal numbers with the change that 9’s complement of b will be added to a, instead in step (1). Following is the task in this regard</a:t>
            </a:r>
          </a:p>
          <a:p>
            <a:endParaRPr lang="en-US" dirty="0"/>
          </a:p>
        </p:txBody>
      </p:sp>
    </p:spTree>
    <p:extLst>
      <p:ext uri="{BB962C8B-B14F-4D97-AF65-F5344CB8AC3E}">
        <p14:creationId xmlns:p14="http://schemas.microsoft.com/office/powerpoint/2010/main" val="216709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9">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942"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385D554-1936-4A70-92AE-D4BD3DDBAB77}"/>
              </a:ext>
            </a:extLst>
          </p:cNvPr>
          <p:cNvSpPr>
            <a:spLocks noGrp="1"/>
          </p:cNvSpPr>
          <p:nvPr>
            <p:ph type="title"/>
          </p:nvPr>
        </p:nvSpPr>
        <p:spPr>
          <a:xfrm>
            <a:off x="8477950" y="873457"/>
            <a:ext cx="3273042" cy="5222543"/>
          </a:xfrm>
        </p:spPr>
        <p:txBody>
          <a:bodyPr>
            <a:normAutofit/>
          </a:bodyPr>
          <a:lstStyle/>
          <a:p>
            <a:r>
              <a:rPr lang="en-US" sz="3200" b="1" dirty="0">
                <a:solidFill>
                  <a:srgbClr val="FFFFFF"/>
                </a:solidFill>
              </a:rPr>
              <a:t>Moore machine </a:t>
            </a:r>
          </a:p>
        </p:txBody>
      </p:sp>
      <p:sp>
        <p:nvSpPr>
          <p:cNvPr id="3" name="Content Placeholder 2">
            <a:extLst>
              <a:ext uri="{FF2B5EF4-FFF2-40B4-BE49-F238E27FC236}">
                <a16:creationId xmlns:a16="http://schemas.microsoft.com/office/drawing/2014/main" id="{87316D10-F2C0-42E2-8637-8BEAC6EFFBA8}"/>
              </a:ext>
            </a:extLst>
          </p:cNvPr>
          <p:cNvSpPr>
            <a:spLocks noGrp="1"/>
          </p:cNvSpPr>
          <p:nvPr>
            <p:ph idx="1"/>
          </p:nvPr>
        </p:nvSpPr>
        <p:spPr>
          <a:xfrm>
            <a:off x="1176129" y="873457"/>
            <a:ext cx="6645508" cy="5682088"/>
          </a:xfrm>
        </p:spPr>
        <p:txBody>
          <a:bodyPr anchor="ctr">
            <a:normAutofit/>
          </a:bodyPr>
          <a:lstStyle/>
          <a:p>
            <a:pPr marL="990600" lvl="1" indent="-533400">
              <a:buNone/>
              <a:defRPr/>
            </a:pPr>
            <a:r>
              <a:rPr lang="en-US" sz="2400" dirty="0">
                <a:solidFill>
                  <a:schemeClr val="tx1"/>
                </a:solidFill>
              </a:rPr>
              <a:t>A Moore machine consists of the following </a:t>
            </a:r>
          </a:p>
          <a:p>
            <a:pPr marL="990600" lvl="1" indent="-533400">
              <a:buNone/>
              <a:defRPr/>
            </a:pPr>
            <a:endParaRPr lang="en-US" sz="2400" dirty="0">
              <a:solidFill>
                <a:schemeClr val="tx1"/>
              </a:solidFill>
            </a:endParaRPr>
          </a:p>
          <a:p>
            <a:pPr marL="990600" lvl="1" indent="-533400">
              <a:buFont typeface="Wingdings" panose="05000000000000000000" pitchFamily="2" charset="2"/>
              <a:buAutoNum type="arabicPeriod"/>
              <a:defRPr/>
            </a:pPr>
            <a:r>
              <a:rPr lang="en-US" sz="2400" dirty="0">
                <a:solidFill>
                  <a:schemeClr val="tx1"/>
                </a:solidFill>
              </a:rPr>
              <a:t>A finite set of states q</a:t>
            </a:r>
            <a:r>
              <a:rPr lang="en-US" sz="2400" baseline="-25000" dirty="0">
                <a:solidFill>
                  <a:schemeClr val="tx1"/>
                </a:solidFill>
              </a:rPr>
              <a:t>0</a:t>
            </a:r>
            <a:r>
              <a:rPr lang="en-US" sz="2400" dirty="0">
                <a:solidFill>
                  <a:schemeClr val="tx1"/>
                </a:solidFill>
              </a:rPr>
              <a:t>, q</a:t>
            </a:r>
            <a:r>
              <a:rPr lang="en-US" sz="2400" baseline="-25000" dirty="0">
                <a:solidFill>
                  <a:schemeClr val="tx1"/>
                </a:solidFill>
              </a:rPr>
              <a:t>1</a:t>
            </a:r>
            <a:r>
              <a:rPr lang="en-US" sz="2400" dirty="0">
                <a:solidFill>
                  <a:schemeClr val="tx1"/>
                </a:solidFill>
              </a:rPr>
              <a:t>, q</a:t>
            </a:r>
            <a:r>
              <a:rPr lang="en-US" sz="2400" baseline="-25000" dirty="0">
                <a:solidFill>
                  <a:schemeClr val="tx1"/>
                </a:solidFill>
              </a:rPr>
              <a:t>2</a:t>
            </a:r>
            <a:r>
              <a:rPr lang="en-US" sz="2400" dirty="0">
                <a:solidFill>
                  <a:schemeClr val="tx1"/>
                </a:solidFill>
              </a:rPr>
              <a:t>, … where q</a:t>
            </a:r>
            <a:r>
              <a:rPr lang="en-US" sz="2400" baseline="-25000" dirty="0">
                <a:solidFill>
                  <a:schemeClr val="tx1"/>
                </a:solidFill>
              </a:rPr>
              <a:t>0</a:t>
            </a:r>
            <a:r>
              <a:rPr lang="en-US" sz="2400" dirty="0">
                <a:solidFill>
                  <a:schemeClr val="tx1"/>
                </a:solidFill>
              </a:rPr>
              <a:t> is the initial state. </a:t>
            </a:r>
          </a:p>
          <a:p>
            <a:pPr marL="990600" lvl="1" indent="-533400">
              <a:buFont typeface="Wingdings" panose="05000000000000000000" pitchFamily="2" charset="2"/>
              <a:buAutoNum type="arabicPeriod"/>
              <a:defRPr/>
            </a:pPr>
            <a:r>
              <a:rPr lang="en-US" sz="2400" dirty="0">
                <a:solidFill>
                  <a:schemeClr val="tx1"/>
                </a:solidFill>
              </a:rPr>
              <a:t>An alphabet of letters </a:t>
            </a:r>
            <a:r>
              <a:rPr lang="en-US" sz="2400" dirty="0">
                <a:solidFill>
                  <a:schemeClr val="tx1"/>
                </a:solidFill>
                <a:sym typeface="Symbol" pitchFamily="18" charset="2"/>
              </a:rPr>
              <a:t></a:t>
            </a:r>
            <a:r>
              <a:rPr lang="en-US" sz="2400" dirty="0">
                <a:solidFill>
                  <a:schemeClr val="tx1"/>
                </a:solidFill>
              </a:rPr>
              <a:t> = {</a:t>
            </a:r>
            <a:r>
              <a:rPr lang="en-US" sz="2400" dirty="0" err="1">
                <a:solidFill>
                  <a:schemeClr val="tx1"/>
                </a:solidFill>
              </a:rPr>
              <a:t>a,b,c</a:t>
            </a:r>
            <a:r>
              <a:rPr lang="en-US" sz="2400" dirty="0">
                <a:solidFill>
                  <a:schemeClr val="tx1"/>
                </a:solidFill>
              </a:rPr>
              <a:t>,…} from which the input strings are formed. </a:t>
            </a:r>
          </a:p>
          <a:p>
            <a:pPr marL="990600" lvl="1" indent="-533400">
              <a:buFont typeface="Wingdings" panose="05000000000000000000" pitchFamily="2" charset="2"/>
              <a:buAutoNum type="arabicPeriod"/>
              <a:defRPr/>
            </a:pPr>
            <a:r>
              <a:rPr lang="en-US" sz="2400" dirty="0">
                <a:solidFill>
                  <a:schemeClr val="tx1"/>
                </a:solidFill>
              </a:rPr>
              <a:t>An alphabet  </a:t>
            </a:r>
            <a:r>
              <a:rPr lang="ru-RU" sz="2400" dirty="0">
                <a:solidFill>
                  <a:schemeClr val="tx1"/>
                </a:solidFill>
              </a:rPr>
              <a:t>Г</a:t>
            </a:r>
            <a:r>
              <a:rPr lang="en-US" sz="2400" dirty="0">
                <a:solidFill>
                  <a:schemeClr val="tx1"/>
                </a:solidFill>
              </a:rPr>
              <a:t>={</a:t>
            </a:r>
            <a:r>
              <a:rPr lang="en-US" sz="2400" dirty="0" err="1">
                <a:solidFill>
                  <a:schemeClr val="tx1"/>
                </a:solidFill>
              </a:rPr>
              <a:t>x,y,z</a:t>
            </a:r>
            <a:r>
              <a:rPr lang="en-US" sz="2400" dirty="0">
                <a:solidFill>
                  <a:schemeClr val="tx1"/>
                </a:solidFill>
              </a:rPr>
              <a:t>,…} of output characters from which output strings are generated.</a:t>
            </a:r>
          </a:p>
          <a:p>
            <a:pPr marL="990600" lvl="1" indent="-533400">
              <a:buFont typeface="+mj-lt"/>
              <a:buAutoNum type="arabicPeriod"/>
              <a:defRPr/>
            </a:pPr>
            <a:r>
              <a:rPr lang="en-US" sz="2400" dirty="0">
                <a:solidFill>
                  <a:schemeClr val="tx1"/>
                </a:solidFill>
              </a:rPr>
              <a:t>4.  A transition table that shows for each state and each input letter what state is entered the next. 	</a:t>
            </a:r>
          </a:p>
          <a:p>
            <a:pPr marL="990600" lvl="1" indent="-533400">
              <a:buFont typeface="+mj-lt"/>
              <a:buAutoNum type="arabicPeriod"/>
              <a:defRPr/>
            </a:pPr>
            <a:r>
              <a:rPr lang="en-US" sz="2400" dirty="0">
                <a:solidFill>
                  <a:schemeClr val="tx1"/>
                </a:solidFill>
              </a:rPr>
              <a:t>5.  An output table that shows what character is printed by each state as it is entered. </a:t>
            </a:r>
          </a:p>
          <a:p>
            <a:pPr marL="457200" lvl="1" indent="0">
              <a:buNone/>
              <a:defRPr/>
            </a:pPr>
            <a:endParaRPr lang="en-US" sz="24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310163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6380-A21D-40EB-8D9B-DE84BA774861}"/>
              </a:ext>
            </a:extLst>
          </p:cNvPr>
          <p:cNvSpPr>
            <a:spLocks noGrp="1"/>
          </p:cNvSpPr>
          <p:nvPr>
            <p:ph type="title"/>
          </p:nvPr>
        </p:nvSpPr>
        <p:spPr>
          <a:xfrm>
            <a:off x="653145" y="609599"/>
            <a:ext cx="3364378" cy="5606143"/>
          </a:xfrm>
        </p:spPr>
        <p:txBody>
          <a:bodyPr>
            <a:normAutofit/>
          </a:bodyPr>
          <a:lstStyle/>
          <a:p>
            <a:r>
              <a:rPr lang="en-US" altLang="en-US" sz="4800" b="1" dirty="0">
                <a:sym typeface="Symbol" panose="05050102010706020507" pitchFamily="18" charset="2"/>
              </a:rPr>
              <a:t>Note:</a:t>
            </a:r>
            <a:br>
              <a:rPr lang="en-US" altLang="en-US" sz="4800" dirty="0">
                <a:sym typeface="Symbol" panose="05050102010706020507" pitchFamily="18" charset="2"/>
              </a:rPr>
            </a:br>
            <a:endParaRPr lang="en-US" sz="4800" dirty="0"/>
          </a:p>
        </p:txBody>
      </p:sp>
      <p:graphicFrame>
        <p:nvGraphicFramePr>
          <p:cNvPr id="5" name="Content Placeholder 2">
            <a:extLst>
              <a:ext uri="{FF2B5EF4-FFF2-40B4-BE49-F238E27FC236}">
                <a16:creationId xmlns:a16="http://schemas.microsoft.com/office/drawing/2014/main" id="{8B1C15F7-9FAD-4F02-884A-108BFA41CEFE}"/>
              </a:ext>
            </a:extLst>
          </p:cNvPr>
          <p:cNvGraphicFramePr>
            <a:graphicFrameLocks noGrp="1"/>
          </p:cNvGraphicFramePr>
          <p:nvPr>
            <p:ph idx="1"/>
            <p:extLst>
              <p:ext uri="{D42A27DB-BD31-4B8C-83A1-F6EECF244321}">
                <p14:modId xmlns:p14="http://schemas.microsoft.com/office/powerpoint/2010/main" val="322594826"/>
              </p:ext>
            </p:extLst>
          </p:nvPr>
        </p:nvGraphicFramePr>
        <p:xfrm>
          <a:off x="3024555" y="642258"/>
          <a:ext cx="7972402" cy="557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71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95000"/>
            <a:satMod val="14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9">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A28F476-9500-44DF-BD7F-CCD29B02EFFD}"/>
              </a:ext>
            </a:extLst>
          </p:cNvPr>
          <p:cNvSpPr>
            <a:spLocks noGrp="1"/>
          </p:cNvSpPr>
          <p:nvPr>
            <p:ph idx="1"/>
          </p:nvPr>
        </p:nvSpPr>
        <p:spPr>
          <a:xfrm>
            <a:off x="4515729" y="873457"/>
            <a:ext cx="6500142" cy="5222543"/>
          </a:xfrm>
        </p:spPr>
        <p:txBody>
          <a:bodyPr anchor="ctr">
            <a:normAutofit/>
          </a:bodyPr>
          <a:lstStyle/>
          <a:p>
            <a:r>
              <a:rPr lang="en-US" sz="2800" b="1" u="sng" dirty="0">
                <a:solidFill>
                  <a:srgbClr val="FFFF00"/>
                </a:solidFill>
              </a:rPr>
              <a:t>Note</a:t>
            </a:r>
            <a:r>
              <a:rPr lang="en-US" sz="2800" dirty="0">
                <a:solidFill>
                  <a:srgbClr val="FFFF00"/>
                </a:solidFill>
              </a:rPr>
              <a:t>:</a:t>
            </a:r>
            <a:r>
              <a:rPr lang="en-US" sz="2000" dirty="0">
                <a:solidFill>
                  <a:schemeClr val="tx1"/>
                </a:solidFill>
              </a:rPr>
              <a:t> </a:t>
            </a:r>
            <a:r>
              <a:rPr lang="en-US" sz="2400" dirty="0">
                <a:solidFill>
                  <a:schemeClr val="tx1"/>
                </a:solidFill>
              </a:rPr>
              <a:t>It is to be noted that since in Moore machine no state is designated to be a final state, so there is no question of accepting any language by Moore machine. However in some cases the relation between an input string and the corresponding output string may be identified by the Moore machine. Moreover, the state to be initial is not important as if the machine is used several times and is restarted after some time, the machine will be started from the state where it was left off. Following are the examples: </a:t>
            </a:r>
          </a:p>
          <a:p>
            <a:endParaRPr lang="en-US" sz="2000" dirty="0">
              <a:solidFill>
                <a:schemeClr val="tx1"/>
              </a:solidFill>
            </a:endParaRPr>
          </a:p>
        </p:txBody>
      </p:sp>
    </p:spTree>
    <p:extLst>
      <p:ext uri="{BB962C8B-B14F-4D97-AF65-F5344CB8AC3E}">
        <p14:creationId xmlns:p14="http://schemas.microsoft.com/office/powerpoint/2010/main" val="420097735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51650" name="Rectangle 2">
            <a:extLst>
              <a:ext uri="{FF2B5EF4-FFF2-40B4-BE49-F238E27FC236}">
                <a16:creationId xmlns:a16="http://schemas.microsoft.com/office/drawing/2014/main" id="{53C62BD0-9607-4FCA-A30E-B530AA92EFAE}"/>
              </a:ext>
            </a:extLst>
          </p:cNvPr>
          <p:cNvSpPr>
            <a:spLocks noGrp="1" noChangeArrowheads="1"/>
          </p:cNvSpPr>
          <p:nvPr>
            <p:ph type="title"/>
          </p:nvPr>
        </p:nvSpPr>
        <p:spPr>
          <a:xfrm>
            <a:off x="545910" y="817728"/>
            <a:ext cx="3273042" cy="5222543"/>
          </a:xfrm>
        </p:spPr>
        <p:txBody>
          <a:bodyPr>
            <a:normAutofit/>
          </a:bodyPr>
          <a:lstStyle/>
          <a:p>
            <a:pPr algn="ctr" eaLnBrk="1" hangingPunct="1">
              <a:defRPr/>
            </a:pPr>
            <a:r>
              <a:rPr lang="en-US" sz="2800" b="1" dirty="0">
                <a:solidFill>
                  <a:srgbClr val="FFFFFF"/>
                </a:solidFill>
              </a:rPr>
              <a:t>Example </a:t>
            </a:r>
          </a:p>
        </p:txBody>
      </p:sp>
      <p:sp>
        <p:nvSpPr>
          <p:cNvPr id="1051651" name="Rectangle 3">
            <a:extLst>
              <a:ext uri="{FF2B5EF4-FFF2-40B4-BE49-F238E27FC236}">
                <a16:creationId xmlns:a16="http://schemas.microsoft.com/office/drawing/2014/main" id="{858192A4-B307-4ECD-991A-8B20D21236ED}"/>
              </a:ext>
            </a:extLst>
          </p:cNvPr>
          <p:cNvSpPr>
            <a:spLocks noGrp="1" noChangeArrowheads="1"/>
          </p:cNvSpPr>
          <p:nvPr>
            <p:ph idx="1"/>
          </p:nvPr>
        </p:nvSpPr>
        <p:spPr>
          <a:xfrm>
            <a:off x="4995081" y="873457"/>
            <a:ext cx="6020790" cy="5222543"/>
          </a:xfrm>
        </p:spPr>
        <p:txBody>
          <a:bodyPr anchor="ctr">
            <a:normAutofit/>
          </a:bodyPr>
          <a:lstStyle/>
          <a:p>
            <a:pPr eaLnBrk="1" hangingPunct="1">
              <a:defRPr/>
            </a:pPr>
            <a:r>
              <a:rPr lang="en-US" sz="2400" dirty="0">
                <a:solidFill>
                  <a:schemeClr val="tx1"/>
                </a:solidFill>
              </a:rPr>
              <a:t>Consider the following Moore machine having the states q</a:t>
            </a:r>
            <a:r>
              <a:rPr lang="en-US" sz="2400" baseline="-25000" dirty="0">
                <a:solidFill>
                  <a:schemeClr val="tx1"/>
                </a:solidFill>
              </a:rPr>
              <a:t>0</a:t>
            </a:r>
            <a:r>
              <a:rPr lang="en-US" sz="2400" dirty="0">
                <a:solidFill>
                  <a:schemeClr val="tx1"/>
                </a:solidFill>
              </a:rPr>
              <a:t>, q</a:t>
            </a:r>
            <a:r>
              <a:rPr lang="en-US" sz="2400" baseline="-25000" dirty="0">
                <a:solidFill>
                  <a:schemeClr val="tx1"/>
                </a:solidFill>
              </a:rPr>
              <a:t>1</a:t>
            </a:r>
            <a:r>
              <a:rPr lang="en-US" sz="2400" dirty="0">
                <a:solidFill>
                  <a:schemeClr val="tx1"/>
                </a:solidFill>
              </a:rPr>
              <a:t>, q</a:t>
            </a:r>
            <a:r>
              <a:rPr lang="en-US" sz="2400" baseline="-25000" dirty="0">
                <a:solidFill>
                  <a:schemeClr val="tx1"/>
                </a:solidFill>
              </a:rPr>
              <a:t>2</a:t>
            </a:r>
            <a:r>
              <a:rPr lang="en-US" sz="2400" dirty="0">
                <a:solidFill>
                  <a:schemeClr val="tx1"/>
                </a:solidFill>
              </a:rPr>
              <a:t>, … where q</a:t>
            </a:r>
            <a:r>
              <a:rPr lang="en-US" sz="2400" baseline="-25000" dirty="0">
                <a:solidFill>
                  <a:schemeClr val="tx1"/>
                </a:solidFill>
              </a:rPr>
              <a:t>0</a:t>
            </a:r>
            <a:r>
              <a:rPr lang="en-US" sz="2400" dirty="0">
                <a:solidFill>
                  <a:schemeClr val="tx1"/>
                </a:solidFill>
              </a:rPr>
              <a:t> is the start state and </a:t>
            </a:r>
          </a:p>
          <a:p>
            <a:pPr eaLnBrk="1" hangingPunct="1">
              <a:buFont typeface="Wingdings" panose="05000000000000000000" pitchFamily="2" charset="2"/>
              <a:buNone/>
              <a:defRPr/>
            </a:pPr>
            <a:endParaRPr lang="en-US" sz="2400" dirty="0">
              <a:solidFill>
                <a:schemeClr val="tx1"/>
              </a:solidFill>
            </a:endParaRPr>
          </a:p>
          <a:p>
            <a:pPr eaLnBrk="1" hangingPunct="1">
              <a:buFont typeface="Wingdings" panose="05000000000000000000" pitchFamily="2" charset="2"/>
              <a:buNone/>
              <a:defRPr/>
            </a:pPr>
            <a:r>
              <a:rPr lang="en-US" sz="2400" dirty="0">
                <a:solidFill>
                  <a:schemeClr val="tx1"/>
                </a:solidFill>
              </a:rPr>
              <a:t>	</a:t>
            </a:r>
            <a:r>
              <a:rPr lang="en-US" sz="2400" dirty="0">
                <a:solidFill>
                  <a:schemeClr val="tx1"/>
                </a:solidFill>
                <a:sym typeface="Symbol" pitchFamily="18" charset="2"/>
              </a:rPr>
              <a:t></a:t>
            </a:r>
            <a:r>
              <a:rPr lang="en-US" sz="2400" dirty="0">
                <a:solidFill>
                  <a:schemeClr val="tx1"/>
                </a:solidFill>
              </a:rPr>
              <a:t> = {</a:t>
            </a:r>
            <a:r>
              <a:rPr lang="en-US" sz="2400" dirty="0" err="1">
                <a:solidFill>
                  <a:schemeClr val="tx1"/>
                </a:solidFill>
              </a:rPr>
              <a:t>a,b</a:t>
            </a:r>
            <a:r>
              <a:rPr lang="en-US" sz="2400" dirty="0">
                <a:solidFill>
                  <a:schemeClr val="tx1"/>
                </a:solidFill>
              </a:rPr>
              <a:t>}, </a:t>
            </a:r>
          </a:p>
          <a:p>
            <a:pPr eaLnBrk="1" hangingPunct="1">
              <a:buFont typeface="Wingdings" panose="05000000000000000000" pitchFamily="2" charset="2"/>
              <a:buNone/>
              <a:defRPr/>
            </a:pPr>
            <a:r>
              <a:rPr lang="en-US" sz="2400" dirty="0">
                <a:solidFill>
                  <a:schemeClr val="tx1"/>
                </a:solidFill>
              </a:rPr>
              <a:t>	</a:t>
            </a:r>
            <a:r>
              <a:rPr lang="ru-RU" sz="2400" dirty="0">
                <a:solidFill>
                  <a:schemeClr val="tx1"/>
                </a:solidFill>
              </a:rPr>
              <a:t>Г</a:t>
            </a:r>
            <a:r>
              <a:rPr lang="en-US" sz="2400" dirty="0">
                <a:solidFill>
                  <a:schemeClr val="tx1"/>
                </a:solidFill>
              </a:rPr>
              <a:t>={0,1} 	</a:t>
            </a:r>
          </a:p>
          <a:p>
            <a:pPr eaLnBrk="1" hangingPunct="1">
              <a:buFont typeface="Wingdings" panose="05000000000000000000" pitchFamily="2" charset="2"/>
              <a:buNone/>
              <a:defRPr/>
            </a:pPr>
            <a:endParaRPr lang="en-US" sz="2400" dirty="0">
              <a:solidFill>
                <a:schemeClr val="tx1"/>
              </a:solidFill>
            </a:endParaRPr>
          </a:p>
          <a:p>
            <a:pPr eaLnBrk="1" hangingPunct="1">
              <a:buFont typeface="Wingdings" panose="05000000000000000000" pitchFamily="2" charset="2"/>
              <a:buNone/>
              <a:defRPr/>
            </a:pPr>
            <a:r>
              <a:rPr lang="en-US" sz="2400" dirty="0">
                <a:solidFill>
                  <a:schemeClr val="tx1"/>
                </a:solidFill>
              </a:rPr>
              <a:t>	the transition table follows 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a:extLst>
              <a:ext uri="{FF2B5EF4-FFF2-40B4-BE49-F238E27FC236}">
                <a16:creationId xmlns:a16="http://schemas.microsoft.com/office/drawing/2014/main" id="{C61E166E-60B6-4311-A914-8C232CE51806}"/>
              </a:ext>
            </a:extLst>
          </p:cNvPr>
          <p:cNvSpPr>
            <a:spLocks noGrp="1" noChangeArrowheads="1"/>
          </p:cNvSpPr>
          <p:nvPr>
            <p:ph type="title"/>
          </p:nvPr>
        </p:nvSpPr>
        <p:spPr/>
        <p:txBody>
          <a:bodyPr/>
          <a:lstStyle/>
          <a:p>
            <a:pPr eaLnBrk="1" hangingPunct="1">
              <a:defRPr/>
            </a:pPr>
            <a:r>
              <a:rPr lang="en-US" b="1" dirty="0"/>
              <a:t>Example continued … </a:t>
            </a:r>
          </a:p>
        </p:txBody>
      </p:sp>
      <p:graphicFrame>
        <p:nvGraphicFramePr>
          <p:cNvPr id="1053867" name="Group 171">
            <a:extLst>
              <a:ext uri="{FF2B5EF4-FFF2-40B4-BE49-F238E27FC236}">
                <a16:creationId xmlns:a16="http://schemas.microsoft.com/office/drawing/2014/main" id="{773CBAE8-28C0-475C-9C8D-A8CD81F26C28}"/>
              </a:ext>
            </a:extLst>
          </p:cNvPr>
          <p:cNvGraphicFramePr>
            <a:graphicFrameLocks noGrp="1"/>
          </p:cNvGraphicFramePr>
          <p:nvPr>
            <p:ph sz="half" idx="1"/>
          </p:nvPr>
        </p:nvGraphicFramePr>
        <p:xfrm>
          <a:off x="3048000" y="1828800"/>
          <a:ext cx="4038600" cy="4449764"/>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944872">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Old states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New states after reading</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079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a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b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44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q0-</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q1</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q3</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44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q1</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q3</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q1</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28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q2</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q0</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q3</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651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q3</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q3</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ahoma" pitchFamily="34" charset="0"/>
                        </a:rPr>
                        <a:t>q2</a:t>
                      </a: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53881" name="Group 185">
            <a:extLst>
              <a:ext uri="{FF2B5EF4-FFF2-40B4-BE49-F238E27FC236}">
                <a16:creationId xmlns:a16="http://schemas.microsoft.com/office/drawing/2014/main" id="{70DAA9E7-FB2F-47EF-9C7D-8BE409AC15BC}"/>
              </a:ext>
            </a:extLst>
          </p:cNvPr>
          <p:cNvGraphicFramePr>
            <a:graphicFrameLocks noGrp="1"/>
          </p:cNvGraphicFramePr>
          <p:nvPr>
            <p:ph sz="half" idx="2"/>
          </p:nvPr>
        </p:nvGraphicFramePr>
        <p:xfrm>
          <a:off x="7086600" y="1828800"/>
          <a:ext cx="1905000" cy="4419600"/>
        </p:xfrm>
        <a:graphic>
          <a:graphicData uri="http://schemas.openxmlformats.org/drawingml/2006/table">
            <a:tbl>
              <a:tblPr/>
              <a:tblGrid>
                <a:gridCol w="1905000">
                  <a:extLst>
                    <a:ext uri="{9D8B030D-6E8A-4147-A177-3AD203B41FA5}">
                      <a16:colId xmlns:a16="http://schemas.microsoft.com/office/drawing/2014/main" val="20000"/>
                    </a:ext>
                  </a:extLst>
                </a:gridCol>
              </a:tblGrid>
              <a:tr h="1524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pitchFamily="34" charset="0"/>
                        </a:rPr>
                        <a:t>Characters to be   printed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rgbClr val="FFFF99"/>
                          </a:solidFill>
                          <a:effectLst>
                            <a:outerShdw blurRad="38100" dist="38100" dir="2700000" algn="tl">
                              <a:srgbClr val="000000"/>
                            </a:outerShdw>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rgbClr val="FFFF99"/>
                          </a:solidFill>
                          <a:effectLst>
                            <a:outerShdw blurRad="38100" dist="38100" dir="2700000" algn="tl">
                              <a:srgbClr val="000000"/>
                            </a:outerShdw>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rgbClr val="FFFF99"/>
                          </a:solidFill>
                          <a:effectLst>
                            <a:outerShdw blurRad="38100" dist="38100" dir="2700000" algn="tl">
                              <a:srgbClr val="000000"/>
                            </a:outerShdw>
                          </a:effectLst>
                          <a:latin typeface="Tahoma"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a:ln>
                            <a:noFill/>
                          </a:ln>
                          <a:solidFill>
                            <a:srgbClr val="FFFF99"/>
                          </a:solidFill>
                          <a:effectLst>
                            <a:outerShdw blurRad="38100" dist="38100" dir="2700000" algn="tl">
                              <a:srgbClr val="000000"/>
                            </a:outerShdw>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55746" name="Rectangle 2">
            <a:extLst>
              <a:ext uri="{FF2B5EF4-FFF2-40B4-BE49-F238E27FC236}">
                <a16:creationId xmlns:a16="http://schemas.microsoft.com/office/drawing/2014/main" id="{03B43534-EBD5-47C3-926C-335E93E0320F}"/>
              </a:ext>
            </a:extLst>
          </p:cNvPr>
          <p:cNvSpPr>
            <a:spLocks noGrp="1" noChangeArrowheads="1"/>
          </p:cNvSpPr>
          <p:nvPr>
            <p:ph type="title"/>
          </p:nvPr>
        </p:nvSpPr>
        <p:spPr>
          <a:xfrm>
            <a:off x="707064" y="609600"/>
            <a:ext cx="6993914" cy="1356360"/>
          </a:xfrm>
        </p:spPr>
        <p:txBody>
          <a:bodyPr>
            <a:normAutofit/>
          </a:bodyPr>
          <a:lstStyle/>
          <a:p>
            <a:pPr eaLnBrk="1" hangingPunct="1">
              <a:defRPr/>
            </a:pPr>
            <a:r>
              <a:rPr lang="en-US" b="1" dirty="0"/>
              <a:t>Example continued … </a:t>
            </a:r>
          </a:p>
        </p:txBody>
      </p:sp>
      <p:sp>
        <p:nvSpPr>
          <p:cNvPr id="1055747" name="Rectangle 3">
            <a:extLst>
              <a:ext uri="{FF2B5EF4-FFF2-40B4-BE49-F238E27FC236}">
                <a16:creationId xmlns:a16="http://schemas.microsoft.com/office/drawing/2014/main" id="{8EA36ABD-6545-4AB2-BCA4-CD9AA7CA54F6}"/>
              </a:ext>
            </a:extLst>
          </p:cNvPr>
          <p:cNvSpPr>
            <a:spLocks noGrp="1" noChangeArrowheads="1"/>
          </p:cNvSpPr>
          <p:nvPr>
            <p:ph idx="1"/>
          </p:nvPr>
        </p:nvSpPr>
        <p:spPr>
          <a:xfrm>
            <a:off x="707064" y="2057400"/>
            <a:ext cx="6993914" cy="4038600"/>
          </a:xfrm>
        </p:spPr>
        <p:txBody>
          <a:bodyPr>
            <a:normAutofit/>
          </a:bodyPr>
          <a:lstStyle/>
          <a:p>
            <a:pPr eaLnBrk="1" hangingPunct="1">
              <a:defRPr/>
            </a:pPr>
            <a:r>
              <a:rPr lang="en-US" sz="2400" dirty="0">
                <a:solidFill>
                  <a:schemeClr val="tx1"/>
                </a:solidFill>
              </a:rPr>
              <a:t>It is to be noted that the states are labeled along with the characters to be printed. Running the string </a:t>
            </a:r>
            <a:r>
              <a:rPr lang="en-US" sz="2400" dirty="0" err="1">
                <a:solidFill>
                  <a:schemeClr val="tx1"/>
                </a:solidFill>
              </a:rPr>
              <a:t>abbabbba</a:t>
            </a:r>
            <a:r>
              <a:rPr lang="en-US" sz="2400" dirty="0">
                <a:solidFill>
                  <a:schemeClr val="tx1"/>
                </a:solidFill>
              </a:rPr>
              <a:t> over the above machine, the corresponding output string will be 100010101, which can be determined by the following table as well. </a:t>
            </a:r>
          </a:p>
        </p:txBody>
      </p:sp>
      <p:pic>
        <p:nvPicPr>
          <p:cNvPr id="17412" name="Picture 4">
            <a:extLst>
              <a:ext uri="{FF2B5EF4-FFF2-40B4-BE49-F238E27FC236}">
                <a16:creationId xmlns:a16="http://schemas.microsoft.com/office/drawing/2014/main" id="{9B7E29B7-1212-485D-8A29-A6354068D1C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bwMode="auto">
          <a:xfrm>
            <a:off x="7700978" y="1828800"/>
            <a:ext cx="4256560" cy="33903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1731</Words>
  <Application>Microsoft Office PowerPoint</Application>
  <PresentationFormat>Widescreen</PresentationFormat>
  <Paragraphs>164</Paragraphs>
  <Slides>31</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Abadi</vt:lpstr>
      <vt:lpstr>Arial</vt:lpstr>
      <vt:lpstr>Calibri</vt:lpstr>
      <vt:lpstr>Corbel</vt:lpstr>
      <vt:lpstr>Tahoma</vt:lpstr>
      <vt:lpstr>Wingdings</vt:lpstr>
      <vt:lpstr>Basis</vt:lpstr>
      <vt:lpstr>Textured</vt:lpstr>
      <vt:lpstr>Finite Automaton with output </vt:lpstr>
      <vt:lpstr>Finite Automaton with output </vt:lpstr>
      <vt:lpstr>PowerPoint Presentation</vt:lpstr>
      <vt:lpstr>Moore machine </vt:lpstr>
      <vt:lpstr>Note: </vt:lpstr>
      <vt:lpstr>PowerPoint Presentation</vt:lpstr>
      <vt:lpstr>Example </vt:lpstr>
      <vt:lpstr>Example continued … </vt:lpstr>
      <vt:lpstr>Example continued … </vt:lpstr>
      <vt:lpstr>Example continued … </vt:lpstr>
      <vt:lpstr>PowerPoint Presentation</vt:lpstr>
      <vt:lpstr>Count how many times the substring aab occurs in a long input string</vt:lpstr>
      <vt:lpstr>Mealy machine</vt:lpstr>
      <vt:lpstr>Note</vt:lpstr>
      <vt:lpstr>PowerPoint Presentation</vt:lpstr>
      <vt:lpstr>Example</vt:lpstr>
      <vt:lpstr>Example Cont…..</vt:lpstr>
      <vt:lpstr>PowerPoint Presentation</vt:lpstr>
      <vt:lpstr>Example</vt:lpstr>
      <vt:lpstr>Constructing the incrementing machine</vt:lpstr>
      <vt:lpstr>PowerPoint Presentation</vt:lpstr>
      <vt:lpstr>PowerPoint Presentation</vt:lpstr>
      <vt:lpstr>Observation </vt:lpstr>
      <vt:lpstr>Incrementing (Mealy) machine</vt:lpstr>
      <vt:lpstr>Observation</vt:lpstr>
      <vt:lpstr>Note</vt:lpstr>
      <vt:lpstr>Applications of Incrementing and Complementing machines</vt:lpstr>
      <vt:lpstr>Subtracting a binary number from another</vt:lpstr>
      <vt:lpstr>Example</vt:lpstr>
      <vt:lpstr>Example Continued</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Automaton with output</dc:title>
  <dc:creator>farheen</dc:creator>
  <cp:lastModifiedBy>farheen</cp:lastModifiedBy>
  <cp:revision>29</cp:revision>
  <dcterms:created xsi:type="dcterms:W3CDTF">2020-07-05T19:47:05Z</dcterms:created>
  <dcterms:modified xsi:type="dcterms:W3CDTF">2020-07-13T09:14:49Z</dcterms:modified>
</cp:coreProperties>
</file>