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38"/>
  </p:notesMasterIdLst>
  <p:sldIdLst>
    <p:sldId id="256" r:id="rId2"/>
    <p:sldId id="279" r:id="rId3"/>
    <p:sldId id="280" r:id="rId4"/>
    <p:sldId id="289" r:id="rId5"/>
    <p:sldId id="290" r:id="rId6"/>
    <p:sldId id="291" r:id="rId7"/>
    <p:sldId id="287" r:id="rId8"/>
    <p:sldId id="273" r:id="rId9"/>
    <p:sldId id="423" r:id="rId10"/>
    <p:sldId id="281" r:id="rId11"/>
    <p:sldId id="282" r:id="rId12"/>
    <p:sldId id="283" r:id="rId13"/>
    <p:sldId id="284" r:id="rId14"/>
    <p:sldId id="285" r:id="rId15"/>
    <p:sldId id="286" r:id="rId16"/>
    <p:sldId id="425" r:id="rId17"/>
    <p:sldId id="288" r:id="rId18"/>
    <p:sldId id="257" r:id="rId19"/>
    <p:sldId id="258" r:id="rId20"/>
    <p:sldId id="259" r:id="rId21"/>
    <p:sldId id="260" r:id="rId22"/>
    <p:sldId id="261" r:id="rId23"/>
    <p:sldId id="262" r:id="rId24"/>
    <p:sldId id="263" r:id="rId25"/>
    <p:sldId id="264" r:id="rId26"/>
    <p:sldId id="265" r:id="rId27"/>
    <p:sldId id="266" r:id="rId28"/>
    <p:sldId id="426" r:id="rId29"/>
    <p:sldId id="271" r:id="rId30"/>
    <p:sldId id="272" r:id="rId31"/>
    <p:sldId id="427" r:id="rId32"/>
    <p:sldId id="428" r:id="rId33"/>
    <p:sldId id="429" r:id="rId34"/>
    <p:sldId id="267" r:id="rId35"/>
    <p:sldId id="268" r:id="rId36"/>
    <p:sldId id="27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46" autoAdjust="0"/>
    <p:restoredTop sz="94660"/>
  </p:normalViewPr>
  <p:slideViewPr>
    <p:cSldViewPr snapToGrid="0">
      <p:cViewPr varScale="1">
        <p:scale>
          <a:sx n="68" d="100"/>
          <a:sy n="68"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40C7-A0AD-4922-BD2F-96B02956286E}" type="datetimeFigureOut">
              <a:rPr lang="en-US" smtClean="0"/>
              <a:t>7/18/2020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4A968-B3DD-4C1C-A6C7-A4DF5B0BA1FE}" type="slidenum">
              <a:rPr lang="en-US" smtClean="0"/>
              <a:t>‹#›</a:t>
            </a:fld>
            <a:endParaRPr lang="en-US"/>
          </a:p>
        </p:txBody>
      </p:sp>
    </p:spTree>
    <p:extLst>
      <p:ext uri="{BB962C8B-B14F-4D97-AF65-F5344CB8AC3E}">
        <p14:creationId xmlns:p14="http://schemas.microsoft.com/office/powerpoint/2010/main" val="858959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661AD3D-EC05-4F65-BD4A-B933D607B2E6}"/>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002E7AD-16CF-4A6F-B923-6DCC5CB7C56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55" name="Rectangle 2">
            <a:extLst>
              <a:ext uri="{FF2B5EF4-FFF2-40B4-BE49-F238E27FC236}">
                <a16:creationId xmlns:a16="http://schemas.microsoft.com/office/drawing/2014/main" id="{9A6E2A7B-1FD4-45D7-B5FF-8846411C0F4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177EC8AD-F104-47EE-8382-8FECF4F668BC}"/>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F794E411-0534-4228-AC23-F5F305389F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488DB5-7986-4FA0-8A0D-A51B0301B63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87" name="Rectangle 2">
            <a:extLst>
              <a:ext uri="{FF2B5EF4-FFF2-40B4-BE49-F238E27FC236}">
                <a16:creationId xmlns:a16="http://schemas.microsoft.com/office/drawing/2014/main" id="{C0DA97F9-1902-4A1C-A167-7BA3DC44A0A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0E5F06BE-483C-46B4-8417-F4EF26C6CB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C273E46-B2D8-4979-BDB6-95D3023090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2186BD9-4A04-4E5B-AC56-72EB07731BA0}"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1" name="Rectangle 2">
            <a:extLst>
              <a:ext uri="{FF2B5EF4-FFF2-40B4-BE49-F238E27FC236}">
                <a16:creationId xmlns:a16="http://schemas.microsoft.com/office/drawing/2014/main" id="{365D2D43-9F24-4483-ADBF-0696A2436E47}"/>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E938C01B-9A09-4E85-91CE-0B6F0D1A99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33A73D0-9C33-4912-A618-2156813A70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834F5D3-41E4-4F80-A210-D9C6DCCBD8D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35" name="Rectangle 2">
            <a:extLst>
              <a:ext uri="{FF2B5EF4-FFF2-40B4-BE49-F238E27FC236}">
                <a16:creationId xmlns:a16="http://schemas.microsoft.com/office/drawing/2014/main" id="{05A03454-91AC-4A9F-9753-3288D0B38EB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49BA0AF-3101-4B91-A9A1-9BF3481DC2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157D3DD-96AC-40FD-9290-FC6F695C38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D35267B-4FB9-4AAE-8C74-22C286F8BD4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059" name="Rectangle 2">
            <a:extLst>
              <a:ext uri="{FF2B5EF4-FFF2-40B4-BE49-F238E27FC236}">
                <a16:creationId xmlns:a16="http://schemas.microsoft.com/office/drawing/2014/main" id="{FB4A63B4-3B2F-4585-A4E6-B29C25A29806}"/>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0F5C1662-42E0-4728-889A-7237377900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410CB35-7F1E-4165-B871-896CA77E30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F61E5C-94AC-4C82-A3E0-D50E046E28B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6083" name="Rectangle 2">
            <a:extLst>
              <a:ext uri="{FF2B5EF4-FFF2-40B4-BE49-F238E27FC236}">
                <a16:creationId xmlns:a16="http://schemas.microsoft.com/office/drawing/2014/main" id="{4DDCC5AB-DDC9-4C33-8097-DC8DC900F3D3}"/>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316319A-6250-4B63-A9B2-BEF7DFB644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E5E9EED-AA46-40C2-97B4-434F9E9206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3C855F5-14B3-4750-96D0-DBE5E9FEB20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7107" name="Rectangle 2">
            <a:extLst>
              <a:ext uri="{FF2B5EF4-FFF2-40B4-BE49-F238E27FC236}">
                <a16:creationId xmlns:a16="http://schemas.microsoft.com/office/drawing/2014/main" id="{AC476F36-E361-4376-9020-A3F3622766D8}"/>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AF6429EE-729C-443D-81F1-2FF90AC308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9A06B42D-97A3-4C3F-AB2A-B89469F3B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88156A7-3E0B-45CC-A9E7-9E706F1CA04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8131" name="Rectangle 2">
            <a:extLst>
              <a:ext uri="{FF2B5EF4-FFF2-40B4-BE49-F238E27FC236}">
                <a16:creationId xmlns:a16="http://schemas.microsoft.com/office/drawing/2014/main" id="{1C9532D8-11A6-42AB-938D-7FD7372C6214}"/>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C64D59D4-3816-4976-A52E-9E73706700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53B789E-4362-48AE-A0E5-098D8AC6678D}"/>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9A0CF76-07DF-4FE8-88BD-83F7A405B7B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1747" name="Rectangle 2">
            <a:extLst>
              <a:ext uri="{FF2B5EF4-FFF2-40B4-BE49-F238E27FC236}">
                <a16:creationId xmlns:a16="http://schemas.microsoft.com/office/drawing/2014/main" id="{499B64FF-9C3F-44F8-A8AC-96C518AD64DD}"/>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7674FBF-899D-4EAE-A0E8-E6A18647F5A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7BC8D28D-7F53-447F-B92E-742FCEB464C8}"/>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3DC8476-68A5-496D-9B19-11DCD2CFF22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71" name="Rectangle 2">
            <a:extLst>
              <a:ext uri="{FF2B5EF4-FFF2-40B4-BE49-F238E27FC236}">
                <a16:creationId xmlns:a16="http://schemas.microsoft.com/office/drawing/2014/main" id="{97923994-1E72-4277-8592-2815B7E39E03}"/>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CE523E07-B504-4500-8BFC-8960FAF530F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FF2FE1F-0FDE-4616-8F10-9AA459D29113}"/>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DE3CDB-9125-478D-A1EA-562225A6388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795" name="Rectangle 2">
            <a:extLst>
              <a:ext uri="{FF2B5EF4-FFF2-40B4-BE49-F238E27FC236}">
                <a16:creationId xmlns:a16="http://schemas.microsoft.com/office/drawing/2014/main" id="{0292744E-92F7-4719-A371-5091004B042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77585FB-97C1-4D2F-9BF2-35FC5740567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41767098-4704-4CC1-8954-30A6E26C56C3}"/>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229527-5D35-4CFB-B2B8-6AC163C5297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79" name="Rectangle 2">
            <a:extLst>
              <a:ext uri="{FF2B5EF4-FFF2-40B4-BE49-F238E27FC236}">
                <a16:creationId xmlns:a16="http://schemas.microsoft.com/office/drawing/2014/main" id="{7C35ADFE-8907-491C-B4C7-47CF48590DD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1DA517B-0F02-465D-A27A-E754C9E4D09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3DBFA73E-46D6-405B-A8D6-014DA039A74C}"/>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F22CE4-9613-48C5-99F1-561792AB0AA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19" name="Rectangle 2">
            <a:extLst>
              <a:ext uri="{FF2B5EF4-FFF2-40B4-BE49-F238E27FC236}">
                <a16:creationId xmlns:a16="http://schemas.microsoft.com/office/drawing/2014/main" id="{3735DF51-C40A-4651-86EE-7590B945685B}"/>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C1D4FFFF-E164-405B-BFCB-F5D49B7EA2B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C557459-FDC9-4F5C-BF7F-12F38F196CBE}"/>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44F816D-7235-48CA-909E-D796594A1E2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3" name="Rectangle 2">
            <a:extLst>
              <a:ext uri="{FF2B5EF4-FFF2-40B4-BE49-F238E27FC236}">
                <a16:creationId xmlns:a16="http://schemas.microsoft.com/office/drawing/2014/main" id="{0175ABE2-43A0-4B5B-8ED7-48638266931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103EB1B7-30C5-40AF-B82F-41F6EB9DA5F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F26BA62-2F2A-4C62-AA85-F7BD3816398E}"/>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882A049-1249-4364-9F87-65315ADBD5D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67" name="Rectangle 2">
            <a:extLst>
              <a:ext uri="{FF2B5EF4-FFF2-40B4-BE49-F238E27FC236}">
                <a16:creationId xmlns:a16="http://schemas.microsoft.com/office/drawing/2014/main" id="{060A5CE8-C70E-44D6-A635-671BE77CF1A3}"/>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3A00B4BA-9C7C-46A4-86E4-F7C61BDEBD7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2996A34-8CE3-4E7D-890E-094D3E1AA4E3}"/>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22F738-D3E6-42B6-A84E-FD6977F53CE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1" name="Rectangle 2">
            <a:extLst>
              <a:ext uri="{FF2B5EF4-FFF2-40B4-BE49-F238E27FC236}">
                <a16:creationId xmlns:a16="http://schemas.microsoft.com/office/drawing/2014/main" id="{CD785E8F-8574-4E32-9DC9-404BCF4BDD2E}"/>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0AC7142E-21B4-48C9-898D-F1492AE63BD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FD4A270-A8AB-4ACA-ABC0-46ADDB2AE8BA}"/>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E253AF-9755-413A-9D80-B71B5F3FB46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5" name="Rectangle 2">
            <a:extLst>
              <a:ext uri="{FF2B5EF4-FFF2-40B4-BE49-F238E27FC236}">
                <a16:creationId xmlns:a16="http://schemas.microsoft.com/office/drawing/2014/main" id="{3B6C2DFD-D915-4DDA-BECE-B0DE34097CF8}"/>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44E10544-BB97-46BF-A9C1-12458C449AC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E331313-0058-43B7-A605-AF0B0CBA53C2}"/>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9CFF7A0-1003-4496-9137-23C4222BEC2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39" name="Rectangle 2">
            <a:extLst>
              <a:ext uri="{FF2B5EF4-FFF2-40B4-BE49-F238E27FC236}">
                <a16:creationId xmlns:a16="http://schemas.microsoft.com/office/drawing/2014/main" id="{47D7DEE0-6A19-47E1-9926-0B4F67D9127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165E1B47-3E60-4048-95C2-9D9BA6C1CE7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5732DD24-D5F1-4B31-B092-BEA0150D4C06}"/>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EB17571-4742-40B7-9C7C-CE9F65986E3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3" name="Rectangle 2">
            <a:extLst>
              <a:ext uri="{FF2B5EF4-FFF2-40B4-BE49-F238E27FC236}">
                <a16:creationId xmlns:a16="http://schemas.microsoft.com/office/drawing/2014/main" id="{E020B695-8806-47E9-8DE2-A414291CBD01}"/>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2FBCDC69-5826-4B08-B6D3-8553A43A707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63013FC-FB04-4A67-9BED-DB2C56062455}"/>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7427BE3-875C-4717-BB3B-86E08D0DC8E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87" name="Rectangle 2">
            <a:extLst>
              <a:ext uri="{FF2B5EF4-FFF2-40B4-BE49-F238E27FC236}">
                <a16:creationId xmlns:a16="http://schemas.microsoft.com/office/drawing/2014/main" id="{7877FEC3-8300-424C-AB80-2B21500818B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AB157B94-42FB-47DB-BFCA-67CBEB4DDDF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04B0D435-0894-4FF0-A23F-21E4A05623A4}"/>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FBB91BA-6BCE-4257-8CEC-9C03440ED93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6083" name="Rectangle 2">
            <a:extLst>
              <a:ext uri="{FF2B5EF4-FFF2-40B4-BE49-F238E27FC236}">
                <a16:creationId xmlns:a16="http://schemas.microsoft.com/office/drawing/2014/main" id="{BAFC7FA2-1099-4D75-B1E3-28FA7D71F9C1}"/>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DF136FF-439C-42A4-BD26-7F70A3B72AD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732CE4F-8DA4-41D0-8571-CA5380E623FD}"/>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198BC35-451D-45B4-9E7D-B3DCF1B88BF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7107" name="Rectangle 2">
            <a:extLst>
              <a:ext uri="{FF2B5EF4-FFF2-40B4-BE49-F238E27FC236}">
                <a16:creationId xmlns:a16="http://schemas.microsoft.com/office/drawing/2014/main" id="{A5D5018B-5C03-4DFF-AE68-BF524A95A6F5}"/>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3D339BFD-9F4E-477C-86E7-7E978BB144B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35F6A66-B3F8-435F-9530-E70A569BF3B3}"/>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9B1FD3D-4C92-43CE-B368-D01A65DF20E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555" name="Rectangle 2">
            <a:extLst>
              <a:ext uri="{FF2B5EF4-FFF2-40B4-BE49-F238E27FC236}">
                <a16:creationId xmlns:a16="http://schemas.microsoft.com/office/drawing/2014/main" id="{DF2D817E-2E56-46B8-A574-8B021CA174AD}"/>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E54DAEFE-0DC5-44F7-97DF-2FB8910F308A}"/>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B29478B-2226-4864-8724-AC5F3B066862}"/>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35D02A-7B0F-46F1-B935-81E0279C910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8131" name="Rectangle 2">
            <a:extLst>
              <a:ext uri="{FF2B5EF4-FFF2-40B4-BE49-F238E27FC236}">
                <a16:creationId xmlns:a16="http://schemas.microsoft.com/office/drawing/2014/main" id="{C524868A-13FD-4EB5-BC0A-6ED7EBA241EB}"/>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F407D8B1-6EA3-49D2-A25C-797CC01BDA4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C81F09F5-52CC-4888-B4E4-4120DC94F069}"/>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82790B2-6811-4816-B53E-81B7D82F4D0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55" name="Rectangle 2">
            <a:extLst>
              <a:ext uri="{FF2B5EF4-FFF2-40B4-BE49-F238E27FC236}">
                <a16:creationId xmlns:a16="http://schemas.microsoft.com/office/drawing/2014/main" id="{FD15E207-7EE6-47FC-8EBC-76C9E867701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5FDEE7D0-424F-49E8-A214-0B6C23BA8C5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0118618-6F4B-4CD5-8B14-7AA7ABE07537}"/>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C29C78-2B62-4D8E-A1F2-49CAC663D6A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6627" name="Rectangle 2">
            <a:extLst>
              <a:ext uri="{FF2B5EF4-FFF2-40B4-BE49-F238E27FC236}">
                <a16:creationId xmlns:a16="http://schemas.microsoft.com/office/drawing/2014/main" id="{C95EACB7-6948-4A82-88F0-6D210DBE0406}"/>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2D0D0F6-0A36-479F-B265-90143A97BA1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84FF090-7502-49BE-92DD-87453F377F26}"/>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7AFC58-9A50-4F0A-ADC5-F859995ABC2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1" name="Rectangle 2">
            <a:extLst>
              <a:ext uri="{FF2B5EF4-FFF2-40B4-BE49-F238E27FC236}">
                <a16:creationId xmlns:a16="http://schemas.microsoft.com/office/drawing/2014/main" id="{2DE9008D-646E-4637-BC73-9A1556CBE77F}"/>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AA57A25E-5AD6-40E7-A92C-C43862B625D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4BEA4B77-5DE7-4E41-A314-101B3DC50720}"/>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44BC81F-9286-4F78-8863-B79B4C0D38F0}"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8675" name="Rectangle 2">
            <a:extLst>
              <a:ext uri="{FF2B5EF4-FFF2-40B4-BE49-F238E27FC236}">
                <a16:creationId xmlns:a16="http://schemas.microsoft.com/office/drawing/2014/main" id="{604AA313-C9EB-4131-939E-24447E10D712}"/>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0E710BF7-FA63-4D4F-99A0-19BC7CA18C0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77328A7-1805-4523-9D0C-7BE5F5345D8A}"/>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26628DB-C90F-48F8-BA7B-B1B545D8BB3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79" name="Rectangle 2">
            <a:extLst>
              <a:ext uri="{FF2B5EF4-FFF2-40B4-BE49-F238E27FC236}">
                <a16:creationId xmlns:a16="http://schemas.microsoft.com/office/drawing/2014/main" id="{0A4FC525-A707-473A-A8DD-9EECB7314184}"/>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8762988-2763-4024-A226-DF149C897B5B}"/>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DE186E3-78A3-4AAC-BC78-4FF2DD07C168}"/>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2259F1-B4F6-440E-B9A6-37AF76A736A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5603" name="Rectangle 2">
            <a:extLst>
              <a:ext uri="{FF2B5EF4-FFF2-40B4-BE49-F238E27FC236}">
                <a16:creationId xmlns:a16="http://schemas.microsoft.com/office/drawing/2014/main" id="{66319DA6-AE12-4935-80BB-ED43FBC420D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FF860CA-40F4-4B63-8872-02399C9E1C99}"/>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951B5A9-2DC3-4C76-A047-B15F2B3C9330}"/>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DF8263-6599-492C-8A0A-AC9E2C27D40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8675" name="Rectangle 2">
            <a:extLst>
              <a:ext uri="{FF2B5EF4-FFF2-40B4-BE49-F238E27FC236}">
                <a16:creationId xmlns:a16="http://schemas.microsoft.com/office/drawing/2014/main" id="{5956DF8D-115F-4DC8-BC6C-C3D778412112}"/>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EAA2937-A2D7-4950-86B3-D8679E478391}"/>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D31C536-2459-42DC-9709-AE4896C7AC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38E659F-1C1C-4C45-82FC-4F662D24591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19" name="Rectangle 2">
            <a:extLst>
              <a:ext uri="{FF2B5EF4-FFF2-40B4-BE49-F238E27FC236}">
                <a16:creationId xmlns:a16="http://schemas.microsoft.com/office/drawing/2014/main" id="{8476F205-62DD-4CB0-8E07-9F2197C67C4A}"/>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F5B2AAED-46CA-4924-B507-82AA7FE853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401215A-0CFC-42B8-B1EE-7B7E873ECF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CD5020-E5F6-4B86-BD32-F47883365C4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39" name="Rectangle 2">
            <a:extLst>
              <a:ext uri="{FF2B5EF4-FFF2-40B4-BE49-F238E27FC236}">
                <a16:creationId xmlns:a16="http://schemas.microsoft.com/office/drawing/2014/main" id="{2DCAA1A1-542D-4EB1-88A2-7FBB8569AF6B}"/>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A35C754-02CF-4F32-B83C-874088C304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10227ED-A820-4713-BF56-1DEC3ADDEE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8E0D3BB-D293-476F-8646-99208EEBF890}"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3" name="Rectangle 2">
            <a:extLst>
              <a:ext uri="{FF2B5EF4-FFF2-40B4-BE49-F238E27FC236}">
                <a16:creationId xmlns:a16="http://schemas.microsoft.com/office/drawing/2014/main" id="{B7E3C106-EFA0-4877-92FC-BC07FF9EC0EE}"/>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04397E8-8673-4D5F-AE82-478E6B78DB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DF6487A-26D5-4958-AA54-B9324E61AF1A}" type="slidenum">
              <a:rPr lang="en-US" altLang="en-US" smtClean="0"/>
              <a:pPr/>
              <a:t>‹#›</a:t>
            </a:fld>
            <a:endParaRPr lang="en-US" altLang="en-US"/>
          </a:p>
        </p:txBody>
      </p:sp>
    </p:spTree>
    <p:extLst>
      <p:ext uri="{BB962C8B-B14F-4D97-AF65-F5344CB8AC3E}">
        <p14:creationId xmlns:p14="http://schemas.microsoft.com/office/powerpoint/2010/main" val="370004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482D4D8-FA87-49AB-B87F-32AFC797DABC}" type="slidenum">
              <a:rPr lang="en-US" altLang="en-US" smtClean="0"/>
              <a:pPr/>
              <a:t>‹#›</a:t>
            </a:fld>
            <a:endParaRPr lang="en-US" altLang="en-US"/>
          </a:p>
        </p:txBody>
      </p:sp>
    </p:spTree>
    <p:extLst>
      <p:ext uri="{BB962C8B-B14F-4D97-AF65-F5344CB8AC3E}">
        <p14:creationId xmlns:p14="http://schemas.microsoft.com/office/powerpoint/2010/main" val="360482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482D4D8-FA87-49AB-B87F-32AFC797DABC}" type="slidenum">
              <a:rPr lang="en-US" altLang="en-US" smtClean="0"/>
              <a:pPr/>
              <a:t>‹#›</a:t>
            </a:fld>
            <a:endParaRPr lang="en-US" altLang="en-US"/>
          </a:p>
        </p:txBody>
      </p:sp>
    </p:spTree>
    <p:extLst>
      <p:ext uri="{BB962C8B-B14F-4D97-AF65-F5344CB8AC3E}">
        <p14:creationId xmlns:p14="http://schemas.microsoft.com/office/powerpoint/2010/main" val="1391649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482D4D8-FA87-49AB-B87F-32AFC797DABC}" type="slidenum">
              <a:rPr lang="en-US" altLang="en-US" smtClean="0"/>
              <a:pPr/>
              <a:t>‹#›</a:t>
            </a:fld>
            <a:endParaRPr lang="en-US"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8218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482D4D8-FA87-49AB-B87F-32AFC797DABC}" type="slidenum">
              <a:rPr lang="en-US" altLang="en-US" smtClean="0"/>
              <a:pPr/>
              <a:t>‹#›</a:t>
            </a:fld>
            <a:endParaRPr lang="en-US" altLang="en-US"/>
          </a:p>
        </p:txBody>
      </p:sp>
    </p:spTree>
    <p:extLst>
      <p:ext uri="{BB962C8B-B14F-4D97-AF65-F5344CB8AC3E}">
        <p14:creationId xmlns:p14="http://schemas.microsoft.com/office/powerpoint/2010/main" val="415545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482D4D8-FA87-49AB-B87F-32AFC797DABC}" type="slidenum">
              <a:rPr lang="en-US" altLang="en-US" smtClean="0"/>
              <a:pPr/>
              <a:t>‹#›</a:t>
            </a:fld>
            <a:endParaRPr lang="en-US" altLang="en-US"/>
          </a:p>
        </p:txBody>
      </p:sp>
    </p:spTree>
    <p:extLst>
      <p:ext uri="{BB962C8B-B14F-4D97-AF65-F5344CB8AC3E}">
        <p14:creationId xmlns:p14="http://schemas.microsoft.com/office/powerpoint/2010/main" val="1566928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482D4D8-FA87-49AB-B87F-32AFC797DABC}" type="slidenum">
              <a:rPr lang="en-US" altLang="en-US" smtClean="0"/>
              <a:pPr/>
              <a:t>‹#›</a:t>
            </a:fld>
            <a:endParaRPr lang="en-US" altLang="en-US"/>
          </a:p>
        </p:txBody>
      </p:sp>
    </p:spTree>
    <p:extLst>
      <p:ext uri="{BB962C8B-B14F-4D97-AF65-F5344CB8AC3E}">
        <p14:creationId xmlns:p14="http://schemas.microsoft.com/office/powerpoint/2010/main" val="54721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F378AF2-83E9-4851-845F-5D30498C2A13}" type="slidenum">
              <a:rPr lang="en-US" altLang="en-US" smtClean="0"/>
              <a:pPr/>
              <a:t>‹#›</a:t>
            </a:fld>
            <a:endParaRPr lang="en-US" altLang="en-US"/>
          </a:p>
        </p:txBody>
      </p:sp>
    </p:spTree>
    <p:extLst>
      <p:ext uri="{BB962C8B-B14F-4D97-AF65-F5344CB8AC3E}">
        <p14:creationId xmlns:p14="http://schemas.microsoft.com/office/powerpoint/2010/main" val="789803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D8D6999-4707-4BF2-856E-24F4E69A5DB8}" type="slidenum">
              <a:rPr lang="en-US" altLang="en-US" smtClean="0"/>
              <a:pPr/>
              <a:t>‹#›</a:t>
            </a:fld>
            <a:endParaRPr lang="en-US" altLang="en-US"/>
          </a:p>
        </p:txBody>
      </p:sp>
    </p:spTree>
    <p:extLst>
      <p:ext uri="{BB962C8B-B14F-4D97-AF65-F5344CB8AC3E}">
        <p14:creationId xmlns:p14="http://schemas.microsoft.com/office/powerpoint/2010/main" val="197454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E590BFF-F68F-429D-824A-FC0C67908621}" type="slidenum">
              <a:rPr lang="en-US" altLang="en-US" smtClean="0"/>
              <a:pPr/>
              <a:t>‹#›</a:t>
            </a:fld>
            <a:endParaRPr lang="en-US" altLang="en-US"/>
          </a:p>
        </p:txBody>
      </p:sp>
    </p:spTree>
    <p:extLst>
      <p:ext uri="{BB962C8B-B14F-4D97-AF65-F5344CB8AC3E}">
        <p14:creationId xmlns:p14="http://schemas.microsoft.com/office/powerpoint/2010/main" val="88732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0F6345A-835C-495E-8EC7-D947FC68216F}" type="slidenum">
              <a:rPr lang="en-US" altLang="en-US" smtClean="0"/>
              <a:pPr/>
              <a:t>‹#›</a:t>
            </a:fld>
            <a:endParaRPr lang="en-US" altLang="en-US"/>
          </a:p>
        </p:txBody>
      </p:sp>
    </p:spTree>
    <p:extLst>
      <p:ext uri="{BB962C8B-B14F-4D97-AF65-F5344CB8AC3E}">
        <p14:creationId xmlns:p14="http://schemas.microsoft.com/office/powerpoint/2010/main" val="313392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05E663E-30A1-45D3-84B6-BE0C62976BFD}" type="slidenum">
              <a:rPr lang="en-US" altLang="en-US" smtClean="0"/>
              <a:pPr/>
              <a:t>‹#›</a:t>
            </a:fld>
            <a:endParaRPr lang="en-US" altLang="en-US"/>
          </a:p>
        </p:txBody>
      </p:sp>
    </p:spTree>
    <p:extLst>
      <p:ext uri="{BB962C8B-B14F-4D97-AF65-F5344CB8AC3E}">
        <p14:creationId xmlns:p14="http://schemas.microsoft.com/office/powerpoint/2010/main" val="79141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5A1A2937-5668-46CA-85FA-E30A27FBBD9D}" type="slidenum">
              <a:rPr lang="en-US" altLang="en-US" smtClean="0"/>
              <a:pPr/>
              <a:t>‹#›</a:t>
            </a:fld>
            <a:endParaRPr lang="en-US" altLang="en-US"/>
          </a:p>
        </p:txBody>
      </p:sp>
    </p:spTree>
    <p:extLst>
      <p:ext uri="{BB962C8B-B14F-4D97-AF65-F5344CB8AC3E}">
        <p14:creationId xmlns:p14="http://schemas.microsoft.com/office/powerpoint/2010/main" val="133940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endParaRPr lang="en-US"/>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fld id="{A8228E6E-1D2B-4FE9-A94F-F21151818AB9}" type="slidenum">
              <a:rPr lang="en-US" altLang="en-US" smtClean="0"/>
              <a:pPr/>
              <a:t>‹#›</a:t>
            </a:fld>
            <a:endParaRPr lang="en-US" altLang="en-US"/>
          </a:p>
        </p:txBody>
      </p:sp>
    </p:spTree>
    <p:extLst>
      <p:ext uri="{BB962C8B-B14F-4D97-AF65-F5344CB8AC3E}">
        <p14:creationId xmlns:p14="http://schemas.microsoft.com/office/powerpoint/2010/main" val="185363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fld id="{39F93649-9161-4BE0-AADD-FA989FA0EE8B}" type="slidenum">
              <a:rPr lang="en-US" altLang="en-US" smtClean="0"/>
              <a:pPr/>
              <a:t>‹#›</a:t>
            </a:fld>
            <a:endParaRPr lang="en-US" altLang="en-US"/>
          </a:p>
        </p:txBody>
      </p:sp>
    </p:spTree>
    <p:extLst>
      <p:ext uri="{BB962C8B-B14F-4D97-AF65-F5344CB8AC3E}">
        <p14:creationId xmlns:p14="http://schemas.microsoft.com/office/powerpoint/2010/main" val="316175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defRPr/>
            </a:pPr>
            <a:endParaRPr lang="en-US"/>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fld id="{81E781CB-BDF8-4ED1-B2FB-FF27E006E352}" type="slidenum">
              <a:rPr lang="en-US" altLang="en-US" smtClean="0"/>
              <a:pPr/>
              <a:t>‹#›</a:t>
            </a:fld>
            <a:endParaRPr lang="en-US" altLang="en-US"/>
          </a:p>
        </p:txBody>
      </p:sp>
    </p:spTree>
    <p:extLst>
      <p:ext uri="{BB962C8B-B14F-4D97-AF65-F5344CB8AC3E}">
        <p14:creationId xmlns:p14="http://schemas.microsoft.com/office/powerpoint/2010/main" val="157697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24439EE-0C27-4FDA-BDA5-1C14CCA599E8}" type="slidenum">
              <a:rPr lang="en-US" altLang="en-US" smtClean="0"/>
              <a:pPr/>
              <a:t>‹#›</a:t>
            </a:fld>
            <a:endParaRPr lang="en-US" altLang="en-US"/>
          </a:p>
        </p:txBody>
      </p:sp>
    </p:spTree>
    <p:extLst>
      <p:ext uri="{BB962C8B-B14F-4D97-AF65-F5344CB8AC3E}">
        <p14:creationId xmlns:p14="http://schemas.microsoft.com/office/powerpoint/2010/main" val="149535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CAE3A1-719B-4FD2-9BC7-1158C0391232}" type="slidenum">
              <a:rPr lang="en-US" altLang="en-US" smtClean="0"/>
              <a:pPr/>
              <a:t>‹#›</a:t>
            </a:fld>
            <a:endParaRPr lang="en-US" altLang="en-US"/>
          </a:p>
        </p:txBody>
      </p:sp>
    </p:spTree>
    <p:extLst>
      <p:ext uri="{BB962C8B-B14F-4D97-AF65-F5344CB8AC3E}">
        <p14:creationId xmlns:p14="http://schemas.microsoft.com/office/powerpoint/2010/main" val="4123339251"/>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87D31-3A0D-42A9-A5E3-60E09E4FD7DB}"/>
              </a:ext>
            </a:extLst>
          </p:cNvPr>
          <p:cNvSpPr>
            <a:spLocks noGrp="1"/>
          </p:cNvSpPr>
          <p:nvPr>
            <p:ph type="ctrTitle"/>
          </p:nvPr>
        </p:nvSpPr>
        <p:spPr>
          <a:xfrm>
            <a:off x="965505" y="623571"/>
            <a:ext cx="10260990" cy="3523885"/>
          </a:xfrm>
        </p:spPr>
        <p:txBody>
          <a:bodyPr>
            <a:normAutofit/>
          </a:bodyPr>
          <a:lstStyle/>
          <a:p>
            <a:pPr algn="ctr">
              <a:lnSpc>
                <a:spcPct val="90000"/>
              </a:lnSpc>
            </a:pPr>
            <a:br>
              <a:rPr lang="en-US" altLang="en-US" sz="4000" b="1" dirty="0"/>
            </a:br>
            <a:r>
              <a:rPr lang="en-US" altLang="en-US" sz="4000" b="1" dirty="0"/>
              <a:t>Regular Language, Context Free Grammars,</a:t>
            </a:r>
            <a:r>
              <a:rPr lang="en-US" sz="4000" b="1" dirty="0"/>
              <a:t> Pushdown Automaton (PDA), Turing Machine </a:t>
            </a:r>
            <a:br>
              <a:rPr lang="en-US" altLang="en-US" sz="4000" b="1" dirty="0"/>
            </a:br>
            <a:endParaRPr lang="en-US" sz="4000" b="1" dirty="0"/>
          </a:p>
        </p:txBody>
      </p:sp>
    </p:spTree>
    <p:extLst>
      <p:ext uri="{BB962C8B-B14F-4D97-AF65-F5344CB8AC3E}">
        <p14:creationId xmlns:p14="http://schemas.microsoft.com/office/powerpoint/2010/main" val="346743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a:extLst>
              <a:ext uri="{FF2B5EF4-FFF2-40B4-BE49-F238E27FC236}">
                <a16:creationId xmlns:a16="http://schemas.microsoft.com/office/drawing/2014/main" id="{FC247C3D-4536-4C9C-841F-7B0627A45A4A}"/>
              </a:ext>
            </a:extLst>
          </p:cNvPr>
          <p:cNvSpPr>
            <a:spLocks noGrp="1" noChangeArrowheads="1"/>
          </p:cNvSpPr>
          <p:nvPr>
            <p:ph type="title"/>
          </p:nvPr>
        </p:nvSpPr>
        <p:spPr/>
        <p:txBody>
          <a:bodyPr/>
          <a:lstStyle/>
          <a:p>
            <a:pPr>
              <a:defRPr/>
            </a:pPr>
            <a:r>
              <a:rPr lang="en-US"/>
              <a:t>CFG continued … </a:t>
            </a:r>
          </a:p>
        </p:txBody>
      </p:sp>
      <p:sp>
        <p:nvSpPr>
          <p:cNvPr id="1253379" name="Rectangle 3">
            <a:extLst>
              <a:ext uri="{FF2B5EF4-FFF2-40B4-BE49-F238E27FC236}">
                <a16:creationId xmlns:a16="http://schemas.microsoft.com/office/drawing/2014/main" id="{B9D80127-BEA0-4637-83BE-8CB83979C5DC}"/>
              </a:ext>
            </a:extLst>
          </p:cNvPr>
          <p:cNvSpPr>
            <a:spLocks noGrp="1" noChangeArrowheads="1"/>
          </p:cNvSpPr>
          <p:nvPr>
            <p:ph idx="1"/>
          </p:nvPr>
        </p:nvSpPr>
        <p:spPr>
          <a:xfrm>
            <a:off x="1981200" y="1905000"/>
            <a:ext cx="8229600" cy="4572000"/>
          </a:xfrm>
        </p:spPr>
        <p:txBody>
          <a:bodyPr/>
          <a:lstStyle/>
          <a:p>
            <a:pPr>
              <a:lnSpc>
                <a:spcPct val="90000"/>
              </a:lnSpc>
              <a:defRPr/>
            </a:pPr>
            <a:r>
              <a:rPr lang="en-US" sz="2800" dirty="0"/>
              <a:t>It can be noted that the grammatical rules which involve the meaning of words are called </a:t>
            </a:r>
            <a:r>
              <a:rPr lang="en-US" sz="2800" b="1" dirty="0">
                <a:solidFill>
                  <a:srgbClr val="FFFF99"/>
                </a:solidFill>
              </a:rPr>
              <a:t>Semantics</a:t>
            </a:r>
            <a:r>
              <a:rPr lang="en-US" sz="2800" dirty="0"/>
              <a:t>, while those don’t involve the meaning of the words are called </a:t>
            </a:r>
            <a:r>
              <a:rPr lang="en-US" sz="2800" b="1" dirty="0" err="1">
                <a:solidFill>
                  <a:srgbClr val="FFFF99"/>
                </a:solidFill>
              </a:rPr>
              <a:t>Syntactics</a:t>
            </a:r>
            <a:r>
              <a:rPr lang="en-US" sz="2800" dirty="0"/>
              <a:t>. 	</a:t>
            </a:r>
            <a:r>
              <a:rPr lang="en-US" sz="2800" i="1" dirty="0"/>
              <a:t>e.g.</a:t>
            </a:r>
            <a:r>
              <a:rPr lang="en-US" sz="2800" dirty="0"/>
              <a:t> in English language, it can not be written “ </a:t>
            </a:r>
            <a:r>
              <a:rPr lang="en-US" sz="2800" dirty="0">
                <a:solidFill>
                  <a:srgbClr val="FFFF99"/>
                </a:solidFill>
              </a:rPr>
              <a:t>Buildings sing</a:t>
            </a:r>
            <a:r>
              <a:rPr lang="en-US" sz="2800" dirty="0"/>
              <a:t> ”, while in computer language one number is as good as another. </a:t>
            </a:r>
            <a:r>
              <a:rPr lang="en-US" sz="2800" b="1" dirty="0"/>
              <a:t>   </a:t>
            </a:r>
            <a:r>
              <a:rPr lang="en-US" sz="2800" i="1" dirty="0"/>
              <a:t>e.g. </a:t>
            </a:r>
            <a:r>
              <a:rPr lang="en-US" sz="2800" dirty="0"/>
              <a:t>X = B + </a:t>
            </a:r>
            <a:r>
              <a:rPr lang="en-US" sz="2800" dirty="0">
                <a:solidFill>
                  <a:srgbClr val="FFFF99"/>
                </a:solidFill>
              </a:rPr>
              <a:t>10</a:t>
            </a:r>
            <a:r>
              <a:rPr lang="en-US" sz="2800" dirty="0"/>
              <a:t>,     X = B + </a:t>
            </a:r>
            <a:r>
              <a:rPr lang="en-US" sz="2800" dirty="0">
                <a:solidFill>
                  <a:srgbClr val="FFFF99"/>
                </a:solidFill>
              </a:rPr>
              <a:t>999</a:t>
            </a:r>
            <a:r>
              <a:rPr lang="en-US" sz="2800" dirty="0"/>
              <a:t>  </a:t>
            </a:r>
          </a:p>
          <a:p>
            <a:pPr>
              <a:lnSpc>
                <a:spcPct val="90000"/>
              </a:lnSpc>
              <a:defRPr/>
            </a:pPr>
            <a:endParaRPr lang="en-US" sz="2800" dirty="0"/>
          </a:p>
          <a:p>
            <a:pPr>
              <a:lnSpc>
                <a:spcPct val="90000"/>
              </a:lnSpc>
              <a:defRPr/>
            </a:pPr>
            <a:r>
              <a:rPr lang="en-US" sz="2800" dirty="0"/>
              <a:t>Following is a remark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a:extLst>
              <a:ext uri="{FF2B5EF4-FFF2-40B4-BE49-F238E27FC236}">
                <a16:creationId xmlns:a16="http://schemas.microsoft.com/office/drawing/2014/main" id="{D0899FF8-2251-4F26-92AA-9AD4CD45C9D5}"/>
              </a:ext>
            </a:extLst>
          </p:cNvPr>
          <p:cNvSpPr>
            <a:spLocks noGrp="1" noChangeArrowheads="1"/>
          </p:cNvSpPr>
          <p:nvPr>
            <p:ph type="title"/>
          </p:nvPr>
        </p:nvSpPr>
        <p:spPr/>
        <p:txBody>
          <a:bodyPr/>
          <a:lstStyle/>
          <a:p>
            <a:pPr>
              <a:defRPr/>
            </a:pPr>
            <a:r>
              <a:rPr lang="en-US"/>
              <a:t>Remark </a:t>
            </a:r>
          </a:p>
        </p:txBody>
      </p:sp>
      <p:sp>
        <p:nvSpPr>
          <p:cNvPr id="1255427" name="Rectangle 3">
            <a:extLst>
              <a:ext uri="{FF2B5EF4-FFF2-40B4-BE49-F238E27FC236}">
                <a16:creationId xmlns:a16="http://schemas.microsoft.com/office/drawing/2014/main" id="{E335F75C-8879-464E-A9CA-4E6FE4896020}"/>
              </a:ext>
            </a:extLst>
          </p:cNvPr>
          <p:cNvSpPr>
            <a:spLocks noGrp="1" noChangeArrowheads="1"/>
          </p:cNvSpPr>
          <p:nvPr>
            <p:ph idx="1"/>
          </p:nvPr>
        </p:nvSpPr>
        <p:spPr>
          <a:xfrm>
            <a:off x="1905000" y="1828800"/>
            <a:ext cx="8229600" cy="4114800"/>
          </a:xfrm>
        </p:spPr>
        <p:txBody>
          <a:bodyPr>
            <a:normAutofit/>
          </a:bodyPr>
          <a:lstStyle/>
          <a:p>
            <a:pPr>
              <a:defRPr/>
            </a:pPr>
            <a:endParaRPr lang="en-US" sz="2800" dirty="0"/>
          </a:p>
          <a:p>
            <a:pPr>
              <a:defRPr/>
            </a:pPr>
            <a:r>
              <a:rPr lang="en-US" sz="2800" dirty="0"/>
              <a:t>In general, the rules of computer language grammar, are all </a:t>
            </a:r>
            <a:r>
              <a:rPr lang="en-US" sz="2800" dirty="0">
                <a:solidFill>
                  <a:srgbClr val="FFFF99"/>
                </a:solidFill>
              </a:rPr>
              <a:t>syntactic</a:t>
            </a:r>
            <a:r>
              <a:rPr lang="en-US" sz="2800" dirty="0"/>
              <a:t> and </a:t>
            </a:r>
            <a:r>
              <a:rPr lang="en-US" sz="2800" dirty="0">
                <a:solidFill>
                  <a:srgbClr val="FFFF99"/>
                </a:solidFill>
              </a:rPr>
              <a:t>not semantic</a:t>
            </a:r>
            <a:r>
              <a:rPr lang="en-US" sz="2800" dirty="0"/>
              <a:t>.</a:t>
            </a:r>
          </a:p>
          <a:p>
            <a:pPr>
              <a:defRPr/>
            </a:pPr>
            <a:endParaRPr lang="en-US" sz="2800" dirty="0"/>
          </a:p>
          <a:p>
            <a:pPr>
              <a:defRPr/>
            </a:pPr>
            <a:endParaRPr lang="en-US" sz="2800" dirty="0"/>
          </a:p>
          <a:p>
            <a:pPr>
              <a:defRPr/>
            </a:pPr>
            <a:r>
              <a:rPr lang="en-US" sz="2800" dirty="0"/>
              <a:t>A </a:t>
            </a:r>
            <a:r>
              <a:rPr lang="en-US" sz="2800" dirty="0">
                <a:solidFill>
                  <a:srgbClr val="FFFF99"/>
                </a:solidFill>
              </a:rPr>
              <a:t>law of grammar</a:t>
            </a:r>
            <a:r>
              <a:rPr lang="en-US" sz="2800" dirty="0"/>
              <a:t> is in reality a suggestion for </a:t>
            </a:r>
            <a:r>
              <a:rPr lang="en-US" sz="2800" dirty="0">
                <a:solidFill>
                  <a:srgbClr val="FFFF99"/>
                </a:solidFill>
              </a:rPr>
              <a:t>possible substitutions</a:t>
            </a:r>
            <a:r>
              <a:rPr lang="en-US" sz="28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a:extLst>
              <a:ext uri="{FF2B5EF4-FFF2-40B4-BE49-F238E27FC236}">
                <a16:creationId xmlns:a16="http://schemas.microsoft.com/office/drawing/2014/main" id="{988929B6-E46F-4B81-BC08-6BEEA349395D}"/>
              </a:ext>
            </a:extLst>
          </p:cNvPr>
          <p:cNvSpPr>
            <a:spLocks noGrp="1" noChangeArrowheads="1"/>
          </p:cNvSpPr>
          <p:nvPr>
            <p:ph type="title"/>
          </p:nvPr>
        </p:nvSpPr>
        <p:spPr/>
        <p:txBody>
          <a:bodyPr/>
          <a:lstStyle/>
          <a:p>
            <a:pPr>
              <a:defRPr/>
            </a:pPr>
            <a:r>
              <a:rPr lang="en-US"/>
              <a:t>CFG terminologies </a:t>
            </a:r>
          </a:p>
        </p:txBody>
      </p:sp>
      <p:sp>
        <p:nvSpPr>
          <p:cNvPr id="1257475" name="Rectangle 3">
            <a:extLst>
              <a:ext uri="{FF2B5EF4-FFF2-40B4-BE49-F238E27FC236}">
                <a16:creationId xmlns:a16="http://schemas.microsoft.com/office/drawing/2014/main" id="{B96407A8-8256-4E55-ABFE-6908F26DE053}"/>
              </a:ext>
            </a:extLst>
          </p:cNvPr>
          <p:cNvSpPr>
            <a:spLocks noGrp="1" noChangeArrowheads="1"/>
          </p:cNvSpPr>
          <p:nvPr>
            <p:ph idx="1"/>
          </p:nvPr>
        </p:nvSpPr>
        <p:spPr>
          <a:xfrm>
            <a:off x="1981200" y="1828800"/>
            <a:ext cx="8229600" cy="4572000"/>
          </a:xfrm>
        </p:spPr>
        <p:txBody>
          <a:bodyPr>
            <a:normAutofit/>
          </a:bodyPr>
          <a:lstStyle/>
          <a:p>
            <a:pPr>
              <a:defRPr/>
            </a:pPr>
            <a:r>
              <a:rPr lang="en-US" sz="2800" b="1" u="sng">
                <a:solidFill>
                  <a:srgbClr val="FFFF99"/>
                </a:solidFill>
              </a:rPr>
              <a:t>Terminals</a:t>
            </a:r>
            <a:r>
              <a:rPr lang="en-US" sz="2800"/>
              <a:t>: The symbols that can’t be replaced by anything are called terminals. </a:t>
            </a:r>
          </a:p>
          <a:p>
            <a:pPr>
              <a:defRPr/>
            </a:pPr>
            <a:endParaRPr lang="en-US" sz="2800" b="1" u="sng"/>
          </a:p>
          <a:p>
            <a:pPr>
              <a:defRPr/>
            </a:pPr>
            <a:r>
              <a:rPr lang="en-US" sz="2800" b="1" u="sng">
                <a:solidFill>
                  <a:srgbClr val="FFFF99"/>
                </a:solidFill>
              </a:rPr>
              <a:t>Non-Terminals</a:t>
            </a:r>
            <a:r>
              <a:rPr lang="en-US" sz="2800"/>
              <a:t>: The symbols that must be replaced by other things are called non-terminals.</a:t>
            </a:r>
          </a:p>
          <a:p>
            <a:pPr>
              <a:defRPr/>
            </a:pPr>
            <a:endParaRPr lang="en-US" sz="2800" b="1" u="sng"/>
          </a:p>
          <a:p>
            <a:pPr>
              <a:defRPr/>
            </a:pPr>
            <a:r>
              <a:rPr lang="en-US" sz="2800" b="1" u="sng">
                <a:solidFill>
                  <a:srgbClr val="FFFF99"/>
                </a:solidFill>
              </a:rPr>
              <a:t>Productions</a:t>
            </a:r>
            <a:r>
              <a:rPr lang="en-US" sz="2800"/>
              <a:t>: The grammatical rules are often called productions.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2">
            <a:extLst>
              <a:ext uri="{FF2B5EF4-FFF2-40B4-BE49-F238E27FC236}">
                <a16:creationId xmlns:a16="http://schemas.microsoft.com/office/drawing/2014/main" id="{EFABD385-0748-4AE3-A48A-60E293BAB292}"/>
              </a:ext>
            </a:extLst>
          </p:cNvPr>
          <p:cNvSpPr>
            <a:spLocks noGrp="1" noChangeArrowheads="1"/>
          </p:cNvSpPr>
          <p:nvPr>
            <p:ph type="title"/>
          </p:nvPr>
        </p:nvSpPr>
        <p:spPr/>
        <p:txBody>
          <a:bodyPr/>
          <a:lstStyle/>
          <a:p>
            <a:pPr>
              <a:defRPr/>
            </a:pPr>
            <a:r>
              <a:rPr lang="en-US" b="1">
                <a:solidFill>
                  <a:srgbClr val="FFFF99"/>
                </a:solidFill>
              </a:rPr>
              <a:t>CFG</a:t>
            </a:r>
            <a:r>
              <a:rPr lang="en-US"/>
              <a:t> </a:t>
            </a:r>
          </a:p>
        </p:txBody>
      </p:sp>
      <p:sp>
        <p:nvSpPr>
          <p:cNvPr id="1259523" name="Rectangle 3">
            <a:extLst>
              <a:ext uri="{FF2B5EF4-FFF2-40B4-BE49-F238E27FC236}">
                <a16:creationId xmlns:a16="http://schemas.microsoft.com/office/drawing/2014/main" id="{F1A06AA5-155D-4B17-B1A9-3C2CA97308D5}"/>
              </a:ext>
            </a:extLst>
          </p:cNvPr>
          <p:cNvSpPr>
            <a:spLocks noGrp="1" noChangeArrowheads="1"/>
          </p:cNvSpPr>
          <p:nvPr>
            <p:ph idx="1"/>
          </p:nvPr>
        </p:nvSpPr>
        <p:spPr>
          <a:xfrm>
            <a:off x="1752600" y="1752600"/>
            <a:ext cx="8610600" cy="4724400"/>
          </a:xfrm>
        </p:spPr>
        <p:txBody>
          <a:bodyPr>
            <a:normAutofit/>
          </a:bodyPr>
          <a:lstStyle/>
          <a:p>
            <a:pPr marL="990600" lvl="1" indent="-533400">
              <a:lnSpc>
                <a:spcPct val="90000"/>
              </a:lnSpc>
              <a:buNone/>
              <a:defRPr/>
            </a:pPr>
            <a:r>
              <a:rPr lang="en-US" sz="2400" dirty="0"/>
              <a:t>CFG is a  collection of the followings </a:t>
            </a:r>
          </a:p>
          <a:p>
            <a:pPr marL="990600" lvl="1" indent="-533400">
              <a:lnSpc>
                <a:spcPct val="90000"/>
              </a:lnSpc>
              <a:buFont typeface="Wingdings" panose="05000000000000000000" pitchFamily="2" charset="2"/>
              <a:buAutoNum type="arabicPeriod"/>
              <a:defRPr/>
            </a:pPr>
            <a:r>
              <a:rPr lang="en-US" sz="2400" dirty="0"/>
              <a:t>An alphabet </a:t>
            </a:r>
            <a:r>
              <a:rPr lang="en-US" sz="2400" dirty="0">
                <a:solidFill>
                  <a:srgbClr val="FFFF99"/>
                </a:solidFill>
                <a:cs typeface="Tahoma" pitchFamily="34" charset="0"/>
                <a:sym typeface="Math1"/>
              </a:rPr>
              <a:t>∑</a:t>
            </a:r>
            <a:r>
              <a:rPr lang="en-US" sz="2400" dirty="0"/>
              <a:t> of letters called </a:t>
            </a:r>
            <a:r>
              <a:rPr lang="en-US" sz="2400" dirty="0">
                <a:solidFill>
                  <a:srgbClr val="FFFF99"/>
                </a:solidFill>
              </a:rPr>
              <a:t>terminals</a:t>
            </a:r>
            <a:r>
              <a:rPr lang="en-US" sz="2400" dirty="0"/>
              <a:t> from which the strings are formed, that will be the words of the language. </a:t>
            </a:r>
          </a:p>
          <a:p>
            <a:pPr marL="990600" lvl="1" indent="-533400">
              <a:lnSpc>
                <a:spcPct val="90000"/>
              </a:lnSpc>
              <a:buFont typeface="Wingdings" panose="05000000000000000000" pitchFamily="2" charset="2"/>
              <a:buAutoNum type="arabicPeriod"/>
              <a:defRPr/>
            </a:pPr>
            <a:r>
              <a:rPr lang="en-US" sz="2400" dirty="0"/>
              <a:t>A set of symbols called non-terminals, one of which is S, stands for “</a:t>
            </a:r>
            <a:r>
              <a:rPr lang="en-US" sz="2400" dirty="0">
                <a:solidFill>
                  <a:srgbClr val="FFFF99"/>
                </a:solidFill>
              </a:rPr>
              <a:t>start here</a:t>
            </a:r>
            <a:r>
              <a:rPr lang="en-US" sz="2400" dirty="0"/>
              <a:t>”. </a:t>
            </a:r>
          </a:p>
          <a:p>
            <a:pPr marL="990600" lvl="1" indent="-533400">
              <a:lnSpc>
                <a:spcPct val="90000"/>
              </a:lnSpc>
              <a:buFont typeface="Wingdings" panose="05000000000000000000" pitchFamily="2" charset="2"/>
              <a:buAutoNum type="arabicPeriod"/>
              <a:defRPr/>
            </a:pPr>
            <a:r>
              <a:rPr lang="en-US" sz="2400" dirty="0"/>
              <a:t>A finite set of productions of the form 	</a:t>
            </a:r>
          </a:p>
          <a:p>
            <a:pPr marL="990600" lvl="1" indent="-533400">
              <a:lnSpc>
                <a:spcPct val="90000"/>
              </a:lnSpc>
              <a:buNone/>
              <a:defRPr/>
            </a:pPr>
            <a:r>
              <a:rPr lang="en-US" sz="2400" dirty="0"/>
              <a:t>	</a:t>
            </a:r>
            <a:r>
              <a:rPr lang="en-US" sz="2400" dirty="0">
                <a:solidFill>
                  <a:srgbClr val="FFFF99"/>
                </a:solidFill>
              </a:rPr>
              <a:t>non-terminal </a:t>
            </a:r>
            <a:r>
              <a:rPr lang="en-US" sz="2400" dirty="0">
                <a:solidFill>
                  <a:srgbClr val="FFFF99"/>
                </a:solidFill>
                <a:sym typeface="Wingdings" pitchFamily="2" charset="2"/>
              </a:rPr>
              <a:t></a:t>
            </a:r>
            <a:r>
              <a:rPr lang="en-US" sz="2400" dirty="0">
                <a:solidFill>
                  <a:srgbClr val="FFFF99"/>
                </a:solidFill>
              </a:rPr>
              <a:t> finite string of terminals and /or non-terminals</a:t>
            </a:r>
            <a:r>
              <a:rPr lang="en-US" sz="2400" dirty="0"/>
              <a:t>. 	</a:t>
            </a:r>
          </a:p>
          <a:p>
            <a:pPr marL="990600" lvl="1" indent="-533400">
              <a:lnSpc>
                <a:spcPct val="90000"/>
              </a:lnSpc>
              <a:buNone/>
              <a:defRPr/>
            </a:pPr>
            <a:r>
              <a:rPr lang="en-US" sz="2400" dirty="0"/>
              <a:t>Following is a note in this  regard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2">
            <a:extLst>
              <a:ext uri="{FF2B5EF4-FFF2-40B4-BE49-F238E27FC236}">
                <a16:creationId xmlns:a16="http://schemas.microsoft.com/office/drawing/2014/main" id="{A41E3BE0-CF7E-4BD8-89DC-11DEC1B94199}"/>
              </a:ext>
            </a:extLst>
          </p:cNvPr>
          <p:cNvSpPr>
            <a:spLocks noGrp="1" noChangeArrowheads="1"/>
          </p:cNvSpPr>
          <p:nvPr>
            <p:ph type="title"/>
          </p:nvPr>
        </p:nvSpPr>
        <p:spPr/>
        <p:txBody>
          <a:bodyPr/>
          <a:lstStyle/>
          <a:p>
            <a:pPr>
              <a:defRPr/>
            </a:pPr>
            <a:r>
              <a:rPr lang="en-US"/>
              <a:t>Note </a:t>
            </a:r>
          </a:p>
        </p:txBody>
      </p:sp>
      <p:sp>
        <p:nvSpPr>
          <p:cNvPr id="1261571" name="Rectangle 3">
            <a:extLst>
              <a:ext uri="{FF2B5EF4-FFF2-40B4-BE49-F238E27FC236}">
                <a16:creationId xmlns:a16="http://schemas.microsoft.com/office/drawing/2014/main" id="{672C29DD-1559-43DD-AC20-A2C2C134B468}"/>
              </a:ext>
            </a:extLst>
          </p:cNvPr>
          <p:cNvSpPr>
            <a:spLocks noGrp="1" noChangeArrowheads="1"/>
          </p:cNvSpPr>
          <p:nvPr>
            <p:ph idx="1"/>
          </p:nvPr>
        </p:nvSpPr>
        <p:spPr/>
        <p:txBody>
          <a:bodyPr/>
          <a:lstStyle/>
          <a:p>
            <a:pPr>
              <a:defRPr/>
            </a:pPr>
            <a:r>
              <a:rPr lang="en-US" sz="2800"/>
              <a:t>The terminals are designated by small letters, while the non-terminals are designated by capital letters. </a:t>
            </a:r>
          </a:p>
          <a:p>
            <a:pPr>
              <a:defRPr/>
            </a:pPr>
            <a:endParaRPr lang="en-US" sz="2800"/>
          </a:p>
          <a:p>
            <a:pPr>
              <a:defRPr/>
            </a:pPr>
            <a:r>
              <a:rPr lang="en-US" sz="2800"/>
              <a:t>There is at least one production that has the non-terminal S as its left side.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a:extLst>
              <a:ext uri="{FF2B5EF4-FFF2-40B4-BE49-F238E27FC236}">
                <a16:creationId xmlns:a16="http://schemas.microsoft.com/office/drawing/2014/main" id="{DFE2E6C9-03E9-4AA7-B6AE-F33D8591DB54}"/>
              </a:ext>
            </a:extLst>
          </p:cNvPr>
          <p:cNvSpPr>
            <a:spLocks noGrp="1" noChangeArrowheads="1"/>
          </p:cNvSpPr>
          <p:nvPr>
            <p:ph type="title"/>
          </p:nvPr>
        </p:nvSpPr>
        <p:spPr/>
        <p:txBody>
          <a:bodyPr/>
          <a:lstStyle/>
          <a:p>
            <a:pPr>
              <a:defRPr/>
            </a:pPr>
            <a:r>
              <a:rPr lang="en-US"/>
              <a:t>Context Free Language (CFL) </a:t>
            </a:r>
          </a:p>
        </p:txBody>
      </p:sp>
      <p:sp>
        <p:nvSpPr>
          <p:cNvPr id="1263619" name="Rectangle 3">
            <a:extLst>
              <a:ext uri="{FF2B5EF4-FFF2-40B4-BE49-F238E27FC236}">
                <a16:creationId xmlns:a16="http://schemas.microsoft.com/office/drawing/2014/main" id="{A9C2D2FF-B5CF-44F2-91C0-F66C1D7D4042}"/>
              </a:ext>
            </a:extLst>
          </p:cNvPr>
          <p:cNvSpPr>
            <a:spLocks noGrp="1" noChangeArrowheads="1"/>
          </p:cNvSpPr>
          <p:nvPr>
            <p:ph idx="1"/>
          </p:nvPr>
        </p:nvSpPr>
        <p:spPr>
          <a:xfrm>
            <a:off x="1828800" y="1600200"/>
            <a:ext cx="8610600" cy="4953000"/>
          </a:xfrm>
        </p:spPr>
        <p:txBody>
          <a:bodyPr>
            <a:normAutofit lnSpcReduction="10000"/>
          </a:bodyPr>
          <a:lstStyle/>
          <a:p>
            <a:pPr marL="609600" indent="-609600">
              <a:defRPr/>
            </a:pPr>
            <a:r>
              <a:rPr lang="en-US" sz="2800"/>
              <a:t>The language generated by CFG is called Context Free Language (</a:t>
            </a:r>
            <a:r>
              <a:rPr lang="en-US" sz="2800">
                <a:solidFill>
                  <a:srgbClr val="FFFF99"/>
                </a:solidFill>
              </a:rPr>
              <a:t>CFL</a:t>
            </a:r>
            <a:r>
              <a:rPr lang="en-US" sz="2800"/>
              <a:t>). </a:t>
            </a:r>
          </a:p>
          <a:p>
            <a:pPr marL="609600" indent="-609600">
              <a:defRPr/>
            </a:pPr>
            <a:r>
              <a:rPr lang="en-US" sz="2800" u="sng">
                <a:solidFill>
                  <a:srgbClr val="FFFF99"/>
                </a:solidFill>
              </a:rPr>
              <a:t>Example</a:t>
            </a:r>
            <a:r>
              <a:rPr lang="en-US" sz="2800"/>
              <a:t> </a:t>
            </a:r>
          </a:p>
          <a:p>
            <a:pPr marL="609600" indent="-609600">
              <a:buNone/>
              <a:defRPr/>
            </a:pPr>
            <a:r>
              <a:rPr lang="en-US" sz="2800">
                <a:solidFill>
                  <a:srgbClr val="FFFF99"/>
                </a:solidFill>
                <a:cs typeface="Tahoma" pitchFamily="34" charset="0"/>
                <a:sym typeface="Math1"/>
              </a:rPr>
              <a:t>	∑</a:t>
            </a:r>
            <a:r>
              <a:rPr lang="en-US" sz="2800">
                <a:sym typeface="Math1"/>
              </a:rPr>
              <a:t> = {a}</a:t>
            </a:r>
          </a:p>
          <a:p>
            <a:pPr marL="609600" indent="-609600">
              <a:buNone/>
              <a:defRPr/>
            </a:pPr>
            <a:r>
              <a:rPr lang="en-US" sz="2800">
                <a:sym typeface="Math1"/>
              </a:rPr>
              <a:t> 		Productions: </a:t>
            </a:r>
          </a:p>
          <a:p>
            <a:pPr marL="1371600" lvl="2" indent="-457200">
              <a:buFont typeface="Wingdings" panose="05000000000000000000" pitchFamily="2" charset="2"/>
              <a:buAutoNum type="arabicPeriod"/>
              <a:defRPr/>
            </a:pPr>
            <a:r>
              <a:rPr lang="en-US" sz="2800">
                <a:sym typeface="Math1"/>
              </a:rPr>
              <a:t>S </a:t>
            </a:r>
            <a:r>
              <a:rPr lang="en-US" sz="2800">
                <a:sym typeface="Wingdings" pitchFamily="2" charset="2"/>
              </a:rPr>
              <a:t></a:t>
            </a:r>
            <a:r>
              <a:rPr lang="en-US" sz="2800">
                <a:sym typeface="Math1"/>
              </a:rPr>
              <a:t>a S </a:t>
            </a:r>
          </a:p>
          <a:p>
            <a:pPr marL="1371600" lvl="2" indent="-457200">
              <a:buFont typeface="Wingdings" panose="05000000000000000000" pitchFamily="2" charset="2"/>
              <a:buAutoNum type="arabicPeriod"/>
              <a:defRPr/>
            </a:pPr>
            <a:r>
              <a:rPr lang="en-US" sz="2800">
                <a:sym typeface="Math1"/>
              </a:rPr>
              <a:t>S</a:t>
            </a:r>
            <a:r>
              <a:rPr lang="en-US" sz="2800">
                <a:sym typeface="Wingdings" pitchFamily="2" charset="2"/>
              </a:rPr>
              <a:t> </a:t>
            </a:r>
            <a:r>
              <a:rPr lang="el-GR" sz="2800">
                <a:solidFill>
                  <a:srgbClr val="FFFF99"/>
                </a:solidFill>
              </a:rPr>
              <a:t>Λ</a:t>
            </a:r>
            <a:r>
              <a:rPr lang="en-US" sz="2800">
                <a:solidFill>
                  <a:srgbClr val="FFFF99"/>
                </a:solidFill>
              </a:rPr>
              <a:t> </a:t>
            </a:r>
          </a:p>
          <a:p>
            <a:pPr marL="609600" indent="-609600">
              <a:defRPr/>
            </a:pPr>
            <a:r>
              <a:rPr lang="en-US" sz="2800"/>
              <a:t>Applying production (1) six times and then production (2) once, the word </a:t>
            </a:r>
            <a:r>
              <a:rPr lang="en-US" sz="2800">
                <a:solidFill>
                  <a:srgbClr val="FFFF99"/>
                </a:solidFill>
              </a:rPr>
              <a:t>aaaaaa</a:t>
            </a:r>
            <a:r>
              <a:rPr lang="en-US" sz="2800"/>
              <a:t> is generated as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a:extLst>
              <a:ext uri="{FF2B5EF4-FFF2-40B4-BE49-F238E27FC236}">
                <a16:creationId xmlns:a16="http://schemas.microsoft.com/office/drawing/2014/main" id="{22911E5D-8DD4-4915-9157-EC0E659F1201}"/>
              </a:ext>
            </a:extLst>
          </p:cNvPr>
          <p:cNvSpPr>
            <a:spLocks noGrp="1" noChangeArrowheads="1"/>
          </p:cNvSpPr>
          <p:nvPr>
            <p:ph type="title"/>
          </p:nvPr>
        </p:nvSpPr>
        <p:spPr/>
        <p:txBody>
          <a:bodyPr/>
          <a:lstStyle/>
          <a:p>
            <a:pPr>
              <a:defRPr/>
            </a:pPr>
            <a:r>
              <a:rPr lang="en-US"/>
              <a:t>Example Cont….</a:t>
            </a:r>
          </a:p>
        </p:txBody>
      </p:sp>
      <p:sp>
        <p:nvSpPr>
          <p:cNvPr id="1265667" name="Rectangle 3">
            <a:extLst>
              <a:ext uri="{FF2B5EF4-FFF2-40B4-BE49-F238E27FC236}">
                <a16:creationId xmlns:a16="http://schemas.microsoft.com/office/drawing/2014/main" id="{3CC05B73-BC67-4424-90BA-03885CCD257A}"/>
              </a:ext>
            </a:extLst>
          </p:cNvPr>
          <p:cNvSpPr>
            <a:spLocks noGrp="1" noChangeArrowheads="1"/>
          </p:cNvSpPr>
          <p:nvPr>
            <p:ph idx="1"/>
          </p:nvPr>
        </p:nvSpPr>
        <p:spPr>
          <a:xfrm>
            <a:off x="3733800" y="1828800"/>
            <a:ext cx="5029200" cy="4114800"/>
          </a:xfrm>
        </p:spPr>
        <p:txBody>
          <a:bodyPr>
            <a:normAutofit fontScale="92500" lnSpcReduction="10000"/>
          </a:bodyPr>
          <a:lstStyle/>
          <a:p>
            <a:pPr>
              <a:buFont typeface="Wingdings" panose="05000000000000000000" pitchFamily="2" charset="2"/>
              <a:buNone/>
              <a:defRPr/>
            </a:pPr>
            <a:r>
              <a:rPr lang="en-US" sz="2800">
                <a:solidFill>
                  <a:srgbClr val="FFFF99"/>
                </a:solidFill>
              </a:rPr>
              <a:t>	   S </a:t>
            </a:r>
            <a:r>
              <a:rPr lang="en-US" sz="2800">
                <a:solidFill>
                  <a:srgbClr val="FFFF99"/>
                </a:solidFill>
                <a:sym typeface="Wingdings" pitchFamily="2" charset="2"/>
              </a:rPr>
              <a:t></a:t>
            </a:r>
            <a:r>
              <a:rPr lang="en-US" sz="2800">
                <a:solidFill>
                  <a:srgbClr val="FFFF99"/>
                </a:solidFill>
              </a:rPr>
              <a:t> a S </a:t>
            </a:r>
          </a:p>
          <a:p>
            <a:pPr lvl="2">
              <a:buFont typeface="Wingdings" panose="05000000000000000000" pitchFamily="2" charset="2"/>
              <a:buNone/>
              <a:defRPr/>
            </a:pPr>
            <a:r>
              <a:rPr lang="en-US" sz="2800">
                <a:solidFill>
                  <a:srgbClr val="FFFF99"/>
                </a:solidFill>
              </a:rPr>
              <a:t> </a:t>
            </a:r>
            <a:r>
              <a:rPr lang="en-US" sz="2800">
                <a:solidFill>
                  <a:srgbClr val="FFFF99"/>
                </a:solidFill>
                <a:sym typeface="Wingdings" pitchFamily="2" charset="2"/>
              </a:rPr>
              <a:t></a:t>
            </a:r>
            <a:r>
              <a:rPr lang="en-US" sz="2800">
                <a:solidFill>
                  <a:srgbClr val="FFFF99"/>
                </a:solidFill>
              </a:rPr>
              <a:t> aa S </a:t>
            </a:r>
          </a:p>
          <a:p>
            <a:pPr lvl="2">
              <a:buFont typeface="Wingdings" panose="05000000000000000000" pitchFamily="2" charset="2"/>
              <a:buNone/>
              <a:defRPr/>
            </a:pPr>
            <a:r>
              <a:rPr lang="en-US" sz="2800">
                <a:solidFill>
                  <a:srgbClr val="FFFF99"/>
                </a:solidFill>
              </a:rPr>
              <a:t> </a:t>
            </a:r>
            <a:r>
              <a:rPr lang="en-US" sz="2800">
                <a:solidFill>
                  <a:srgbClr val="FFFF99"/>
                </a:solidFill>
                <a:sym typeface="Wingdings" pitchFamily="2" charset="2"/>
              </a:rPr>
              <a:t></a:t>
            </a:r>
            <a:r>
              <a:rPr lang="en-US" sz="2800">
                <a:solidFill>
                  <a:srgbClr val="FFFF99"/>
                </a:solidFill>
              </a:rPr>
              <a:t> aaa S </a:t>
            </a:r>
          </a:p>
          <a:p>
            <a:pPr lvl="2">
              <a:buFont typeface="Wingdings" panose="05000000000000000000" pitchFamily="2" charset="2"/>
              <a:buNone/>
              <a:defRPr/>
            </a:pPr>
            <a:r>
              <a:rPr lang="en-US" sz="2800">
                <a:solidFill>
                  <a:srgbClr val="FFFF99"/>
                </a:solidFill>
              </a:rPr>
              <a:t> </a:t>
            </a:r>
            <a:r>
              <a:rPr lang="en-US" sz="2800">
                <a:solidFill>
                  <a:srgbClr val="FFFF99"/>
                </a:solidFill>
                <a:sym typeface="Wingdings" pitchFamily="2" charset="2"/>
              </a:rPr>
              <a:t></a:t>
            </a:r>
            <a:r>
              <a:rPr lang="en-US" sz="2800">
                <a:solidFill>
                  <a:srgbClr val="FFFF99"/>
                </a:solidFill>
              </a:rPr>
              <a:t> aaaa S </a:t>
            </a:r>
          </a:p>
          <a:p>
            <a:pPr lvl="2">
              <a:buFont typeface="Wingdings" panose="05000000000000000000" pitchFamily="2" charset="2"/>
              <a:buNone/>
              <a:defRPr/>
            </a:pPr>
            <a:r>
              <a:rPr lang="en-US" sz="2800">
                <a:solidFill>
                  <a:srgbClr val="FFFF99"/>
                </a:solidFill>
              </a:rPr>
              <a:t> </a:t>
            </a:r>
            <a:r>
              <a:rPr lang="en-US" sz="2800">
                <a:solidFill>
                  <a:srgbClr val="FFFF99"/>
                </a:solidFill>
                <a:sym typeface="Wingdings" pitchFamily="2" charset="2"/>
              </a:rPr>
              <a:t></a:t>
            </a:r>
            <a:r>
              <a:rPr lang="en-US" sz="2800">
                <a:solidFill>
                  <a:srgbClr val="FFFF99"/>
                </a:solidFill>
              </a:rPr>
              <a:t> aaaaa S </a:t>
            </a:r>
          </a:p>
          <a:p>
            <a:pPr lvl="2">
              <a:buFont typeface="Wingdings" panose="05000000000000000000" pitchFamily="2" charset="2"/>
              <a:buNone/>
              <a:defRPr/>
            </a:pPr>
            <a:r>
              <a:rPr lang="en-US" sz="2800">
                <a:solidFill>
                  <a:srgbClr val="FFFF99"/>
                </a:solidFill>
              </a:rPr>
              <a:t> </a:t>
            </a:r>
            <a:r>
              <a:rPr lang="en-US" sz="2800">
                <a:solidFill>
                  <a:srgbClr val="FFFF99"/>
                </a:solidFill>
                <a:sym typeface="Wingdings" pitchFamily="2" charset="2"/>
              </a:rPr>
              <a:t></a:t>
            </a:r>
            <a:r>
              <a:rPr lang="en-US" sz="2800">
                <a:solidFill>
                  <a:srgbClr val="FFFF99"/>
                </a:solidFill>
              </a:rPr>
              <a:t> aaaaaa S </a:t>
            </a:r>
          </a:p>
          <a:p>
            <a:pPr lvl="2">
              <a:buFont typeface="Wingdings" panose="05000000000000000000" pitchFamily="2" charset="2"/>
              <a:buNone/>
              <a:defRPr/>
            </a:pPr>
            <a:r>
              <a:rPr lang="en-US" sz="2800">
                <a:solidFill>
                  <a:srgbClr val="FFFF99"/>
                </a:solidFill>
              </a:rPr>
              <a:t> </a:t>
            </a:r>
            <a:r>
              <a:rPr lang="en-US" sz="2800">
                <a:solidFill>
                  <a:srgbClr val="FFFF99"/>
                </a:solidFill>
                <a:sym typeface="Wingdings" pitchFamily="2" charset="2"/>
              </a:rPr>
              <a:t></a:t>
            </a:r>
            <a:r>
              <a:rPr lang="en-US" sz="2800">
                <a:solidFill>
                  <a:srgbClr val="FFFF99"/>
                </a:solidFill>
              </a:rPr>
              <a:t> aaaaaa S </a:t>
            </a:r>
          </a:p>
          <a:p>
            <a:pPr lvl="2">
              <a:buFont typeface="Wingdings" panose="05000000000000000000" pitchFamily="2" charset="2"/>
              <a:buNone/>
              <a:defRPr/>
            </a:pPr>
            <a:r>
              <a:rPr lang="en-US" sz="2800">
                <a:solidFill>
                  <a:srgbClr val="FFFF99"/>
                </a:solidFill>
              </a:rPr>
              <a:t> 	 = aaaaaa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a:extLst>
              <a:ext uri="{FF2B5EF4-FFF2-40B4-BE49-F238E27FC236}">
                <a16:creationId xmlns:a16="http://schemas.microsoft.com/office/drawing/2014/main" id="{69417FFE-6F67-4276-8767-6E30D24D0BEA}"/>
              </a:ext>
            </a:extLst>
          </p:cNvPr>
          <p:cNvSpPr>
            <a:spLocks noGrp="1" noChangeArrowheads="1"/>
          </p:cNvSpPr>
          <p:nvPr>
            <p:ph type="title"/>
          </p:nvPr>
        </p:nvSpPr>
        <p:spPr/>
        <p:txBody>
          <a:bodyPr/>
          <a:lstStyle/>
          <a:p>
            <a:pPr>
              <a:defRPr/>
            </a:pPr>
            <a:r>
              <a:rPr lang="en-US"/>
              <a:t>Example continued … </a:t>
            </a:r>
          </a:p>
        </p:txBody>
      </p:sp>
      <p:sp>
        <p:nvSpPr>
          <p:cNvPr id="1267715" name="Rectangle 3">
            <a:extLst>
              <a:ext uri="{FF2B5EF4-FFF2-40B4-BE49-F238E27FC236}">
                <a16:creationId xmlns:a16="http://schemas.microsoft.com/office/drawing/2014/main" id="{9F468C81-A2A1-4B52-9CB5-C9558C5A004B}"/>
              </a:ext>
            </a:extLst>
          </p:cNvPr>
          <p:cNvSpPr>
            <a:spLocks noGrp="1" noChangeArrowheads="1"/>
          </p:cNvSpPr>
          <p:nvPr>
            <p:ph idx="1"/>
          </p:nvPr>
        </p:nvSpPr>
        <p:spPr>
          <a:xfrm>
            <a:off x="1981200" y="1981200"/>
            <a:ext cx="8229600" cy="4495800"/>
          </a:xfrm>
        </p:spPr>
        <p:txBody>
          <a:bodyPr/>
          <a:lstStyle/>
          <a:p>
            <a:pPr>
              <a:defRPr/>
            </a:pPr>
            <a:r>
              <a:rPr lang="en-US" sz="2800" dirty="0"/>
              <a:t>a can be generated applying   prod. (1) once and then prod. (2), </a:t>
            </a:r>
            <a:r>
              <a:rPr lang="en-US" sz="2800" dirty="0" err="1"/>
              <a:t>aa</a:t>
            </a:r>
            <a:r>
              <a:rPr lang="en-US" sz="2800" dirty="0"/>
              <a:t> can be generated applying prod. (1) twice and then prod. (2) and so on. </a:t>
            </a:r>
          </a:p>
          <a:p>
            <a:pPr>
              <a:defRPr/>
            </a:pPr>
            <a:endParaRPr lang="en-US" sz="2800" dirty="0"/>
          </a:p>
          <a:p>
            <a:pPr>
              <a:defRPr/>
            </a:pPr>
            <a:r>
              <a:rPr lang="en-US" sz="2800" dirty="0"/>
              <a:t>This shows that the grammar defines the </a:t>
            </a:r>
            <a:r>
              <a:rPr lang="en-US" sz="2800" dirty="0">
                <a:solidFill>
                  <a:srgbClr val="FFFF99"/>
                </a:solidFill>
              </a:rPr>
              <a:t>language</a:t>
            </a:r>
            <a:r>
              <a:rPr lang="en-US" sz="2800" dirty="0"/>
              <a:t> expressed by </a:t>
            </a:r>
            <a:r>
              <a:rPr lang="en-US" sz="2800" b="1" dirty="0">
                <a:solidFill>
                  <a:srgbClr val="FFFF99"/>
                </a:solidFill>
              </a:rPr>
              <a:t>a*</a:t>
            </a:r>
            <a:r>
              <a:rPr lang="en-US" sz="28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a:extLst>
              <a:ext uri="{FF2B5EF4-FFF2-40B4-BE49-F238E27FC236}">
                <a16:creationId xmlns:a16="http://schemas.microsoft.com/office/drawing/2014/main" id="{E97AE1BC-33B6-4C68-814D-4C63B6AB0B52}"/>
              </a:ext>
            </a:extLst>
          </p:cNvPr>
          <p:cNvSpPr>
            <a:spLocks noGrp="1" noChangeArrowheads="1"/>
          </p:cNvSpPr>
          <p:nvPr>
            <p:ph type="title"/>
          </p:nvPr>
        </p:nvSpPr>
        <p:spPr/>
        <p:txBody>
          <a:bodyPr/>
          <a:lstStyle/>
          <a:p>
            <a:pPr eaLnBrk="1" hangingPunct="1">
              <a:defRPr/>
            </a:pPr>
            <a:r>
              <a:rPr lang="en-US"/>
              <a:t>A new format for FAs </a:t>
            </a:r>
          </a:p>
        </p:txBody>
      </p:sp>
      <p:sp>
        <p:nvSpPr>
          <p:cNvPr id="1421315" name="Rectangle 3">
            <a:extLst>
              <a:ext uri="{FF2B5EF4-FFF2-40B4-BE49-F238E27FC236}">
                <a16:creationId xmlns:a16="http://schemas.microsoft.com/office/drawing/2014/main" id="{22254223-54E1-4F06-B53B-D6B57049076F}"/>
              </a:ext>
            </a:extLst>
          </p:cNvPr>
          <p:cNvSpPr>
            <a:spLocks noGrp="1" noChangeArrowheads="1"/>
          </p:cNvSpPr>
          <p:nvPr>
            <p:ph idx="1"/>
          </p:nvPr>
        </p:nvSpPr>
        <p:spPr>
          <a:xfrm>
            <a:off x="1981200" y="1676400"/>
            <a:ext cx="8229600" cy="4876800"/>
          </a:xfrm>
        </p:spPr>
        <p:txBody>
          <a:bodyPr>
            <a:normAutofit lnSpcReduction="10000"/>
          </a:bodyPr>
          <a:lstStyle/>
          <a:p>
            <a:pPr eaLnBrk="1" hangingPunct="1">
              <a:defRPr/>
            </a:pPr>
            <a:r>
              <a:rPr lang="en-US" sz="2800" dirty="0"/>
              <a:t>A class of machines (FAs) has been discussed accepting the regular language </a:t>
            </a:r>
            <a:r>
              <a:rPr lang="en-US" sz="2800" i="1" dirty="0"/>
              <a:t>i.e. </a:t>
            </a:r>
            <a:r>
              <a:rPr lang="en-US" sz="2800" dirty="0"/>
              <a:t>corresponding to a regular language there is a machine in this class, accepting that language and corresponding to a machine of this class there is a regular language accepted by this machine. </a:t>
            </a:r>
          </a:p>
          <a:p>
            <a:pPr eaLnBrk="1" hangingPunct="1">
              <a:defRPr/>
            </a:pPr>
            <a:r>
              <a:rPr lang="en-US" sz="2800" dirty="0"/>
              <a:t>It has also been discussed that there is a CFG corresponding to regular language and CFGs </a:t>
            </a:r>
            <a:r>
              <a:rPr lang="en-US" sz="2800" i="1" dirty="0">
                <a:solidFill>
                  <a:srgbClr val="FFFF99"/>
                </a:solidFill>
              </a:rPr>
              <a:t>also define some </a:t>
            </a:r>
            <a:r>
              <a:rPr lang="en-US" sz="2800" i="1" dirty="0" err="1">
                <a:solidFill>
                  <a:srgbClr val="FFFF99"/>
                </a:solidFill>
              </a:rPr>
              <a:t>nonregular</a:t>
            </a:r>
            <a:r>
              <a:rPr lang="en-US" sz="2800" i="1" dirty="0">
                <a:solidFill>
                  <a:srgbClr val="FFFF99"/>
                </a:solidFill>
              </a:rPr>
              <a:t> languages, as well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a:extLst>
              <a:ext uri="{FF2B5EF4-FFF2-40B4-BE49-F238E27FC236}">
                <a16:creationId xmlns:a16="http://schemas.microsoft.com/office/drawing/2014/main" id="{0FE6D836-C56E-4E71-92E2-38FDDDDF4AE7}"/>
              </a:ext>
            </a:extLst>
          </p:cNvPr>
          <p:cNvSpPr>
            <a:spLocks noGrp="1" noChangeArrowheads="1"/>
          </p:cNvSpPr>
          <p:nvPr>
            <p:ph type="title"/>
          </p:nvPr>
        </p:nvSpPr>
        <p:spPr/>
        <p:txBody>
          <a:bodyPr/>
          <a:lstStyle/>
          <a:p>
            <a:pPr eaLnBrk="1" hangingPunct="1">
              <a:defRPr/>
            </a:pPr>
            <a:r>
              <a:rPr lang="en-US"/>
              <a:t>A new format for FAs contd. … </a:t>
            </a:r>
          </a:p>
        </p:txBody>
      </p:sp>
      <p:sp>
        <p:nvSpPr>
          <p:cNvPr id="1423363" name="Rectangle 3">
            <a:extLst>
              <a:ext uri="{FF2B5EF4-FFF2-40B4-BE49-F238E27FC236}">
                <a16:creationId xmlns:a16="http://schemas.microsoft.com/office/drawing/2014/main" id="{824B5F40-91F0-4961-8B56-D6EAD6E63A7D}"/>
              </a:ext>
            </a:extLst>
          </p:cNvPr>
          <p:cNvSpPr>
            <a:spLocks noGrp="1" noChangeArrowheads="1"/>
          </p:cNvSpPr>
          <p:nvPr>
            <p:ph idx="1"/>
          </p:nvPr>
        </p:nvSpPr>
        <p:spPr>
          <a:xfrm>
            <a:off x="1981200" y="1981200"/>
            <a:ext cx="8229600" cy="4343400"/>
          </a:xfrm>
        </p:spPr>
        <p:txBody>
          <a:bodyPr>
            <a:normAutofit lnSpcReduction="10000"/>
          </a:bodyPr>
          <a:lstStyle/>
          <a:p>
            <a:pPr eaLnBrk="1" hangingPunct="1">
              <a:defRPr/>
            </a:pPr>
            <a:r>
              <a:rPr lang="en-US" sz="2800"/>
              <a:t>There is a question whether there is a </a:t>
            </a:r>
            <a:r>
              <a:rPr lang="en-US" sz="2800">
                <a:solidFill>
                  <a:srgbClr val="FFFF99"/>
                </a:solidFill>
              </a:rPr>
              <a:t>class of machines</a:t>
            </a:r>
            <a:r>
              <a:rPr lang="en-US" sz="2800"/>
              <a:t> accepting the </a:t>
            </a:r>
            <a:r>
              <a:rPr lang="en-US" sz="2800">
                <a:solidFill>
                  <a:srgbClr val="FFFF99"/>
                </a:solidFill>
              </a:rPr>
              <a:t>CFLs</a:t>
            </a:r>
            <a:r>
              <a:rPr lang="en-US" sz="2800"/>
              <a:t>? </a:t>
            </a:r>
          </a:p>
          <a:p>
            <a:pPr eaLnBrk="1" hangingPunct="1">
              <a:buFont typeface="Wingdings" panose="05000000000000000000" pitchFamily="2" charset="2"/>
              <a:buNone/>
              <a:defRPr/>
            </a:pPr>
            <a:r>
              <a:rPr lang="en-US" sz="2800"/>
              <a:t>				The answer is </a:t>
            </a:r>
            <a:r>
              <a:rPr lang="en-US" sz="2800">
                <a:solidFill>
                  <a:srgbClr val="FFFF99"/>
                </a:solidFill>
              </a:rPr>
              <a:t>yes</a:t>
            </a:r>
            <a:r>
              <a:rPr lang="en-US" sz="2800"/>
              <a:t>.</a:t>
            </a:r>
          </a:p>
          <a:p>
            <a:pPr eaLnBrk="1" hangingPunct="1">
              <a:defRPr/>
            </a:pPr>
            <a:endParaRPr lang="en-US" sz="2800"/>
          </a:p>
          <a:p>
            <a:pPr eaLnBrk="1" hangingPunct="1">
              <a:defRPr/>
            </a:pPr>
            <a:r>
              <a:rPr lang="en-US" sz="2800"/>
              <a:t>The new machines which are to be defined are more powerful and can be constructed with the help of FAs with new format.  </a:t>
            </a:r>
          </a:p>
          <a:p>
            <a:pPr eaLnBrk="1" hangingPunct="1">
              <a:defRPr/>
            </a:pPr>
            <a:r>
              <a:rPr lang="en-US" sz="2800"/>
              <a:t>To define the new format of an FA, the following are to be defined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9AD7F62-07A8-4E63-B3FD-6FC22B5D126B}"/>
              </a:ext>
            </a:extLst>
          </p:cNvPr>
          <p:cNvSpPr>
            <a:spLocks noGrp="1" noChangeArrowheads="1"/>
          </p:cNvSpPr>
          <p:nvPr>
            <p:ph type="title"/>
          </p:nvPr>
        </p:nvSpPr>
        <p:spPr/>
        <p:txBody>
          <a:bodyPr/>
          <a:lstStyle/>
          <a:p>
            <a:r>
              <a:rPr lang="en-US" altLang="en-US">
                <a:solidFill>
                  <a:srgbClr val="FFFF99"/>
                </a:solidFill>
                <a:effectLst/>
              </a:rPr>
              <a:t>Regular languages</a:t>
            </a:r>
          </a:p>
        </p:txBody>
      </p:sp>
      <p:sp>
        <p:nvSpPr>
          <p:cNvPr id="21507" name="Rectangle 3">
            <a:extLst>
              <a:ext uri="{FF2B5EF4-FFF2-40B4-BE49-F238E27FC236}">
                <a16:creationId xmlns:a16="http://schemas.microsoft.com/office/drawing/2014/main" id="{35A14E2A-390A-4EB6-BA55-EDF18A4E1B02}"/>
              </a:ext>
            </a:extLst>
          </p:cNvPr>
          <p:cNvSpPr>
            <a:spLocks noGrp="1" noChangeArrowheads="1"/>
          </p:cNvSpPr>
          <p:nvPr>
            <p:ph idx="1"/>
          </p:nvPr>
        </p:nvSpPr>
        <p:spPr>
          <a:xfrm>
            <a:off x="1828800" y="1981200"/>
            <a:ext cx="8610600" cy="4114800"/>
          </a:xfrm>
        </p:spPr>
        <p:txBody>
          <a:bodyPr>
            <a:normAutofit/>
          </a:bodyPr>
          <a:lstStyle/>
          <a:p>
            <a:r>
              <a:rPr lang="en-US" altLang="en-US" sz="2800">
                <a:effectLst/>
              </a:rPr>
              <a:t>As already been discussed earlier that </a:t>
            </a:r>
            <a:r>
              <a:rPr lang="en-US" altLang="en-US" sz="2800">
                <a:solidFill>
                  <a:srgbClr val="CCFF33"/>
                </a:solidFill>
                <a:effectLst/>
              </a:rPr>
              <a:t>any language that can be expressed by a </a:t>
            </a:r>
            <a:r>
              <a:rPr lang="en-US" altLang="en-US" sz="2800">
                <a:solidFill>
                  <a:srgbClr val="FFFF99"/>
                </a:solidFill>
                <a:effectLst/>
              </a:rPr>
              <a:t>RE</a:t>
            </a:r>
            <a:r>
              <a:rPr lang="en-US" altLang="en-US" sz="2800">
                <a:solidFill>
                  <a:srgbClr val="CCFF33"/>
                </a:solidFill>
                <a:effectLst/>
              </a:rPr>
              <a:t> is said to be </a:t>
            </a:r>
            <a:r>
              <a:rPr lang="en-US" altLang="en-US" sz="2800">
                <a:solidFill>
                  <a:srgbClr val="FFFF99"/>
                </a:solidFill>
                <a:effectLst/>
              </a:rPr>
              <a:t>regular language</a:t>
            </a:r>
            <a:r>
              <a:rPr lang="en-US" altLang="en-US" sz="2800">
                <a:effectLst/>
              </a:rPr>
              <a:t>,</a:t>
            </a:r>
          </a:p>
          <a:p>
            <a:r>
              <a:rPr lang="en-US" altLang="en-US" sz="2800">
                <a:effectLst/>
              </a:rPr>
              <a:t>so if L1 and L2 are regular languages then </a:t>
            </a:r>
          </a:p>
          <a:p>
            <a:pPr>
              <a:buFont typeface="Wingdings" panose="05000000000000000000" pitchFamily="2" charset="2"/>
              <a:buNone/>
            </a:pPr>
            <a:r>
              <a:rPr lang="en-US" altLang="en-US" sz="2800">
                <a:effectLst/>
              </a:rPr>
              <a:t>	</a:t>
            </a:r>
            <a:r>
              <a:rPr lang="en-US" altLang="en-US" sz="2800">
                <a:solidFill>
                  <a:srgbClr val="FFFF99"/>
                </a:solidFill>
                <a:effectLst/>
              </a:rPr>
              <a:t>L</a:t>
            </a:r>
            <a:r>
              <a:rPr lang="en-US" altLang="en-US" sz="2800" baseline="-25000">
                <a:solidFill>
                  <a:srgbClr val="FFFF99"/>
                </a:solidFill>
                <a:effectLst/>
              </a:rPr>
              <a:t>1</a:t>
            </a:r>
            <a:r>
              <a:rPr lang="en-US" altLang="en-US" sz="2800">
                <a:solidFill>
                  <a:srgbClr val="FFFF99"/>
                </a:solidFill>
                <a:effectLst/>
              </a:rPr>
              <a:t> + L</a:t>
            </a:r>
            <a:r>
              <a:rPr lang="en-US" altLang="en-US" sz="2800" baseline="-25000">
                <a:solidFill>
                  <a:srgbClr val="FFFF99"/>
                </a:solidFill>
                <a:effectLst/>
              </a:rPr>
              <a:t>2</a:t>
            </a:r>
            <a:r>
              <a:rPr lang="en-US" altLang="en-US" sz="2800">
                <a:effectLst/>
              </a:rPr>
              <a:t> , </a:t>
            </a:r>
            <a:r>
              <a:rPr lang="en-US" altLang="en-US" sz="2800">
                <a:solidFill>
                  <a:srgbClr val="FFFF99"/>
                </a:solidFill>
                <a:effectLst/>
              </a:rPr>
              <a:t>L</a:t>
            </a:r>
            <a:r>
              <a:rPr lang="en-US" altLang="en-US" sz="2800" baseline="-25000">
                <a:solidFill>
                  <a:srgbClr val="FFFF99"/>
                </a:solidFill>
                <a:effectLst/>
              </a:rPr>
              <a:t>1</a:t>
            </a:r>
            <a:r>
              <a:rPr lang="en-US" altLang="en-US" sz="2800">
                <a:solidFill>
                  <a:srgbClr val="FFFF99"/>
                </a:solidFill>
                <a:effectLst/>
              </a:rPr>
              <a:t>L</a:t>
            </a:r>
            <a:r>
              <a:rPr lang="en-US" altLang="en-US" sz="2800" baseline="-25000">
                <a:solidFill>
                  <a:srgbClr val="FFFF99"/>
                </a:solidFill>
                <a:effectLst/>
              </a:rPr>
              <a:t>2</a:t>
            </a:r>
            <a:r>
              <a:rPr lang="en-US" altLang="en-US" sz="2800">
                <a:effectLst/>
              </a:rPr>
              <a:t> and </a:t>
            </a:r>
            <a:r>
              <a:rPr lang="en-US" altLang="en-US" sz="2800">
                <a:solidFill>
                  <a:srgbClr val="FFFF99"/>
                </a:solidFill>
                <a:effectLst/>
              </a:rPr>
              <a:t>L</a:t>
            </a:r>
            <a:r>
              <a:rPr lang="en-US" altLang="en-US" sz="2800" baseline="-25000">
                <a:solidFill>
                  <a:srgbClr val="FFFF99"/>
                </a:solidFill>
                <a:effectLst/>
              </a:rPr>
              <a:t>1</a:t>
            </a:r>
            <a:r>
              <a:rPr lang="en-US" altLang="en-US" sz="2800">
                <a:solidFill>
                  <a:srgbClr val="FFFF99"/>
                </a:solidFill>
                <a:effectLst/>
              </a:rPr>
              <a:t>*</a:t>
            </a:r>
            <a:r>
              <a:rPr lang="en-US" altLang="en-US" sz="2800">
                <a:effectLst/>
              </a:rPr>
              <a:t> are also regular languages.</a:t>
            </a:r>
          </a:p>
          <a:p>
            <a:endParaRPr lang="en-US" altLang="en-US" sz="2800">
              <a:effectLst/>
            </a:endParaRPr>
          </a:p>
          <a:p>
            <a:r>
              <a:rPr lang="en-US" altLang="en-US" sz="2800">
                <a:effectLst/>
              </a:rPr>
              <a:t>This fact can be proved by the following </a:t>
            </a:r>
            <a:r>
              <a:rPr lang="en-US" altLang="en-US" sz="2800">
                <a:solidFill>
                  <a:srgbClr val="FFFF99"/>
                </a:solidFill>
                <a:effectLst/>
              </a:rPr>
              <a:t>two</a:t>
            </a:r>
            <a:r>
              <a:rPr lang="en-US" altLang="en-US" sz="2800">
                <a:effectLst/>
              </a:rPr>
              <a:t> methods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a:extLst>
              <a:ext uri="{FF2B5EF4-FFF2-40B4-BE49-F238E27FC236}">
                <a16:creationId xmlns:a16="http://schemas.microsoft.com/office/drawing/2014/main" id="{FF1D4DB2-70EC-44E6-BC8E-D389A2527028}"/>
              </a:ext>
            </a:extLst>
          </p:cNvPr>
          <p:cNvSpPr>
            <a:spLocks noGrp="1" noChangeArrowheads="1"/>
          </p:cNvSpPr>
          <p:nvPr>
            <p:ph type="title"/>
          </p:nvPr>
        </p:nvSpPr>
        <p:spPr/>
        <p:txBody>
          <a:bodyPr/>
          <a:lstStyle/>
          <a:p>
            <a:pPr eaLnBrk="1" hangingPunct="1">
              <a:defRPr/>
            </a:pPr>
            <a:r>
              <a:rPr lang="en-US"/>
              <a:t>A new format for FAs contd. … </a:t>
            </a:r>
          </a:p>
        </p:txBody>
      </p:sp>
      <p:sp>
        <p:nvSpPr>
          <p:cNvPr id="1425411" name="Rectangle 3">
            <a:extLst>
              <a:ext uri="{FF2B5EF4-FFF2-40B4-BE49-F238E27FC236}">
                <a16:creationId xmlns:a16="http://schemas.microsoft.com/office/drawing/2014/main" id="{16700D5C-8E31-4CB7-8C9E-C268AAEAAF24}"/>
              </a:ext>
            </a:extLst>
          </p:cNvPr>
          <p:cNvSpPr>
            <a:spLocks noGrp="1" noChangeArrowheads="1"/>
          </p:cNvSpPr>
          <p:nvPr>
            <p:ph idx="1"/>
          </p:nvPr>
        </p:nvSpPr>
        <p:spPr>
          <a:xfrm>
            <a:off x="1905000" y="1752600"/>
            <a:ext cx="8382000" cy="4800600"/>
          </a:xfrm>
        </p:spPr>
        <p:txBody>
          <a:bodyPr>
            <a:normAutofit fontScale="92500"/>
          </a:bodyPr>
          <a:lstStyle/>
          <a:p>
            <a:pPr eaLnBrk="1" hangingPunct="1">
              <a:lnSpc>
                <a:spcPct val="90000"/>
              </a:lnSpc>
              <a:buFont typeface="Wingdings" panose="05000000000000000000" pitchFamily="2" charset="2"/>
              <a:buNone/>
              <a:defRPr/>
            </a:pPr>
            <a:r>
              <a:rPr lang="en-US" sz="2800" b="1" u="sng">
                <a:solidFill>
                  <a:srgbClr val="FFFF99"/>
                </a:solidFill>
              </a:rPr>
              <a:t>Input TAPE </a:t>
            </a:r>
            <a:r>
              <a:rPr lang="en-US" sz="2800">
                <a:solidFill>
                  <a:srgbClr val="FFFF99"/>
                </a:solidFill>
              </a:rPr>
              <a:t>	</a:t>
            </a:r>
          </a:p>
          <a:p>
            <a:pPr eaLnBrk="1" hangingPunct="1">
              <a:lnSpc>
                <a:spcPct val="90000"/>
              </a:lnSpc>
              <a:defRPr/>
            </a:pPr>
            <a:r>
              <a:rPr lang="en-US" sz="2800"/>
              <a:t>The part of an FA, where the input string is placed before it is run, is called the input TAPE.</a:t>
            </a:r>
          </a:p>
          <a:p>
            <a:pPr eaLnBrk="1" hangingPunct="1">
              <a:lnSpc>
                <a:spcPct val="90000"/>
              </a:lnSpc>
              <a:defRPr/>
            </a:pPr>
            <a:endParaRPr lang="en-US" sz="2800"/>
          </a:p>
          <a:p>
            <a:pPr eaLnBrk="1" hangingPunct="1">
              <a:lnSpc>
                <a:spcPct val="90000"/>
              </a:lnSpc>
              <a:defRPr/>
            </a:pPr>
            <a:r>
              <a:rPr lang="en-US" sz="2800"/>
              <a:t>The input TAPE is supposed to accommodate all possible strings. The input TAPE is partitioned with cells, so that each letter of the input string can be placed in each cell. </a:t>
            </a:r>
          </a:p>
          <a:p>
            <a:pPr eaLnBrk="1" hangingPunct="1">
              <a:lnSpc>
                <a:spcPct val="90000"/>
              </a:lnSpc>
              <a:defRPr/>
            </a:pPr>
            <a:endParaRPr lang="en-US" sz="2800"/>
          </a:p>
          <a:p>
            <a:pPr eaLnBrk="1" hangingPunct="1">
              <a:lnSpc>
                <a:spcPct val="90000"/>
              </a:lnSpc>
              <a:defRPr/>
            </a:pPr>
            <a:r>
              <a:rPr lang="en-US" sz="2800"/>
              <a:t>The input string </a:t>
            </a:r>
            <a:r>
              <a:rPr lang="en-US" sz="2800">
                <a:solidFill>
                  <a:srgbClr val="FFFF99"/>
                </a:solidFill>
              </a:rPr>
              <a:t>abbaa</a:t>
            </a:r>
            <a:r>
              <a:rPr lang="en-US" sz="2800"/>
              <a:t> is shown in the following input TAPE.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a:extLst>
              <a:ext uri="{FF2B5EF4-FFF2-40B4-BE49-F238E27FC236}">
                <a16:creationId xmlns:a16="http://schemas.microsoft.com/office/drawing/2014/main" id="{38CE40EE-0D79-4F6A-A4A1-DFD20387292E}"/>
              </a:ext>
            </a:extLst>
          </p:cNvPr>
          <p:cNvSpPr>
            <a:spLocks noGrp="1" noChangeArrowheads="1"/>
          </p:cNvSpPr>
          <p:nvPr>
            <p:ph type="title"/>
          </p:nvPr>
        </p:nvSpPr>
        <p:spPr/>
        <p:txBody>
          <a:bodyPr/>
          <a:lstStyle/>
          <a:p>
            <a:pPr eaLnBrk="1" hangingPunct="1">
              <a:defRPr/>
            </a:pPr>
            <a:r>
              <a:rPr lang="en-US"/>
              <a:t>Input TAPE contd… </a:t>
            </a:r>
          </a:p>
        </p:txBody>
      </p:sp>
      <p:sp>
        <p:nvSpPr>
          <p:cNvPr id="1427459" name="Rectangle 3">
            <a:extLst>
              <a:ext uri="{FF2B5EF4-FFF2-40B4-BE49-F238E27FC236}">
                <a16:creationId xmlns:a16="http://schemas.microsoft.com/office/drawing/2014/main" id="{1EAF0699-6201-457D-A74A-58D05CABC257}"/>
              </a:ext>
            </a:extLst>
          </p:cNvPr>
          <p:cNvSpPr>
            <a:spLocks noGrp="1" noChangeArrowheads="1"/>
          </p:cNvSpPr>
          <p:nvPr>
            <p:ph idx="1"/>
          </p:nvPr>
        </p:nvSpPr>
        <p:spPr/>
        <p:txBody>
          <a:bodyPr>
            <a:normAutofit/>
          </a:bodyPr>
          <a:lstStyle/>
          <a:p>
            <a:pPr eaLnBrk="1" hangingPunct="1">
              <a:lnSpc>
                <a:spcPct val="90000"/>
              </a:lnSpc>
              <a:defRPr/>
            </a:pPr>
            <a:endParaRPr lang="en-US" sz="2800"/>
          </a:p>
          <a:p>
            <a:pPr eaLnBrk="1" hangingPunct="1">
              <a:lnSpc>
                <a:spcPct val="90000"/>
              </a:lnSpc>
              <a:defRPr/>
            </a:pPr>
            <a:endParaRPr lang="en-US" sz="2800"/>
          </a:p>
          <a:p>
            <a:pPr eaLnBrk="1" hangingPunct="1">
              <a:lnSpc>
                <a:spcPct val="90000"/>
              </a:lnSpc>
              <a:defRPr/>
            </a:pPr>
            <a:endParaRPr lang="en-US" sz="2800"/>
          </a:p>
          <a:p>
            <a:pPr eaLnBrk="1" hangingPunct="1">
              <a:lnSpc>
                <a:spcPct val="90000"/>
              </a:lnSpc>
              <a:defRPr/>
            </a:pPr>
            <a:endParaRPr lang="en-US" sz="2800"/>
          </a:p>
          <a:p>
            <a:pPr eaLnBrk="1" hangingPunct="1">
              <a:lnSpc>
                <a:spcPct val="90000"/>
              </a:lnSpc>
              <a:defRPr/>
            </a:pPr>
            <a:r>
              <a:rPr lang="en-US" sz="2800"/>
              <a:t>The  character </a:t>
            </a:r>
            <a:r>
              <a:rPr lang="en-US" sz="2800">
                <a:solidFill>
                  <a:srgbClr val="FFFF99"/>
                </a:solidFill>
              </a:rPr>
              <a:t>∆</a:t>
            </a:r>
            <a:r>
              <a:rPr lang="en-US" sz="2800"/>
              <a:t> indicates a blank in the TAPE. The input string is read from the TAPE starting from the </a:t>
            </a:r>
            <a:r>
              <a:rPr lang="en-US" sz="2800">
                <a:solidFill>
                  <a:srgbClr val="FFFF99"/>
                </a:solidFill>
              </a:rPr>
              <a:t>cell (i).</a:t>
            </a:r>
            <a:r>
              <a:rPr lang="en-US" sz="2800"/>
              <a:t> </a:t>
            </a:r>
          </a:p>
          <a:p>
            <a:pPr eaLnBrk="1" hangingPunct="1">
              <a:lnSpc>
                <a:spcPct val="90000"/>
              </a:lnSpc>
              <a:defRPr/>
            </a:pPr>
            <a:r>
              <a:rPr lang="en-US" sz="2800"/>
              <a:t>It is assumed that when first ∆ is read, the rest of the TAPE is supposed to be blank. </a:t>
            </a:r>
          </a:p>
        </p:txBody>
      </p:sp>
      <p:pic>
        <p:nvPicPr>
          <p:cNvPr id="6148" name="Picture 4">
            <a:extLst>
              <a:ext uri="{FF2B5EF4-FFF2-40B4-BE49-F238E27FC236}">
                <a16:creationId xmlns:a16="http://schemas.microsoft.com/office/drawing/2014/main" id="{A319F673-356F-4C02-83A5-ED7E43F2C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78486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a:extLst>
              <a:ext uri="{FF2B5EF4-FFF2-40B4-BE49-F238E27FC236}">
                <a16:creationId xmlns:a16="http://schemas.microsoft.com/office/drawing/2014/main" id="{FC23DAAD-5D04-4F91-A7A7-000D0A97C936}"/>
              </a:ext>
            </a:extLst>
          </p:cNvPr>
          <p:cNvSpPr>
            <a:spLocks noGrp="1" noChangeArrowheads="1"/>
          </p:cNvSpPr>
          <p:nvPr>
            <p:ph type="title"/>
          </p:nvPr>
        </p:nvSpPr>
        <p:spPr/>
        <p:txBody>
          <a:bodyPr/>
          <a:lstStyle/>
          <a:p>
            <a:pPr eaLnBrk="1" hangingPunct="1">
              <a:defRPr/>
            </a:pPr>
            <a:r>
              <a:rPr lang="en-US"/>
              <a:t>The START state </a:t>
            </a:r>
          </a:p>
        </p:txBody>
      </p:sp>
      <p:sp>
        <p:nvSpPr>
          <p:cNvPr id="1429507" name="Rectangle 3">
            <a:extLst>
              <a:ext uri="{FF2B5EF4-FFF2-40B4-BE49-F238E27FC236}">
                <a16:creationId xmlns:a16="http://schemas.microsoft.com/office/drawing/2014/main" id="{9D053422-FECB-4DEE-88EF-32F63E753BEE}"/>
              </a:ext>
            </a:extLst>
          </p:cNvPr>
          <p:cNvSpPr>
            <a:spLocks noGrp="1" noChangeArrowheads="1"/>
          </p:cNvSpPr>
          <p:nvPr>
            <p:ph idx="1"/>
          </p:nvPr>
        </p:nvSpPr>
        <p:spPr/>
        <p:txBody>
          <a:bodyPr/>
          <a:lstStyle/>
          <a:p>
            <a:pPr eaLnBrk="1" hangingPunct="1">
              <a:defRPr/>
            </a:pPr>
            <a:r>
              <a:rPr lang="en-US" b="1" u="sng">
                <a:solidFill>
                  <a:srgbClr val="FFFF99"/>
                </a:solidFill>
              </a:rPr>
              <a:t>START</a:t>
            </a:r>
            <a:r>
              <a:rPr lang="en-US" u="sng"/>
              <a:t>: </a:t>
            </a:r>
            <a:r>
              <a:rPr lang="en-US"/>
              <a:t>This state is like initial state of an FA and is represented by </a:t>
            </a:r>
          </a:p>
        </p:txBody>
      </p:sp>
      <p:pic>
        <p:nvPicPr>
          <p:cNvPr id="7172" name="Picture 4">
            <a:extLst>
              <a:ext uri="{FF2B5EF4-FFF2-40B4-BE49-F238E27FC236}">
                <a16:creationId xmlns:a16="http://schemas.microsoft.com/office/drawing/2014/main" id="{2EE29429-6BFA-4B72-AD3B-4CC16E8AE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29000"/>
            <a:ext cx="320040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a:extLst>
              <a:ext uri="{FF2B5EF4-FFF2-40B4-BE49-F238E27FC236}">
                <a16:creationId xmlns:a16="http://schemas.microsoft.com/office/drawing/2014/main" id="{58D7C8A5-A422-4714-AE4A-CA7EF5F3A0FB}"/>
              </a:ext>
            </a:extLst>
          </p:cNvPr>
          <p:cNvSpPr>
            <a:spLocks noGrp="1" noChangeArrowheads="1"/>
          </p:cNvSpPr>
          <p:nvPr>
            <p:ph type="title"/>
          </p:nvPr>
        </p:nvSpPr>
        <p:spPr/>
        <p:txBody>
          <a:bodyPr/>
          <a:lstStyle/>
          <a:p>
            <a:pPr eaLnBrk="1" hangingPunct="1">
              <a:defRPr/>
            </a:pPr>
            <a:r>
              <a:rPr lang="en-US"/>
              <a:t>An Accept state </a:t>
            </a:r>
          </a:p>
        </p:txBody>
      </p:sp>
      <p:sp>
        <p:nvSpPr>
          <p:cNvPr id="1431555" name="Rectangle 3">
            <a:extLst>
              <a:ext uri="{FF2B5EF4-FFF2-40B4-BE49-F238E27FC236}">
                <a16:creationId xmlns:a16="http://schemas.microsoft.com/office/drawing/2014/main" id="{89C4AD33-52FE-4D74-A27F-EEC3F2AF4FFD}"/>
              </a:ext>
            </a:extLst>
          </p:cNvPr>
          <p:cNvSpPr>
            <a:spLocks noGrp="1" noChangeArrowheads="1"/>
          </p:cNvSpPr>
          <p:nvPr>
            <p:ph idx="1"/>
          </p:nvPr>
        </p:nvSpPr>
        <p:spPr/>
        <p:txBody>
          <a:bodyPr/>
          <a:lstStyle/>
          <a:p>
            <a:pPr eaLnBrk="1" hangingPunct="1">
              <a:defRPr/>
            </a:pPr>
            <a:r>
              <a:rPr lang="en-US" b="1" u="sng">
                <a:solidFill>
                  <a:srgbClr val="FFFF99"/>
                </a:solidFill>
              </a:rPr>
              <a:t>ACCEPT</a:t>
            </a:r>
            <a:r>
              <a:rPr lang="en-US" b="1" u="sng"/>
              <a:t>:</a:t>
            </a:r>
            <a:r>
              <a:rPr lang="en-US" u="sng"/>
              <a:t> </a:t>
            </a:r>
            <a:r>
              <a:rPr lang="en-US"/>
              <a:t>This state is like a final state of an FA and is expressed by </a:t>
            </a:r>
          </a:p>
        </p:txBody>
      </p:sp>
      <p:pic>
        <p:nvPicPr>
          <p:cNvPr id="8196" name="Picture 4">
            <a:extLst>
              <a:ext uri="{FF2B5EF4-FFF2-40B4-BE49-F238E27FC236}">
                <a16:creationId xmlns:a16="http://schemas.microsoft.com/office/drawing/2014/main" id="{A9C970AE-E90F-4AB2-B3B1-4415E1C9D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57601"/>
            <a:ext cx="38100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a:extLst>
              <a:ext uri="{FF2B5EF4-FFF2-40B4-BE49-F238E27FC236}">
                <a16:creationId xmlns:a16="http://schemas.microsoft.com/office/drawing/2014/main" id="{F12862D0-5150-4F65-BD46-71B9C14D3093}"/>
              </a:ext>
            </a:extLst>
          </p:cNvPr>
          <p:cNvSpPr>
            <a:spLocks noGrp="1" noChangeArrowheads="1"/>
          </p:cNvSpPr>
          <p:nvPr>
            <p:ph type="title"/>
          </p:nvPr>
        </p:nvSpPr>
        <p:spPr/>
        <p:txBody>
          <a:bodyPr/>
          <a:lstStyle/>
          <a:p>
            <a:pPr eaLnBrk="1" hangingPunct="1">
              <a:defRPr/>
            </a:pPr>
            <a:r>
              <a:rPr lang="en-US"/>
              <a:t>A REJECT state </a:t>
            </a:r>
          </a:p>
        </p:txBody>
      </p:sp>
      <p:sp>
        <p:nvSpPr>
          <p:cNvPr id="1433603" name="Rectangle 3">
            <a:extLst>
              <a:ext uri="{FF2B5EF4-FFF2-40B4-BE49-F238E27FC236}">
                <a16:creationId xmlns:a16="http://schemas.microsoft.com/office/drawing/2014/main" id="{4BD72C29-726A-4F15-9152-A88466375CA6}"/>
              </a:ext>
            </a:extLst>
          </p:cNvPr>
          <p:cNvSpPr>
            <a:spLocks noGrp="1" noChangeArrowheads="1"/>
          </p:cNvSpPr>
          <p:nvPr>
            <p:ph idx="1"/>
          </p:nvPr>
        </p:nvSpPr>
        <p:spPr>
          <a:xfrm>
            <a:off x="1981200" y="1981200"/>
            <a:ext cx="8229600" cy="4419600"/>
          </a:xfrm>
        </p:spPr>
        <p:txBody>
          <a:bodyPr>
            <a:normAutofit/>
          </a:bodyPr>
          <a:lstStyle/>
          <a:p>
            <a:pPr eaLnBrk="1" hangingPunct="1">
              <a:lnSpc>
                <a:spcPct val="90000"/>
              </a:lnSpc>
              <a:defRPr/>
            </a:pPr>
            <a:r>
              <a:rPr lang="en-US" sz="2800" b="1" u="sng">
                <a:solidFill>
                  <a:srgbClr val="FFFF99"/>
                </a:solidFill>
              </a:rPr>
              <a:t>REJECT</a:t>
            </a:r>
            <a:r>
              <a:rPr lang="en-US" sz="2800" u="sng"/>
              <a:t>:</a:t>
            </a:r>
            <a:r>
              <a:rPr lang="en-US" sz="2800"/>
              <a:t> This state is like dead-end non final state and is expressed by </a:t>
            </a:r>
          </a:p>
          <a:p>
            <a:pPr eaLnBrk="1" hangingPunct="1">
              <a:lnSpc>
                <a:spcPct val="90000"/>
              </a:lnSpc>
              <a:defRPr/>
            </a:pPr>
            <a:endParaRPr lang="en-US" sz="2800"/>
          </a:p>
          <a:p>
            <a:pPr eaLnBrk="1" hangingPunct="1">
              <a:lnSpc>
                <a:spcPct val="90000"/>
              </a:lnSpc>
              <a:defRPr/>
            </a:pPr>
            <a:endParaRPr lang="en-US" sz="2800"/>
          </a:p>
          <a:p>
            <a:pPr eaLnBrk="1" hangingPunct="1">
              <a:lnSpc>
                <a:spcPct val="90000"/>
              </a:lnSpc>
              <a:defRPr/>
            </a:pPr>
            <a:endParaRPr lang="en-US" sz="2800"/>
          </a:p>
          <a:p>
            <a:pPr eaLnBrk="1" hangingPunct="1">
              <a:lnSpc>
                <a:spcPct val="90000"/>
              </a:lnSpc>
              <a:defRPr/>
            </a:pPr>
            <a:endParaRPr lang="en-US" sz="2800"/>
          </a:p>
          <a:p>
            <a:pPr eaLnBrk="1" hangingPunct="1">
              <a:lnSpc>
                <a:spcPct val="90000"/>
              </a:lnSpc>
              <a:defRPr/>
            </a:pPr>
            <a:endParaRPr lang="en-US" sz="2800"/>
          </a:p>
          <a:p>
            <a:pPr eaLnBrk="1" hangingPunct="1">
              <a:lnSpc>
                <a:spcPct val="90000"/>
              </a:lnSpc>
              <a:defRPr/>
            </a:pPr>
            <a:r>
              <a:rPr lang="en-US" sz="2800" b="1" u="sng"/>
              <a:t>NOTE:</a:t>
            </a:r>
            <a:r>
              <a:rPr lang="en-US" sz="2800" u="sng"/>
              <a:t> </a:t>
            </a:r>
            <a:r>
              <a:rPr lang="en-US" sz="2800"/>
              <a:t>It may be noted that the ACCEPT and REJECT states are called the </a:t>
            </a:r>
            <a:r>
              <a:rPr lang="en-US" sz="2800">
                <a:solidFill>
                  <a:srgbClr val="FFFF99"/>
                </a:solidFill>
              </a:rPr>
              <a:t>halt states</a:t>
            </a:r>
            <a:r>
              <a:rPr lang="en-US" sz="2800"/>
              <a:t>.</a:t>
            </a:r>
          </a:p>
        </p:txBody>
      </p:sp>
      <p:pic>
        <p:nvPicPr>
          <p:cNvPr id="9220" name="Picture 4">
            <a:extLst>
              <a:ext uri="{FF2B5EF4-FFF2-40B4-BE49-F238E27FC236}">
                <a16:creationId xmlns:a16="http://schemas.microsoft.com/office/drawing/2014/main" id="{996C4D97-B11B-481F-93DA-16DEE1CCE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971801"/>
            <a:ext cx="327660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a:extLst>
              <a:ext uri="{FF2B5EF4-FFF2-40B4-BE49-F238E27FC236}">
                <a16:creationId xmlns:a16="http://schemas.microsoft.com/office/drawing/2014/main" id="{B7438417-6DEC-4765-8115-D9E764BB2FE1}"/>
              </a:ext>
            </a:extLst>
          </p:cNvPr>
          <p:cNvSpPr>
            <a:spLocks noGrp="1" noChangeArrowheads="1"/>
          </p:cNvSpPr>
          <p:nvPr>
            <p:ph type="title"/>
          </p:nvPr>
        </p:nvSpPr>
        <p:spPr/>
        <p:txBody>
          <a:bodyPr/>
          <a:lstStyle/>
          <a:p>
            <a:pPr eaLnBrk="1" hangingPunct="1">
              <a:defRPr/>
            </a:pPr>
            <a:r>
              <a:rPr lang="en-US"/>
              <a:t>A READ state </a:t>
            </a:r>
          </a:p>
        </p:txBody>
      </p:sp>
      <p:sp>
        <p:nvSpPr>
          <p:cNvPr id="1435651" name="Rectangle 3">
            <a:extLst>
              <a:ext uri="{FF2B5EF4-FFF2-40B4-BE49-F238E27FC236}">
                <a16:creationId xmlns:a16="http://schemas.microsoft.com/office/drawing/2014/main" id="{008B9D98-34A0-448B-803A-E215B21F9A8A}"/>
              </a:ext>
            </a:extLst>
          </p:cNvPr>
          <p:cNvSpPr>
            <a:spLocks noGrp="1" noChangeArrowheads="1"/>
          </p:cNvSpPr>
          <p:nvPr>
            <p:ph idx="1"/>
          </p:nvPr>
        </p:nvSpPr>
        <p:spPr/>
        <p:txBody>
          <a:bodyPr/>
          <a:lstStyle/>
          <a:p>
            <a:pPr eaLnBrk="1" hangingPunct="1">
              <a:defRPr/>
            </a:pPr>
            <a:r>
              <a:rPr lang="en-US" b="1" u="sng" dirty="0">
                <a:solidFill>
                  <a:srgbClr val="FFFF99"/>
                </a:solidFill>
              </a:rPr>
              <a:t>READ</a:t>
            </a:r>
            <a:r>
              <a:rPr lang="en-US" u="sng" dirty="0"/>
              <a:t>:</a:t>
            </a:r>
            <a:r>
              <a:rPr lang="en-US" dirty="0"/>
              <a:t> This state is to read an input letter and branch to some other state. The READ state is expressed by </a:t>
            </a:r>
          </a:p>
        </p:txBody>
      </p:sp>
      <p:pic>
        <p:nvPicPr>
          <p:cNvPr id="10244" name="Picture 4">
            <a:extLst>
              <a:ext uri="{FF2B5EF4-FFF2-40B4-BE49-F238E27FC236}">
                <a16:creationId xmlns:a16="http://schemas.microsoft.com/office/drawing/2014/main" id="{10B460B6-ABB9-441E-B45A-B056AA93D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733800"/>
            <a:ext cx="3810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a:extLst>
              <a:ext uri="{FF2B5EF4-FFF2-40B4-BE49-F238E27FC236}">
                <a16:creationId xmlns:a16="http://schemas.microsoft.com/office/drawing/2014/main" id="{E17B1E01-2078-4C9A-87E5-6E6962E4E942}"/>
              </a:ext>
            </a:extLst>
          </p:cNvPr>
          <p:cNvSpPr>
            <a:spLocks noGrp="1" noChangeArrowheads="1"/>
          </p:cNvSpPr>
          <p:nvPr>
            <p:ph type="title"/>
          </p:nvPr>
        </p:nvSpPr>
        <p:spPr/>
        <p:txBody>
          <a:bodyPr/>
          <a:lstStyle/>
          <a:p>
            <a:pPr eaLnBrk="1" hangingPunct="1">
              <a:defRPr/>
            </a:pPr>
            <a:r>
              <a:rPr lang="en-US"/>
              <a:t>Example </a:t>
            </a:r>
          </a:p>
        </p:txBody>
      </p:sp>
      <p:sp>
        <p:nvSpPr>
          <p:cNvPr id="1437699" name="Rectangle 3">
            <a:extLst>
              <a:ext uri="{FF2B5EF4-FFF2-40B4-BE49-F238E27FC236}">
                <a16:creationId xmlns:a16="http://schemas.microsoft.com/office/drawing/2014/main" id="{DAD64342-80D9-402A-8307-67E7A40AB12A}"/>
              </a:ext>
            </a:extLst>
          </p:cNvPr>
          <p:cNvSpPr>
            <a:spLocks noGrp="1" noChangeArrowheads="1"/>
          </p:cNvSpPr>
          <p:nvPr>
            <p:ph idx="1"/>
          </p:nvPr>
        </p:nvSpPr>
        <p:spPr>
          <a:xfrm>
            <a:off x="1981200" y="1676400"/>
            <a:ext cx="8229600" cy="4953000"/>
          </a:xfrm>
        </p:spPr>
        <p:txBody>
          <a:bodyPr>
            <a:normAutofit lnSpcReduction="10000"/>
          </a:bodyPr>
          <a:lstStyle/>
          <a:p>
            <a:pPr eaLnBrk="1" hangingPunct="1">
              <a:defRPr/>
            </a:pPr>
            <a:r>
              <a:rPr lang="en-US" sz="2800"/>
              <a:t>Before some other states are defined consider the following example of an FA along with its new format.</a:t>
            </a:r>
          </a:p>
          <a:p>
            <a:pPr eaLnBrk="1" hangingPunct="1">
              <a:defRPr/>
            </a:pPr>
            <a:endParaRPr lang="en-US" sz="2800"/>
          </a:p>
          <a:p>
            <a:pPr eaLnBrk="1" hangingPunct="1">
              <a:defRPr/>
            </a:pPr>
            <a:endParaRPr lang="en-US" sz="2800"/>
          </a:p>
          <a:p>
            <a:pPr eaLnBrk="1" hangingPunct="1">
              <a:defRPr/>
            </a:pPr>
            <a:endParaRPr lang="en-US" sz="2800"/>
          </a:p>
          <a:p>
            <a:pPr eaLnBrk="1" hangingPunct="1">
              <a:defRPr/>
            </a:pPr>
            <a:endParaRPr lang="en-US" sz="2800"/>
          </a:p>
          <a:p>
            <a:pPr eaLnBrk="1" hangingPunct="1">
              <a:defRPr/>
            </a:pPr>
            <a:r>
              <a:rPr lang="en-US" sz="2800"/>
              <a:t>Obviously the above FA accepts the language of strings, expressed by </a:t>
            </a:r>
            <a:r>
              <a:rPr lang="en-US" sz="2800">
                <a:solidFill>
                  <a:srgbClr val="FFFF99"/>
                </a:solidFill>
              </a:rPr>
              <a:t>(a+b)*a</a:t>
            </a:r>
            <a:r>
              <a:rPr lang="en-US" sz="2800"/>
              <a:t>. Following is the new format of the above FA  </a:t>
            </a:r>
          </a:p>
        </p:txBody>
      </p:sp>
      <p:pic>
        <p:nvPicPr>
          <p:cNvPr id="11268" name="Picture 4">
            <a:extLst>
              <a:ext uri="{FF2B5EF4-FFF2-40B4-BE49-F238E27FC236}">
                <a16:creationId xmlns:a16="http://schemas.microsoft.com/office/drawing/2014/main" id="{EBBF232D-92D9-4D5A-89FD-3C98BC9CB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048001"/>
            <a:ext cx="44196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37699">
                                            <p:txEl>
                                              <p:pRg st="5" end="5"/>
                                            </p:txEl>
                                          </p:spTgt>
                                        </p:tgtEl>
                                        <p:attrNameLst>
                                          <p:attrName>style.visibility</p:attrName>
                                        </p:attrNameLst>
                                      </p:cBhvr>
                                      <p:to>
                                        <p:strVal val="visible"/>
                                      </p:to>
                                    </p:set>
                                    <p:animEffect transition="in" filter="box(in)">
                                      <p:cBhvr>
                                        <p:cTn id="7" dur="500"/>
                                        <p:tgtEl>
                                          <p:spTgt spid="1437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a:extLst>
              <a:ext uri="{FF2B5EF4-FFF2-40B4-BE49-F238E27FC236}">
                <a16:creationId xmlns:a16="http://schemas.microsoft.com/office/drawing/2014/main" id="{E8FB95D8-EA28-4D2E-B7D3-731A31F7C111}"/>
              </a:ext>
            </a:extLst>
          </p:cNvPr>
          <p:cNvSpPr>
            <a:spLocks noGrp="1" noChangeArrowheads="1"/>
          </p:cNvSpPr>
          <p:nvPr>
            <p:ph type="title"/>
          </p:nvPr>
        </p:nvSpPr>
        <p:spPr/>
        <p:txBody>
          <a:bodyPr/>
          <a:lstStyle/>
          <a:p>
            <a:pPr eaLnBrk="1" hangingPunct="1">
              <a:defRPr/>
            </a:pPr>
            <a:r>
              <a:rPr lang="en-US"/>
              <a:t>Example contd. … </a:t>
            </a:r>
          </a:p>
        </p:txBody>
      </p:sp>
      <p:pic>
        <p:nvPicPr>
          <p:cNvPr id="12292" name="Picture 4">
            <a:extLst>
              <a:ext uri="{FF2B5EF4-FFF2-40B4-BE49-F238E27FC236}">
                <a16:creationId xmlns:a16="http://schemas.microsoft.com/office/drawing/2014/main" id="{C9177310-A68A-4603-BD24-01D818104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05001"/>
            <a:ext cx="83820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a:extLst>
              <a:ext uri="{FF2B5EF4-FFF2-40B4-BE49-F238E27FC236}">
                <a16:creationId xmlns:a16="http://schemas.microsoft.com/office/drawing/2014/main" id="{43339A87-DEC3-4F4A-A0A9-0CB6F930F8FF}"/>
              </a:ext>
            </a:extLst>
          </p:cNvPr>
          <p:cNvSpPr>
            <a:spLocks noGrp="1" noChangeArrowheads="1"/>
          </p:cNvSpPr>
          <p:nvPr>
            <p:ph type="title"/>
          </p:nvPr>
        </p:nvSpPr>
        <p:spPr/>
        <p:txBody>
          <a:bodyPr/>
          <a:lstStyle/>
          <a:p>
            <a:pPr eaLnBrk="1" hangingPunct="1">
              <a:defRPr/>
            </a:pPr>
            <a:r>
              <a:rPr lang="en-US"/>
              <a:t>Note </a:t>
            </a:r>
          </a:p>
        </p:txBody>
      </p:sp>
      <p:sp>
        <p:nvSpPr>
          <p:cNvPr id="1440771" name="Rectangle 3">
            <a:extLst>
              <a:ext uri="{FF2B5EF4-FFF2-40B4-BE49-F238E27FC236}">
                <a16:creationId xmlns:a16="http://schemas.microsoft.com/office/drawing/2014/main" id="{8D572170-3FFB-4AA8-8ED8-3137ACA96A53}"/>
              </a:ext>
            </a:extLst>
          </p:cNvPr>
          <p:cNvSpPr>
            <a:spLocks noGrp="1" noChangeArrowheads="1"/>
          </p:cNvSpPr>
          <p:nvPr>
            <p:ph idx="1"/>
          </p:nvPr>
        </p:nvSpPr>
        <p:spPr/>
        <p:txBody>
          <a:bodyPr/>
          <a:lstStyle/>
          <a:p>
            <a:pPr eaLnBrk="1" hangingPunct="1">
              <a:defRPr/>
            </a:pPr>
            <a:r>
              <a:rPr lang="en-US" sz="2800" dirty="0"/>
              <a:t>The </a:t>
            </a:r>
            <a:r>
              <a:rPr lang="en-US" sz="2800" dirty="0">
                <a:solidFill>
                  <a:srgbClr val="FFFF99"/>
                </a:solidFill>
              </a:rPr>
              <a:t>∆</a:t>
            </a:r>
            <a:r>
              <a:rPr lang="en-US" sz="2800" dirty="0"/>
              <a:t> edge should not be confused with </a:t>
            </a:r>
            <a:r>
              <a:rPr lang="el-GR" sz="2800" dirty="0">
                <a:solidFill>
                  <a:srgbClr val="FFFF99"/>
                </a:solidFill>
              </a:rPr>
              <a:t>Λ</a:t>
            </a:r>
            <a:r>
              <a:rPr lang="en-US" sz="2800" dirty="0">
                <a:sym typeface="Math1"/>
              </a:rPr>
              <a:t> </a:t>
            </a:r>
            <a:r>
              <a:rPr lang="en-US" sz="2800" dirty="0"/>
              <a:t>-labeled edge. The ∆-edges start only from READ boxes and lead to halt states. </a:t>
            </a:r>
          </a:p>
          <a:p>
            <a:pPr eaLnBrk="1" hangingPunct="1">
              <a:defRPr/>
            </a:pP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3" name="Rectangle 3">
            <a:extLst>
              <a:ext uri="{FF2B5EF4-FFF2-40B4-BE49-F238E27FC236}">
                <a16:creationId xmlns:a16="http://schemas.microsoft.com/office/drawing/2014/main" id="{AD84B91D-EBB0-41E5-923F-03EAA316FC65}"/>
              </a:ext>
            </a:extLst>
          </p:cNvPr>
          <p:cNvSpPr>
            <a:spLocks noGrp="1" noChangeArrowheads="1"/>
          </p:cNvSpPr>
          <p:nvPr>
            <p:ph idx="1"/>
          </p:nvPr>
        </p:nvSpPr>
        <p:spPr>
          <a:xfrm>
            <a:off x="1905000" y="1371600"/>
            <a:ext cx="8305800" cy="5105400"/>
          </a:xfrm>
        </p:spPr>
        <p:txBody>
          <a:bodyPr>
            <a:normAutofit lnSpcReduction="10000"/>
          </a:bodyPr>
          <a:lstStyle/>
          <a:p>
            <a:pPr eaLnBrk="1" hangingPunct="1">
              <a:defRPr/>
            </a:pPr>
            <a:r>
              <a:rPr lang="en-US" sz="2800" b="1" u="sng" dirty="0">
                <a:solidFill>
                  <a:srgbClr val="FFFF99"/>
                </a:solidFill>
              </a:rPr>
              <a:t>PUSHDOWN STACK:</a:t>
            </a:r>
            <a:r>
              <a:rPr lang="en-US" sz="2800" b="1" dirty="0"/>
              <a:t>  </a:t>
            </a:r>
            <a:r>
              <a:rPr lang="en-US" sz="2800" dirty="0"/>
              <a:t>PUSHDOWN STACK is a place where the input letters can be placed until  these letters are referred again. It can store as many letters as one can in a long column. Initially the STACK is supposed to be empty </a:t>
            </a:r>
            <a:r>
              <a:rPr lang="en-US" sz="2800" i="1" dirty="0"/>
              <a:t>i.e. </a:t>
            </a:r>
            <a:r>
              <a:rPr lang="en-US" sz="2800" dirty="0"/>
              <a:t>each of its storage location contains a blank.     </a:t>
            </a:r>
          </a:p>
          <a:p>
            <a:pPr eaLnBrk="1" hangingPunct="1">
              <a:defRPr/>
            </a:pPr>
            <a:endParaRPr lang="en-US" sz="2800" b="1" u="sng" dirty="0">
              <a:solidFill>
                <a:srgbClr val="FFFF99"/>
              </a:solidFill>
            </a:endParaRPr>
          </a:p>
          <a:p>
            <a:pPr eaLnBrk="1" hangingPunct="1">
              <a:defRPr/>
            </a:pPr>
            <a:r>
              <a:rPr lang="en-US" sz="2800" b="1" u="sng" dirty="0">
                <a:solidFill>
                  <a:srgbClr val="FFFF99"/>
                </a:solidFill>
              </a:rPr>
              <a:t>PUSH :</a:t>
            </a:r>
            <a:r>
              <a:rPr lang="en-US" sz="2800" b="1" dirty="0"/>
              <a:t>  A </a:t>
            </a:r>
            <a:r>
              <a:rPr lang="en-US" sz="2800" dirty="0"/>
              <a:t>PUSH operator adds a new letter at the top of STACK, for </a:t>
            </a:r>
            <a:r>
              <a:rPr lang="en-US" sz="2800" i="1" dirty="0"/>
              <a:t>e.g.</a:t>
            </a:r>
            <a:r>
              <a:rPr lang="en-US" sz="2800" dirty="0"/>
              <a:t> if the letters a, b, c and d are pushed to the STACK that was initially blank, the STACK can be shown 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AADD573B-6F6E-425F-A312-963BE7BEC4BE}"/>
              </a:ext>
            </a:extLst>
          </p:cNvPr>
          <p:cNvSpPr>
            <a:spLocks noGrp="1" noChangeArrowheads="1"/>
          </p:cNvSpPr>
          <p:nvPr>
            <p:ph idx="1"/>
          </p:nvPr>
        </p:nvSpPr>
        <p:spPr>
          <a:xfrm>
            <a:off x="1828800" y="1295400"/>
            <a:ext cx="8534400" cy="5257800"/>
          </a:xfrm>
        </p:spPr>
        <p:txBody>
          <a:bodyPr/>
          <a:lstStyle/>
          <a:p>
            <a:pPr marL="381000" indent="-381000">
              <a:lnSpc>
                <a:spcPct val="90000"/>
              </a:lnSpc>
              <a:buNone/>
            </a:pPr>
            <a:r>
              <a:rPr lang="en-US" altLang="en-US" sz="2800" dirty="0">
                <a:effectLst/>
              </a:rPr>
              <a:t>(1) By </a:t>
            </a:r>
            <a:r>
              <a:rPr lang="en-US" altLang="en-US" sz="2800" dirty="0">
                <a:solidFill>
                  <a:srgbClr val="FFFF99"/>
                </a:solidFill>
                <a:effectLst/>
              </a:rPr>
              <a:t>Regular Expressions</a:t>
            </a:r>
          </a:p>
          <a:p>
            <a:pPr marL="381000" indent="-381000">
              <a:lnSpc>
                <a:spcPct val="90000"/>
              </a:lnSpc>
              <a:buNone/>
            </a:pPr>
            <a:r>
              <a:rPr lang="en-US" altLang="en-US" sz="2400" dirty="0">
                <a:effectLst/>
              </a:rPr>
              <a:t>	As discussed earlier that if r</a:t>
            </a:r>
            <a:r>
              <a:rPr lang="en-US" altLang="en-US" sz="2400" baseline="-25000" dirty="0">
                <a:effectLst/>
              </a:rPr>
              <a:t>1</a:t>
            </a:r>
            <a:r>
              <a:rPr lang="en-US" altLang="en-US" sz="2400" dirty="0">
                <a:effectLst/>
              </a:rPr>
              <a:t>, r</a:t>
            </a:r>
            <a:r>
              <a:rPr lang="en-US" altLang="en-US" sz="2400" baseline="-25000" dirty="0">
                <a:effectLst/>
              </a:rPr>
              <a:t>2</a:t>
            </a:r>
            <a:r>
              <a:rPr lang="en-US" altLang="en-US" sz="2400" dirty="0">
                <a:effectLst/>
              </a:rPr>
              <a:t> are regular expressions, corresponding to the languages L</a:t>
            </a:r>
            <a:r>
              <a:rPr lang="en-US" altLang="en-US" sz="2400" baseline="-25000" dirty="0">
                <a:effectLst/>
              </a:rPr>
              <a:t>1</a:t>
            </a:r>
            <a:r>
              <a:rPr lang="en-US" altLang="en-US" sz="2400" dirty="0">
                <a:effectLst/>
              </a:rPr>
              <a:t> and L</a:t>
            </a:r>
            <a:r>
              <a:rPr lang="en-US" altLang="en-US" sz="2400" baseline="-25000" dirty="0">
                <a:effectLst/>
              </a:rPr>
              <a:t>2</a:t>
            </a:r>
            <a:r>
              <a:rPr lang="en-US" altLang="en-US" sz="2400" dirty="0">
                <a:effectLst/>
              </a:rPr>
              <a:t> then the languages </a:t>
            </a:r>
            <a:r>
              <a:rPr lang="en-US" altLang="en-US" sz="2400" dirty="0">
                <a:solidFill>
                  <a:srgbClr val="FFFF99"/>
                </a:solidFill>
                <a:effectLst/>
              </a:rPr>
              <a:t>L</a:t>
            </a:r>
            <a:r>
              <a:rPr lang="en-US" altLang="en-US" sz="2400" baseline="-25000" dirty="0">
                <a:solidFill>
                  <a:srgbClr val="FFFF99"/>
                </a:solidFill>
                <a:effectLst/>
              </a:rPr>
              <a:t>1</a:t>
            </a:r>
            <a:r>
              <a:rPr lang="en-US" altLang="en-US" sz="2400" dirty="0">
                <a:solidFill>
                  <a:srgbClr val="FFFF99"/>
                </a:solidFill>
                <a:effectLst/>
              </a:rPr>
              <a:t> + L</a:t>
            </a:r>
            <a:r>
              <a:rPr lang="en-US" altLang="en-US" sz="2400" baseline="-25000" dirty="0">
                <a:solidFill>
                  <a:srgbClr val="FFFF99"/>
                </a:solidFill>
                <a:effectLst/>
              </a:rPr>
              <a:t>2</a:t>
            </a:r>
            <a:r>
              <a:rPr lang="en-US" altLang="en-US" sz="2400" dirty="0">
                <a:effectLst/>
              </a:rPr>
              <a:t> , </a:t>
            </a:r>
            <a:r>
              <a:rPr lang="en-US" altLang="en-US" sz="2400" dirty="0">
                <a:solidFill>
                  <a:srgbClr val="FFFF99"/>
                </a:solidFill>
                <a:effectLst/>
              </a:rPr>
              <a:t>L</a:t>
            </a:r>
            <a:r>
              <a:rPr lang="en-US" altLang="en-US" sz="2400" baseline="-25000" dirty="0">
                <a:solidFill>
                  <a:srgbClr val="FFFF99"/>
                </a:solidFill>
                <a:effectLst/>
              </a:rPr>
              <a:t>1</a:t>
            </a:r>
            <a:r>
              <a:rPr lang="en-US" altLang="en-US" sz="2400" dirty="0">
                <a:solidFill>
                  <a:srgbClr val="FFFF99"/>
                </a:solidFill>
                <a:effectLst/>
              </a:rPr>
              <a:t>L</a:t>
            </a:r>
            <a:r>
              <a:rPr lang="en-US" altLang="en-US" sz="2400" baseline="-25000" dirty="0">
                <a:solidFill>
                  <a:srgbClr val="FFFF99"/>
                </a:solidFill>
                <a:effectLst/>
              </a:rPr>
              <a:t>2</a:t>
            </a:r>
            <a:r>
              <a:rPr lang="en-US" altLang="en-US" sz="2400" dirty="0">
                <a:effectLst/>
              </a:rPr>
              <a:t> and </a:t>
            </a:r>
            <a:r>
              <a:rPr lang="en-US" altLang="en-US" sz="2400" dirty="0">
                <a:solidFill>
                  <a:srgbClr val="FFFF99"/>
                </a:solidFill>
                <a:effectLst/>
              </a:rPr>
              <a:t>L</a:t>
            </a:r>
            <a:r>
              <a:rPr lang="en-US" altLang="en-US" sz="2400" baseline="-25000" dirty="0">
                <a:solidFill>
                  <a:srgbClr val="FFFF99"/>
                </a:solidFill>
                <a:effectLst/>
              </a:rPr>
              <a:t>1</a:t>
            </a:r>
            <a:r>
              <a:rPr lang="en-US" altLang="en-US" sz="2400" dirty="0">
                <a:solidFill>
                  <a:srgbClr val="FFFF99"/>
                </a:solidFill>
                <a:effectLst/>
              </a:rPr>
              <a:t>*</a:t>
            </a:r>
            <a:r>
              <a:rPr lang="en-US" altLang="en-US" sz="2400" dirty="0">
                <a:effectLst/>
              </a:rPr>
              <a:t> generated by </a:t>
            </a:r>
            <a:r>
              <a:rPr lang="en-US" altLang="en-US" sz="2400" dirty="0">
                <a:solidFill>
                  <a:srgbClr val="FFFF99"/>
                </a:solidFill>
                <a:effectLst/>
              </a:rPr>
              <a:t>r</a:t>
            </a:r>
            <a:r>
              <a:rPr lang="en-US" altLang="en-US" sz="2400" baseline="-25000" dirty="0">
                <a:solidFill>
                  <a:srgbClr val="FFFF99"/>
                </a:solidFill>
                <a:effectLst/>
              </a:rPr>
              <a:t>1</a:t>
            </a:r>
            <a:r>
              <a:rPr lang="en-US" altLang="en-US" sz="2400" dirty="0">
                <a:solidFill>
                  <a:srgbClr val="FFFF99"/>
                </a:solidFill>
                <a:effectLst/>
              </a:rPr>
              <a:t>+ r</a:t>
            </a:r>
            <a:r>
              <a:rPr lang="en-US" altLang="en-US" sz="2400" baseline="-25000" dirty="0">
                <a:solidFill>
                  <a:srgbClr val="FFFF99"/>
                </a:solidFill>
                <a:effectLst/>
              </a:rPr>
              <a:t>2</a:t>
            </a:r>
            <a:r>
              <a:rPr lang="en-US" altLang="en-US" sz="2400" dirty="0">
                <a:solidFill>
                  <a:srgbClr val="FFFF99"/>
                </a:solidFill>
                <a:effectLst/>
              </a:rPr>
              <a:t>, r</a:t>
            </a:r>
            <a:r>
              <a:rPr lang="en-US" altLang="en-US" sz="2400" baseline="-25000" dirty="0">
                <a:solidFill>
                  <a:srgbClr val="FFFF99"/>
                </a:solidFill>
                <a:effectLst/>
              </a:rPr>
              <a:t>1</a:t>
            </a:r>
            <a:r>
              <a:rPr lang="en-US" altLang="en-US" sz="2400" dirty="0">
                <a:solidFill>
                  <a:srgbClr val="FFFF99"/>
                </a:solidFill>
                <a:effectLst/>
              </a:rPr>
              <a:t>r</a:t>
            </a:r>
            <a:r>
              <a:rPr lang="en-US" altLang="en-US" sz="2400" baseline="-25000" dirty="0">
                <a:solidFill>
                  <a:srgbClr val="FFFF99"/>
                </a:solidFill>
                <a:effectLst/>
              </a:rPr>
              <a:t>2</a:t>
            </a:r>
            <a:r>
              <a:rPr lang="en-US" altLang="en-US" sz="2400" dirty="0">
                <a:effectLst/>
              </a:rPr>
              <a:t> and </a:t>
            </a:r>
            <a:r>
              <a:rPr lang="en-US" altLang="en-US" sz="2400" dirty="0">
                <a:solidFill>
                  <a:srgbClr val="FFFF99"/>
                </a:solidFill>
                <a:effectLst/>
              </a:rPr>
              <a:t>r</a:t>
            </a:r>
            <a:r>
              <a:rPr lang="en-US" altLang="en-US" sz="2400" baseline="-25000" dirty="0">
                <a:solidFill>
                  <a:srgbClr val="FFFF99"/>
                </a:solidFill>
                <a:effectLst/>
              </a:rPr>
              <a:t>1</a:t>
            </a:r>
            <a:r>
              <a:rPr lang="en-US" altLang="en-US" sz="2400" dirty="0">
                <a:solidFill>
                  <a:srgbClr val="FFFF99"/>
                </a:solidFill>
                <a:effectLst/>
              </a:rPr>
              <a:t>*,</a:t>
            </a:r>
            <a:r>
              <a:rPr lang="en-US" altLang="en-US" sz="2400" dirty="0">
                <a:effectLst/>
              </a:rPr>
              <a:t> are also regular languages.</a:t>
            </a:r>
          </a:p>
          <a:p>
            <a:pPr marL="381000" indent="-381000">
              <a:lnSpc>
                <a:spcPct val="90000"/>
              </a:lnSpc>
            </a:pPr>
            <a:endParaRPr lang="en-US" altLang="en-US" sz="2400" dirty="0">
              <a:effectLst/>
            </a:endParaRPr>
          </a:p>
          <a:p>
            <a:pPr marL="381000" indent="-381000">
              <a:lnSpc>
                <a:spcPct val="90000"/>
              </a:lnSpc>
              <a:buNone/>
            </a:pPr>
            <a:r>
              <a:rPr lang="en-US" altLang="en-US" sz="2800" dirty="0">
                <a:effectLst/>
              </a:rPr>
              <a:t>(2) By </a:t>
            </a:r>
            <a:r>
              <a:rPr lang="en-US" altLang="en-US" sz="2800" dirty="0">
                <a:solidFill>
                  <a:srgbClr val="FFFF99"/>
                </a:solidFill>
                <a:effectLst/>
              </a:rPr>
              <a:t>TGs</a:t>
            </a:r>
          </a:p>
          <a:p>
            <a:pPr marL="381000" indent="-381000">
              <a:lnSpc>
                <a:spcPct val="90000"/>
              </a:lnSpc>
              <a:buNone/>
            </a:pPr>
            <a:r>
              <a:rPr lang="en-US" altLang="en-US" sz="2400" dirty="0">
                <a:effectLst/>
              </a:rPr>
              <a:t>	If L</a:t>
            </a:r>
            <a:r>
              <a:rPr lang="en-US" altLang="en-US" sz="2400" baseline="-25000" dirty="0">
                <a:effectLst/>
              </a:rPr>
              <a:t>1</a:t>
            </a:r>
            <a:r>
              <a:rPr lang="en-US" altLang="en-US" sz="2400" dirty="0">
                <a:effectLst/>
              </a:rPr>
              <a:t> and L</a:t>
            </a:r>
            <a:r>
              <a:rPr lang="en-US" altLang="en-US" sz="2400" baseline="-25000" dirty="0">
                <a:effectLst/>
              </a:rPr>
              <a:t>2 </a:t>
            </a:r>
            <a:r>
              <a:rPr lang="en-US" altLang="en-US" sz="2400" dirty="0">
                <a:effectLst/>
              </a:rPr>
              <a:t>are regular languages then L1 and L2 can also be expressed by some REs as well and hence using Kleene’s theorem, L</a:t>
            </a:r>
            <a:r>
              <a:rPr lang="en-US" altLang="en-US" sz="2400" baseline="-25000" dirty="0">
                <a:effectLst/>
              </a:rPr>
              <a:t>1</a:t>
            </a:r>
            <a:r>
              <a:rPr lang="en-US" altLang="en-US" sz="2400" dirty="0">
                <a:effectLst/>
              </a:rPr>
              <a:t> and L</a:t>
            </a:r>
            <a:r>
              <a:rPr lang="en-US" altLang="en-US" sz="2400" baseline="-25000" dirty="0">
                <a:effectLst/>
              </a:rPr>
              <a:t>2</a:t>
            </a:r>
            <a:r>
              <a:rPr lang="en-US" altLang="en-US" sz="2400" dirty="0">
                <a:effectLst/>
              </a:rPr>
              <a:t> can also be expressed by some TGs. </a:t>
            </a:r>
          </a:p>
          <a:p>
            <a:pPr marL="381000" indent="-381000">
              <a:lnSpc>
                <a:spcPct val="90000"/>
              </a:lnSpc>
            </a:pPr>
            <a:endParaRPr lang="en-US" altLang="en-US" sz="2400" dirty="0">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a:extLst>
              <a:ext uri="{FF2B5EF4-FFF2-40B4-BE49-F238E27FC236}">
                <a16:creationId xmlns:a16="http://schemas.microsoft.com/office/drawing/2014/main" id="{7EB0C0DD-0E0D-4A5B-8B44-DAFF46F657E4}"/>
              </a:ext>
            </a:extLst>
          </p:cNvPr>
          <p:cNvSpPr>
            <a:spLocks noGrp="1" noChangeArrowheads="1"/>
          </p:cNvSpPr>
          <p:nvPr>
            <p:ph type="title"/>
          </p:nvPr>
        </p:nvSpPr>
        <p:spPr/>
        <p:txBody>
          <a:bodyPr/>
          <a:lstStyle/>
          <a:p>
            <a:pPr eaLnBrk="1" hangingPunct="1">
              <a:defRPr/>
            </a:pPr>
            <a:r>
              <a:rPr lang="en-US"/>
              <a:t>PUSH and STACK contd. … </a:t>
            </a:r>
          </a:p>
        </p:txBody>
      </p:sp>
      <p:sp>
        <p:nvSpPr>
          <p:cNvPr id="1452035" name="Rectangle 3">
            <a:extLst>
              <a:ext uri="{FF2B5EF4-FFF2-40B4-BE49-F238E27FC236}">
                <a16:creationId xmlns:a16="http://schemas.microsoft.com/office/drawing/2014/main" id="{22A8E122-B494-40A5-AABB-D2AE337B88A3}"/>
              </a:ext>
            </a:extLst>
          </p:cNvPr>
          <p:cNvSpPr>
            <a:spLocks noGrp="1" noChangeArrowheads="1"/>
          </p:cNvSpPr>
          <p:nvPr>
            <p:ph idx="1"/>
          </p:nvPr>
        </p:nvSpPr>
        <p:spPr>
          <a:xfrm>
            <a:off x="4038600" y="1828800"/>
            <a:ext cx="6324600" cy="4800600"/>
          </a:xfrm>
        </p:spPr>
        <p:txBody>
          <a:bodyPr>
            <a:normAutofit/>
          </a:bodyPr>
          <a:lstStyle/>
          <a:p>
            <a:pPr eaLnBrk="1" hangingPunct="1">
              <a:defRPr/>
            </a:pPr>
            <a:r>
              <a:rPr lang="en-US" sz="2800"/>
              <a:t>The PUSH state is expressed by </a:t>
            </a:r>
          </a:p>
          <a:p>
            <a:pPr eaLnBrk="1" hangingPunct="1">
              <a:defRPr/>
            </a:pPr>
            <a:endParaRPr lang="en-US" sz="2800"/>
          </a:p>
          <a:p>
            <a:pPr eaLnBrk="1" hangingPunct="1">
              <a:defRPr/>
            </a:pPr>
            <a:endParaRPr lang="en-US" sz="2800"/>
          </a:p>
          <a:p>
            <a:pPr eaLnBrk="1" hangingPunct="1">
              <a:defRPr/>
            </a:pPr>
            <a:endParaRPr lang="en-US" sz="2800"/>
          </a:p>
          <a:p>
            <a:pPr eaLnBrk="1" hangingPunct="1">
              <a:defRPr/>
            </a:pPr>
            <a:endParaRPr lang="en-US" sz="2800"/>
          </a:p>
          <a:p>
            <a:pPr eaLnBrk="1" hangingPunct="1">
              <a:defRPr/>
            </a:pPr>
            <a:endParaRPr lang="en-US" sz="2800"/>
          </a:p>
          <a:p>
            <a:pPr eaLnBrk="1" hangingPunct="1">
              <a:defRPr/>
            </a:pPr>
            <a:r>
              <a:rPr lang="en-US" sz="2800"/>
              <a:t>When a letter is pushed, it replaces the existing letter and pushes it one position below. </a:t>
            </a:r>
          </a:p>
        </p:txBody>
      </p:sp>
      <p:pic>
        <p:nvPicPr>
          <p:cNvPr id="18436" name="Picture 4">
            <a:extLst>
              <a:ext uri="{FF2B5EF4-FFF2-40B4-BE49-F238E27FC236}">
                <a16:creationId xmlns:a16="http://schemas.microsoft.com/office/drawing/2014/main" id="{2CA37633-D1BE-44A8-8117-19BEEAEFD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10937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a:extLst>
              <a:ext uri="{FF2B5EF4-FFF2-40B4-BE49-F238E27FC236}">
                <a16:creationId xmlns:a16="http://schemas.microsoft.com/office/drawing/2014/main" id="{B3B14691-FEDA-47CA-98E0-19AC0EF76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971801"/>
            <a:ext cx="60198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a:extLst>
              <a:ext uri="{FF2B5EF4-FFF2-40B4-BE49-F238E27FC236}">
                <a16:creationId xmlns:a16="http://schemas.microsoft.com/office/drawing/2014/main" id="{52AAC974-380C-43E1-8C91-5B3880D9D09D}"/>
              </a:ext>
            </a:extLst>
          </p:cNvPr>
          <p:cNvSpPr>
            <a:spLocks noGrp="1" noChangeArrowheads="1"/>
          </p:cNvSpPr>
          <p:nvPr>
            <p:ph type="title"/>
          </p:nvPr>
        </p:nvSpPr>
        <p:spPr/>
        <p:txBody>
          <a:bodyPr/>
          <a:lstStyle/>
          <a:p>
            <a:pPr eaLnBrk="1" hangingPunct="1">
              <a:defRPr/>
            </a:pPr>
            <a:r>
              <a:rPr lang="en-US"/>
              <a:t>POP and STACK </a:t>
            </a:r>
          </a:p>
        </p:txBody>
      </p:sp>
      <p:sp>
        <p:nvSpPr>
          <p:cNvPr id="1454083" name="Rectangle 3">
            <a:extLst>
              <a:ext uri="{FF2B5EF4-FFF2-40B4-BE49-F238E27FC236}">
                <a16:creationId xmlns:a16="http://schemas.microsoft.com/office/drawing/2014/main" id="{80075819-40F4-42FA-A571-099B0F68E254}"/>
              </a:ext>
            </a:extLst>
          </p:cNvPr>
          <p:cNvSpPr>
            <a:spLocks noGrp="1" noChangeArrowheads="1"/>
          </p:cNvSpPr>
          <p:nvPr>
            <p:ph idx="1"/>
          </p:nvPr>
        </p:nvSpPr>
        <p:spPr/>
        <p:txBody>
          <a:bodyPr/>
          <a:lstStyle/>
          <a:p>
            <a:pPr eaLnBrk="1" hangingPunct="1">
              <a:defRPr/>
            </a:pPr>
            <a:r>
              <a:rPr lang="en-US" sz="2800" b="1" u="sng">
                <a:solidFill>
                  <a:srgbClr val="FFFF99"/>
                </a:solidFill>
              </a:rPr>
              <a:t>POP</a:t>
            </a:r>
            <a:r>
              <a:rPr lang="en-US" sz="2800" u="sng"/>
              <a:t>:</a:t>
            </a:r>
            <a:r>
              <a:rPr lang="en-US" sz="2800"/>
              <a:t> POP is an operation that takes out a letter from the top of the STACK. The rest of the letters are moved one location up. POP state is expressed as </a:t>
            </a:r>
          </a:p>
        </p:txBody>
      </p:sp>
      <p:pic>
        <p:nvPicPr>
          <p:cNvPr id="19460" name="Picture 4">
            <a:extLst>
              <a:ext uri="{FF2B5EF4-FFF2-40B4-BE49-F238E27FC236}">
                <a16:creationId xmlns:a16="http://schemas.microsoft.com/office/drawing/2014/main" id="{7E26CE51-BA28-4EC5-BAB9-3453FB9F3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733801"/>
            <a:ext cx="32766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a:extLst>
              <a:ext uri="{FF2B5EF4-FFF2-40B4-BE49-F238E27FC236}">
                <a16:creationId xmlns:a16="http://schemas.microsoft.com/office/drawing/2014/main" id="{E6FC8405-5354-477E-834C-A3D3B2364131}"/>
              </a:ext>
            </a:extLst>
          </p:cNvPr>
          <p:cNvSpPr>
            <a:spLocks noGrp="1" noChangeArrowheads="1"/>
          </p:cNvSpPr>
          <p:nvPr>
            <p:ph type="title"/>
          </p:nvPr>
        </p:nvSpPr>
        <p:spPr>
          <a:xfrm>
            <a:off x="1981200" y="381000"/>
            <a:ext cx="8229600" cy="1219200"/>
          </a:xfrm>
        </p:spPr>
        <p:txBody>
          <a:bodyPr/>
          <a:lstStyle/>
          <a:p>
            <a:pPr eaLnBrk="1" hangingPunct="1">
              <a:defRPr/>
            </a:pPr>
            <a:r>
              <a:rPr lang="en-US"/>
              <a:t>Note </a:t>
            </a:r>
          </a:p>
        </p:txBody>
      </p:sp>
      <p:sp>
        <p:nvSpPr>
          <p:cNvPr id="1456131" name="Rectangle 3">
            <a:extLst>
              <a:ext uri="{FF2B5EF4-FFF2-40B4-BE49-F238E27FC236}">
                <a16:creationId xmlns:a16="http://schemas.microsoft.com/office/drawing/2014/main" id="{7E0B16F2-5F09-4CD6-BD83-2AADEF133D5E}"/>
              </a:ext>
            </a:extLst>
          </p:cNvPr>
          <p:cNvSpPr>
            <a:spLocks noGrp="1" noChangeArrowheads="1"/>
          </p:cNvSpPr>
          <p:nvPr>
            <p:ph idx="1"/>
          </p:nvPr>
        </p:nvSpPr>
        <p:spPr>
          <a:xfrm>
            <a:off x="1828800" y="1600200"/>
            <a:ext cx="8534400" cy="5029200"/>
          </a:xfrm>
        </p:spPr>
        <p:txBody>
          <a:bodyPr>
            <a:normAutofit/>
          </a:bodyPr>
          <a:lstStyle/>
          <a:p>
            <a:pPr eaLnBrk="1" hangingPunct="1">
              <a:defRPr/>
            </a:pPr>
            <a:r>
              <a:rPr lang="en-US" sz="2800" dirty="0"/>
              <a:t>It may be noted that popping an empty STACK is like reading an empty TAPE, </a:t>
            </a:r>
            <a:r>
              <a:rPr lang="en-US" sz="2800" i="1" dirty="0"/>
              <a:t>i.e. </a:t>
            </a:r>
            <a:r>
              <a:rPr lang="en-US" sz="2800" dirty="0"/>
              <a:t>popping a blank character ∆. 	</a:t>
            </a:r>
          </a:p>
          <a:p>
            <a:pPr eaLnBrk="1" hangingPunct="1">
              <a:defRPr/>
            </a:pPr>
            <a:r>
              <a:rPr lang="en-US" sz="2800" dirty="0"/>
              <a:t>It may also be noted that when the new format of an FA contains PUSH and POP states, it is called </a:t>
            </a:r>
            <a:r>
              <a:rPr lang="en-US" sz="2800" dirty="0">
                <a:solidFill>
                  <a:srgbClr val="FFFF99"/>
                </a:solidFill>
              </a:rPr>
              <a:t>PUSHDOWN Automata</a:t>
            </a:r>
            <a:r>
              <a:rPr lang="en-US" sz="2800" dirty="0"/>
              <a:t> or </a:t>
            </a:r>
            <a:r>
              <a:rPr lang="en-US" sz="2800" dirty="0">
                <a:solidFill>
                  <a:srgbClr val="FFFF99"/>
                </a:solidFill>
              </a:rPr>
              <a:t>PDAs</a:t>
            </a:r>
            <a:r>
              <a:rPr lang="en-US" sz="2800" dirty="0"/>
              <a:t>. It may be observed that if the PUSHDOWN STACK (the memory structure) is added to an FA then its language recognizing capabilities are increased considerably.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F21F-08ED-4C45-AB41-C5B8B2AF6A64}"/>
              </a:ext>
            </a:extLst>
          </p:cNvPr>
          <p:cNvSpPr>
            <a:spLocks noGrp="1"/>
          </p:cNvSpPr>
          <p:nvPr>
            <p:ph type="title"/>
          </p:nvPr>
        </p:nvSpPr>
        <p:spPr>
          <a:xfrm>
            <a:off x="1981200" y="381000"/>
            <a:ext cx="8229600" cy="838200"/>
          </a:xfrm>
        </p:spPr>
        <p:txBody>
          <a:bodyPr/>
          <a:lstStyle/>
          <a:p>
            <a:pPr>
              <a:defRPr/>
            </a:pPr>
            <a:r>
              <a:rPr lang="en-US" sz="3600" u="sng" dirty="0">
                <a:solidFill>
                  <a:srgbClr val="FFFF99"/>
                </a:solidFill>
                <a:latin typeface="Times New Roman" pitchFamily="18" charset="0"/>
                <a:cs typeface="Times New Roman" pitchFamily="18" charset="0"/>
              </a:rPr>
              <a:t>Example</a:t>
            </a:r>
            <a:r>
              <a:rPr lang="en-US" sz="3600" dirty="0">
                <a:latin typeface="Times New Roman" pitchFamily="18" charset="0"/>
                <a:cs typeface="Times New Roman" pitchFamily="18" charset="0"/>
              </a:rPr>
              <a:t>: Consider the following </a:t>
            </a:r>
            <a:r>
              <a:rPr lang="en-US" sz="3600" dirty="0">
                <a:solidFill>
                  <a:srgbClr val="FFFF99"/>
                </a:solidFill>
                <a:latin typeface="Times New Roman" pitchFamily="18" charset="0"/>
                <a:cs typeface="Times New Roman" pitchFamily="18" charset="0"/>
              </a:rPr>
              <a:t>PDA</a:t>
            </a:r>
            <a:r>
              <a:rPr lang="en-US" sz="3600" dirty="0">
                <a:latin typeface="Times New Roman" pitchFamily="18" charset="0"/>
                <a:cs typeface="Times New Roman" pitchFamily="18" charset="0"/>
              </a:rPr>
              <a:t> </a:t>
            </a:r>
          </a:p>
        </p:txBody>
      </p:sp>
      <p:pic>
        <p:nvPicPr>
          <p:cNvPr id="21508" name="Picture 2">
            <a:extLst>
              <a:ext uri="{FF2B5EF4-FFF2-40B4-BE49-F238E27FC236}">
                <a16:creationId xmlns:a16="http://schemas.microsoft.com/office/drawing/2014/main" id="{6E727B86-54C0-4B5D-A5DC-A65F3BA5B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 y="1219201"/>
            <a:ext cx="11676185" cy="5210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428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a:extLst>
              <a:ext uri="{FF2B5EF4-FFF2-40B4-BE49-F238E27FC236}">
                <a16:creationId xmlns:a16="http://schemas.microsoft.com/office/drawing/2014/main" id="{15547902-D94A-40C4-B135-90BBB4A4041C}"/>
              </a:ext>
            </a:extLst>
          </p:cNvPr>
          <p:cNvSpPr>
            <a:spLocks noGrp="1" noChangeArrowheads="1"/>
          </p:cNvSpPr>
          <p:nvPr>
            <p:ph type="title"/>
          </p:nvPr>
        </p:nvSpPr>
        <p:spPr/>
        <p:txBody>
          <a:bodyPr/>
          <a:lstStyle/>
          <a:p>
            <a:pPr eaLnBrk="1" hangingPunct="1">
              <a:defRPr/>
            </a:pPr>
            <a:r>
              <a:rPr lang="en-US" sz="4000">
                <a:solidFill>
                  <a:srgbClr val="FFFF99"/>
                </a:solidFill>
              </a:rPr>
              <a:t>PUSHDOWN AUTOMATON (PDA) </a:t>
            </a:r>
          </a:p>
        </p:txBody>
      </p:sp>
      <p:sp>
        <p:nvSpPr>
          <p:cNvPr id="1496067" name="Rectangle 3">
            <a:extLst>
              <a:ext uri="{FF2B5EF4-FFF2-40B4-BE49-F238E27FC236}">
                <a16:creationId xmlns:a16="http://schemas.microsoft.com/office/drawing/2014/main" id="{88F15D3B-D4B7-4BFE-BC5B-2D5E5BD53AF6}"/>
              </a:ext>
            </a:extLst>
          </p:cNvPr>
          <p:cNvSpPr>
            <a:spLocks noGrp="1" noChangeArrowheads="1"/>
          </p:cNvSpPr>
          <p:nvPr>
            <p:ph idx="1"/>
          </p:nvPr>
        </p:nvSpPr>
        <p:spPr>
          <a:xfrm>
            <a:off x="1828800" y="1600200"/>
            <a:ext cx="8534400" cy="5029200"/>
          </a:xfrm>
        </p:spPr>
        <p:txBody>
          <a:bodyPr/>
          <a:lstStyle/>
          <a:p>
            <a:pPr marL="609600" indent="-609600" eaLnBrk="1" hangingPunct="1">
              <a:lnSpc>
                <a:spcPct val="90000"/>
              </a:lnSpc>
              <a:buNone/>
              <a:defRPr/>
            </a:pPr>
            <a:r>
              <a:rPr lang="en-US" sz="2800"/>
              <a:t>Pushdown Automaton (PDA), consists of the following </a:t>
            </a:r>
          </a:p>
          <a:p>
            <a:pPr marL="609600" indent="-609600" eaLnBrk="1" hangingPunct="1">
              <a:lnSpc>
                <a:spcPct val="90000"/>
              </a:lnSpc>
              <a:buClr>
                <a:schemeClr val="tx1"/>
              </a:buClr>
              <a:buSzPct val="90000"/>
              <a:buFont typeface="Wingdings" panose="05000000000000000000" pitchFamily="2" charset="2"/>
              <a:buAutoNum type="arabicPeriod"/>
              <a:defRPr/>
            </a:pPr>
            <a:r>
              <a:rPr lang="en-US" sz="2800"/>
              <a:t>An alphabet </a:t>
            </a:r>
            <a:r>
              <a:rPr lang="el-GR" sz="2800">
                <a:solidFill>
                  <a:srgbClr val="FFFF99"/>
                </a:solidFill>
              </a:rPr>
              <a:t>Σ</a:t>
            </a:r>
            <a:r>
              <a:rPr lang="en-US" sz="2800"/>
              <a:t> of input letters. </a:t>
            </a:r>
          </a:p>
          <a:p>
            <a:pPr marL="609600" indent="-609600" eaLnBrk="1" hangingPunct="1">
              <a:lnSpc>
                <a:spcPct val="90000"/>
              </a:lnSpc>
              <a:buClr>
                <a:schemeClr val="tx1"/>
              </a:buClr>
              <a:buSzPct val="90000"/>
              <a:buFont typeface="Wingdings" panose="05000000000000000000" pitchFamily="2" charset="2"/>
              <a:buAutoNum type="arabicPeriod"/>
              <a:defRPr/>
            </a:pPr>
            <a:r>
              <a:rPr lang="en-US" sz="2800"/>
              <a:t>An input TAPE with infinite many locations in one direction.  Initially the input string is placed in it starting from first cell, the remaining part of the TAPE is empty. </a:t>
            </a:r>
          </a:p>
          <a:p>
            <a:pPr marL="609600" indent="-609600" eaLnBrk="1" hangingPunct="1">
              <a:lnSpc>
                <a:spcPct val="90000"/>
              </a:lnSpc>
              <a:buClr>
                <a:schemeClr val="tx1"/>
              </a:buClr>
              <a:buSzPct val="90000"/>
              <a:buFont typeface="Wingdings" panose="05000000000000000000" pitchFamily="2" charset="2"/>
              <a:buAutoNum type="arabicPeriod"/>
              <a:defRPr/>
            </a:pPr>
            <a:r>
              <a:rPr lang="en-US" sz="2800"/>
              <a:t>An alphabet </a:t>
            </a:r>
            <a:r>
              <a:rPr lang="el-GR" sz="2800">
                <a:solidFill>
                  <a:srgbClr val="FFFF99"/>
                </a:solidFill>
                <a:cs typeface="Tahoma" pitchFamily="34" charset="0"/>
              </a:rPr>
              <a:t>Γ</a:t>
            </a:r>
            <a:r>
              <a:rPr lang="en-US" sz="2800"/>
              <a:t> of STACK characters. </a:t>
            </a:r>
          </a:p>
          <a:p>
            <a:pPr marL="609600" indent="-609600" eaLnBrk="1" hangingPunct="1">
              <a:lnSpc>
                <a:spcPct val="90000"/>
              </a:lnSpc>
              <a:buClr>
                <a:schemeClr val="tx1"/>
              </a:buClr>
              <a:buSzPct val="90000"/>
              <a:buFont typeface="Wingdings" panose="05000000000000000000" pitchFamily="2" charset="2"/>
              <a:buAutoNum type="arabicPeriod"/>
              <a:defRPr/>
            </a:pPr>
            <a:r>
              <a:rPr lang="en-US" sz="2800"/>
              <a:t>A pushdown STACK which is initially empty, with infinite many locations in one direction. Initially the STACK contains blanks.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a:extLst>
              <a:ext uri="{FF2B5EF4-FFF2-40B4-BE49-F238E27FC236}">
                <a16:creationId xmlns:a16="http://schemas.microsoft.com/office/drawing/2014/main" id="{150B78F6-3800-4C29-8C36-0AF8EB2B38B5}"/>
              </a:ext>
            </a:extLst>
          </p:cNvPr>
          <p:cNvSpPr>
            <a:spLocks noGrp="1" noChangeArrowheads="1"/>
          </p:cNvSpPr>
          <p:nvPr>
            <p:ph type="title"/>
          </p:nvPr>
        </p:nvSpPr>
        <p:spPr/>
        <p:txBody>
          <a:bodyPr/>
          <a:lstStyle/>
          <a:p>
            <a:pPr eaLnBrk="1" hangingPunct="1">
              <a:defRPr/>
            </a:pPr>
            <a:r>
              <a:rPr lang="en-US"/>
              <a:t>PDA Continued  ... </a:t>
            </a:r>
          </a:p>
        </p:txBody>
      </p:sp>
      <p:sp>
        <p:nvSpPr>
          <p:cNvPr id="1498115" name="Rectangle 3">
            <a:extLst>
              <a:ext uri="{FF2B5EF4-FFF2-40B4-BE49-F238E27FC236}">
                <a16:creationId xmlns:a16="http://schemas.microsoft.com/office/drawing/2014/main" id="{9E5D8202-471D-4DDC-A1C0-FC9AE8737E62}"/>
              </a:ext>
            </a:extLst>
          </p:cNvPr>
          <p:cNvSpPr>
            <a:spLocks noGrp="1" noChangeArrowheads="1"/>
          </p:cNvSpPr>
          <p:nvPr>
            <p:ph idx="1"/>
          </p:nvPr>
        </p:nvSpPr>
        <p:spPr>
          <a:xfrm>
            <a:off x="1981200" y="1752600"/>
            <a:ext cx="8229600" cy="4648200"/>
          </a:xfrm>
        </p:spPr>
        <p:txBody>
          <a:bodyPr>
            <a:normAutofit lnSpcReduction="10000"/>
          </a:bodyPr>
          <a:lstStyle/>
          <a:p>
            <a:pPr marL="609600" indent="-609600" eaLnBrk="1" hangingPunct="1">
              <a:lnSpc>
                <a:spcPct val="80000"/>
              </a:lnSpc>
              <a:buNone/>
              <a:defRPr/>
            </a:pPr>
            <a:r>
              <a:rPr lang="en-US" sz="2800"/>
              <a:t>5.	One START state with only one out-edge and no in-edge. </a:t>
            </a:r>
          </a:p>
          <a:p>
            <a:pPr marL="609600" indent="-609600" eaLnBrk="1" hangingPunct="1">
              <a:lnSpc>
                <a:spcPct val="80000"/>
              </a:lnSpc>
              <a:buNone/>
              <a:defRPr/>
            </a:pPr>
            <a:r>
              <a:rPr lang="en-US" sz="2800"/>
              <a:t>6.	Two halt states </a:t>
            </a:r>
            <a:r>
              <a:rPr lang="en-US" sz="2800" i="1"/>
              <a:t>i.e. </a:t>
            </a:r>
            <a:r>
              <a:rPr lang="en-US" sz="2800"/>
              <a:t>ACCEPT and REJECT states, with in-edges and no out-edges. </a:t>
            </a:r>
          </a:p>
          <a:p>
            <a:pPr marL="609600" indent="-609600" eaLnBrk="1" hangingPunct="1">
              <a:lnSpc>
                <a:spcPct val="80000"/>
              </a:lnSpc>
              <a:buNone/>
              <a:defRPr/>
            </a:pPr>
            <a:r>
              <a:rPr lang="en-US" sz="2800"/>
              <a:t>7.	A PUSH state that introduces characters onto the top of the STACK. </a:t>
            </a:r>
          </a:p>
          <a:p>
            <a:pPr marL="609600" indent="-609600" eaLnBrk="1" hangingPunct="1">
              <a:lnSpc>
                <a:spcPct val="80000"/>
              </a:lnSpc>
              <a:buNone/>
              <a:defRPr/>
            </a:pPr>
            <a:r>
              <a:rPr lang="en-US" sz="2800"/>
              <a:t>8.	A POP state that reads the top character of the STACK, (may contain more than one out-edges with same label).</a:t>
            </a:r>
          </a:p>
          <a:p>
            <a:pPr marL="609600" indent="-609600" eaLnBrk="1" hangingPunct="1">
              <a:lnSpc>
                <a:spcPct val="80000"/>
              </a:lnSpc>
              <a:buNone/>
              <a:defRPr/>
            </a:pPr>
            <a:r>
              <a:rPr lang="en-US" sz="2800"/>
              <a:t>9.	A READ state that reads the next unused letter from the TAPE, (may contain more than one out-edges with same label).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Rectangle 2">
            <a:extLst>
              <a:ext uri="{FF2B5EF4-FFF2-40B4-BE49-F238E27FC236}">
                <a16:creationId xmlns:a16="http://schemas.microsoft.com/office/drawing/2014/main" id="{0728C7B7-60FD-409E-8D49-E84A57C8E89C}"/>
              </a:ext>
            </a:extLst>
          </p:cNvPr>
          <p:cNvSpPr>
            <a:spLocks noGrp="1" noChangeArrowheads="1"/>
          </p:cNvSpPr>
          <p:nvPr>
            <p:ph type="title"/>
          </p:nvPr>
        </p:nvSpPr>
        <p:spPr>
          <a:xfrm>
            <a:off x="1981200" y="381000"/>
            <a:ext cx="8229600" cy="990600"/>
          </a:xfrm>
        </p:spPr>
        <p:txBody>
          <a:bodyPr/>
          <a:lstStyle/>
          <a:p>
            <a:pPr eaLnBrk="1" hangingPunct="1">
              <a:defRPr/>
            </a:pPr>
            <a:r>
              <a:rPr lang="en-US">
                <a:solidFill>
                  <a:srgbClr val="FFFF99"/>
                </a:solidFill>
              </a:rPr>
              <a:t>Turing Machine </a:t>
            </a:r>
          </a:p>
        </p:txBody>
      </p:sp>
      <p:sp>
        <p:nvSpPr>
          <p:cNvPr id="1510403" name="Rectangle 3">
            <a:extLst>
              <a:ext uri="{FF2B5EF4-FFF2-40B4-BE49-F238E27FC236}">
                <a16:creationId xmlns:a16="http://schemas.microsoft.com/office/drawing/2014/main" id="{21063AF6-FC9F-4346-943F-DD5CD6EA3F80}"/>
              </a:ext>
            </a:extLst>
          </p:cNvPr>
          <p:cNvSpPr>
            <a:spLocks noGrp="1" noChangeArrowheads="1"/>
          </p:cNvSpPr>
          <p:nvPr>
            <p:ph idx="1"/>
          </p:nvPr>
        </p:nvSpPr>
        <p:spPr>
          <a:xfrm>
            <a:off x="1752600" y="1524000"/>
            <a:ext cx="8610600" cy="5029200"/>
          </a:xfrm>
        </p:spPr>
        <p:txBody>
          <a:bodyPr>
            <a:normAutofit lnSpcReduction="10000"/>
          </a:bodyPr>
          <a:lstStyle/>
          <a:p>
            <a:pPr eaLnBrk="1" hangingPunct="1">
              <a:defRPr/>
            </a:pPr>
            <a:r>
              <a:rPr lang="en-US" sz="2800" dirty="0"/>
              <a:t>The mathematical models (FAs, TGs, PDAs) that have been discussed so far can decide whether a string is accepted or not by them </a:t>
            </a:r>
            <a:r>
              <a:rPr lang="en-US" sz="2800" i="1" dirty="0"/>
              <a:t>i.e</a:t>
            </a:r>
            <a:r>
              <a:rPr lang="en-US" sz="2800" dirty="0"/>
              <a:t>. these models are language identifiers. </a:t>
            </a:r>
          </a:p>
          <a:p>
            <a:pPr eaLnBrk="1" hangingPunct="1">
              <a:defRPr/>
            </a:pPr>
            <a:r>
              <a:rPr lang="en-US" sz="2800" dirty="0"/>
              <a:t>However, there are still some languages which can’t be accepted by them </a:t>
            </a:r>
            <a:r>
              <a:rPr lang="en-US" sz="2800" i="1" dirty="0"/>
              <a:t>e.g.</a:t>
            </a:r>
            <a:r>
              <a:rPr lang="en-US" sz="2800" dirty="0"/>
              <a:t> there does not exist any FA or TG or PDA accepting any non-CFLs. 	</a:t>
            </a:r>
          </a:p>
          <a:p>
            <a:pPr eaLnBrk="1" hangingPunct="1">
              <a:defRPr/>
            </a:pPr>
            <a:r>
              <a:rPr lang="en-US" sz="2800"/>
              <a:t>Alan </a:t>
            </a:r>
            <a:r>
              <a:rPr lang="en-US" sz="2800" dirty="0"/>
              <a:t>Turing developed the machines called Turing machines, which accept some non-CFLs as well, in addition to CFLs.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457BED3-CEC8-4463-BC0E-41E6136500FD}"/>
              </a:ext>
            </a:extLst>
          </p:cNvPr>
          <p:cNvSpPr>
            <a:spLocks noGrp="1" noChangeArrowheads="1"/>
          </p:cNvSpPr>
          <p:nvPr>
            <p:ph type="title"/>
          </p:nvPr>
        </p:nvSpPr>
        <p:spPr/>
        <p:txBody>
          <a:bodyPr/>
          <a:lstStyle/>
          <a:p>
            <a:pPr eaLnBrk="1" hangingPunct="1"/>
            <a:r>
              <a:rPr lang="en-US" altLang="en-US">
                <a:solidFill>
                  <a:srgbClr val="FFFF99"/>
                </a:solidFill>
                <a:effectLst/>
              </a:rPr>
              <a:t>Complement of a language</a:t>
            </a:r>
          </a:p>
        </p:txBody>
      </p:sp>
      <p:sp>
        <p:nvSpPr>
          <p:cNvPr id="1192963" name="Rectangle 3">
            <a:extLst>
              <a:ext uri="{FF2B5EF4-FFF2-40B4-BE49-F238E27FC236}">
                <a16:creationId xmlns:a16="http://schemas.microsoft.com/office/drawing/2014/main" id="{94BCCA6B-B70F-42EA-B25E-692B184A41FB}"/>
              </a:ext>
            </a:extLst>
          </p:cNvPr>
          <p:cNvSpPr>
            <a:spLocks noGrp="1" noChangeArrowheads="1"/>
          </p:cNvSpPr>
          <p:nvPr>
            <p:ph idx="1"/>
          </p:nvPr>
        </p:nvSpPr>
        <p:spPr>
          <a:xfrm>
            <a:off x="1981200" y="2362200"/>
            <a:ext cx="8229600" cy="3733800"/>
          </a:xfrm>
        </p:spPr>
        <p:txBody>
          <a:bodyPr/>
          <a:lstStyle/>
          <a:p>
            <a:pPr eaLnBrk="1" hangingPunct="1">
              <a:defRPr/>
            </a:pPr>
            <a:r>
              <a:rPr lang="en-US" sz="2800" dirty="0">
                <a:effectLst/>
              </a:rPr>
              <a:t>Let L be a language defined over an alphabet Σ, then the language of strings, defined over Σ, </a:t>
            </a:r>
            <a:r>
              <a:rPr lang="en-US" sz="2800" b="1" dirty="0">
                <a:effectLst/>
              </a:rPr>
              <a:t>not belonging to L, </a:t>
            </a:r>
            <a:r>
              <a:rPr lang="en-US" sz="2800" dirty="0">
                <a:effectLst/>
              </a:rPr>
              <a:t>is called </a:t>
            </a:r>
            <a:r>
              <a:rPr lang="en-US" sz="2800" b="1" dirty="0">
                <a:effectLst/>
              </a:rPr>
              <a:t>Complement of the language L</a:t>
            </a:r>
            <a:r>
              <a:rPr lang="en-US" sz="2800" dirty="0">
                <a:effectLst/>
              </a:rPr>
              <a:t>, denoted by </a:t>
            </a:r>
            <a:r>
              <a:rPr lang="en-US" sz="2800" dirty="0" err="1">
                <a:solidFill>
                  <a:srgbClr val="FFFF99"/>
                </a:solidFill>
                <a:effectLst/>
              </a:rPr>
              <a:t>L</a:t>
            </a:r>
            <a:r>
              <a:rPr lang="en-US" sz="2800" baseline="30000" dirty="0" err="1">
                <a:solidFill>
                  <a:srgbClr val="FFFF99"/>
                </a:solidFill>
                <a:effectLst/>
              </a:rPr>
              <a:t>c</a:t>
            </a:r>
            <a:r>
              <a:rPr lang="en-US" sz="2800" dirty="0">
                <a:effectLst/>
              </a:rPr>
              <a:t> or </a:t>
            </a:r>
            <a:r>
              <a:rPr lang="en-US" sz="2800" dirty="0">
                <a:solidFill>
                  <a:srgbClr val="FFFF99"/>
                </a:solidFill>
                <a:effectLst/>
              </a:rPr>
              <a:t>L</a:t>
            </a:r>
            <a:r>
              <a:rPr lang="en-US" sz="2800" b="1" dirty="0">
                <a:solidFill>
                  <a:srgbClr val="FFFF99"/>
                </a:solidFill>
                <a:effectLst/>
              </a:rPr>
              <a:t>’</a:t>
            </a:r>
            <a:r>
              <a:rPr lang="en-US" sz="2800" dirty="0">
                <a:solidFill>
                  <a:srgbClr val="FFFF99"/>
                </a:solidFill>
                <a:effectLst/>
              </a:rPr>
              <a:t>.</a:t>
            </a:r>
          </a:p>
          <a:p>
            <a:pPr eaLnBrk="1" hangingPunct="1">
              <a:defRPr/>
            </a:pPr>
            <a:endParaRPr lang="en-US" sz="2800" dirty="0">
              <a:effectLst/>
            </a:endParaRPr>
          </a:p>
          <a:p>
            <a:pPr eaLnBrk="1" hangingPunct="1">
              <a:defRPr/>
            </a:pP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05C5B17-B181-41C6-AFF2-F9C4A9B2ACA3}"/>
              </a:ext>
            </a:extLst>
          </p:cNvPr>
          <p:cNvSpPr>
            <a:spLocks noGrp="1" noChangeArrowheads="1"/>
          </p:cNvSpPr>
          <p:nvPr>
            <p:ph type="title"/>
          </p:nvPr>
        </p:nvSpPr>
        <p:spPr/>
        <p:txBody>
          <a:bodyPr/>
          <a:lstStyle/>
          <a:p>
            <a:pPr eaLnBrk="1" hangingPunct="1"/>
            <a:r>
              <a:rPr lang="en-US" altLang="en-US">
                <a:effectLst/>
              </a:rPr>
              <a:t>Note</a:t>
            </a:r>
          </a:p>
        </p:txBody>
      </p:sp>
      <p:sp>
        <p:nvSpPr>
          <p:cNvPr id="1195011" name="Rectangle 3">
            <a:extLst>
              <a:ext uri="{FF2B5EF4-FFF2-40B4-BE49-F238E27FC236}">
                <a16:creationId xmlns:a16="http://schemas.microsoft.com/office/drawing/2014/main" id="{FB077C35-E87F-4213-8FA1-E76112592C47}"/>
              </a:ext>
            </a:extLst>
          </p:cNvPr>
          <p:cNvSpPr>
            <a:spLocks noGrp="1" noChangeArrowheads="1"/>
          </p:cNvSpPr>
          <p:nvPr>
            <p:ph idx="1"/>
          </p:nvPr>
        </p:nvSpPr>
        <p:spPr/>
        <p:txBody>
          <a:bodyPr>
            <a:normAutofit/>
          </a:bodyPr>
          <a:lstStyle/>
          <a:p>
            <a:pPr eaLnBrk="1" hangingPunct="1">
              <a:defRPr/>
            </a:pPr>
            <a:r>
              <a:rPr lang="en-US" sz="2800">
                <a:effectLst/>
              </a:rPr>
              <a:t>To describe the complement of a language, it is very important to describe the alphabet of that language over which the language is defined.</a:t>
            </a:r>
          </a:p>
          <a:p>
            <a:pPr eaLnBrk="1" hangingPunct="1">
              <a:defRPr/>
            </a:pPr>
            <a:endParaRPr lang="en-US" sz="2800">
              <a:effectLst/>
            </a:endParaRPr>
          </a:p>
          <a:p>
            <a:pPr eaLnBrk="1" hangingPunct="1">
              <a:defRPr/>
            </a:pPr>
            <a:endParaRPr lang="en-US" sz="2800">
              <a:effectLst/>
            </a:endParaRPr>
          </a:p>
          <a:p>
            <a:pPr eaLnBrk="1" hangingPunct="1">
              <a:defRPr/>
            </a:pPr>
            <a:r>
              <a:rPr lang="en-US" sz="2800">
                <a:effectLst/>
              </a:rPr>
              <a:t>For a certain language L, the complement of </a:t>
            </a:r>
            <a:r>
              <a:rPr lang="en-US" sz="2800">
                <a:solidFill>
                  <a:srgbClr val="FFFF99"/>
                </a:solidFill>
                <a:effectLst/>
              </a:rPr>
              <a:t>L</a:t>
            </a:r>
            <a:r>
              <a:rPr lang="en-US" sz="2800" baseline="30000">
                <a:solidFill>
                  <a:srgbClr val="FFFF99"/>
                </a:solidFill>
                <a:effectLst/>
              </a:rPr>
              <a:t>c</a:t>
            </a:r>
            <a:r>
              <a:rPr lang="en-US" sz="2800">
                <a:effectLst/>
              </a:rPr>
              <a:t> is the given language L </a:t>
            </a:r>
            <a:r>
              <a:rPr lang="en-US" sz="2800" i="1">
                <a:effectLst/>
              </a:rPr>
              <a:t>i.e. </a:t>
            </a:r>
            <a:r>
              <a:rPr lang="en-US" sz="2800">
                <a:effectLst/>
              </a:rPr>
              <a:t>(</a:t>
            </a:r>
            <a:r>
              <a:rPr lang="en-US" sz="2800">
                <a:solidFill>
                  <a:srgbClr val="FFFF99"/>
                </a:solidFill>
                <a:effectLst/>
              </a:rPr>
              <a:t>L</a:t>
            </a:r>
            <a:r>
              <a:rPr lang="en-US" sz="2800" baseline="30000">
                <a:solidFill>
                  <a:srgbClr val="FFFF99"/>
                </a:solidFill>
                <a:effectLst/>
              </a:rPr>
              <a:t>c</a:t>
            </a:r>
            <a:r>
              <a:rPr lang="en-US" sz="2800">
                <a:effectLst/>
              </a:rPr>
              <a:t>)</a:t>
            </a:r>
            <a:r>
              <a:rPr lang="en-US" sz="2800" baseline="30000">
                <a:solidFill>
                  <a:srgbClr val="FFFF99"/>
                </a:solidFill>
                <a:effectLst/>
              </a:rPr>
              <a:t>c</a:t>
            </a:r>
            <a:r>
              <a:rPr lang="en-US" sz="2800">
                <a:effectLst/>
              </a:rPr>
              <a:t> = L</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FC124EF-0BE6-4859-B6B4-FBA39B3EE25F}"/>
              </a:ext>
            </a:extLst>
          </p:cNvPr>
          <p:cNvSpPr>
            <a:spLocks noGrp="1" noChangeArrowheads="1"/>
          </p:cNvSpPr>
          <p:nvPr>
            <p:ph type="title"/>
          </p:nvPr>
        </p:nvSpPr>
        <p:spPr>
          <a:xfrm>
            <a:off x="1981200" y="228600"/>
            <a:ext cx="8229600" cy="1143000"/>
          </a:xfrm>
        </p:spPr>
        <p:txBody>
          <a:bodyPr/>
          <a:lstStyle/>
          <a:p>
            <a:pPr eaLnBrk="1" hangingPunct="1"/>
            <a:r>
              <a:rPr lang="en-US" altLang="en-US" b="1">
                <a:solidFill>
                  <a:srgbClr val="FFFF99"/>
                </a:solidFill>
                <a:effectLst/>
              </a:rPr>
              <a:t>Theorem</a:t>
            </a:r>
          </a:p>
        </p:txBody>
      </p:sp>
      <p:sp>
        <p:nvSpPr>
          <p:cNvPr id="5123" name="Rectangle 3">
            <a:extLst>
              <a:ext uri="{FF2B5EF4-FFF2-40B4-BE49-F238E27FC236}">
                <a16:creationId xmlns:a16="http://schemas.microsoft.com/office/drawing/2014/main" id="{7AA338FE-C85B-4F60-ACE8-C287595B26AA}"/>
              </a:ext>
            </a:extLst>
          </p:cNvPr>
          <p:cNvSpPr>
            <a:spLocks noGrp="1" noChangeArrowheads="1"/>
          </p:cNvSpPr>
          <p:nvPr>
            <p:ph idx="1"/>
          </p:nvPr>
        </p:nvSpPr>
        <p:spPr>
          <a:xfrm>
            <a:off x="1752600" y="1447800"/>
            <a:ext cx="8686800" cy="5105400"/>
          </a:xfrm>
        </p:spPr>
        <p:txBody>
          <a:bodyPr>
            <a:normAutofit lnSpcReduction="10000"/>
          </a:bodyPr>
          <a:lstStyle/>
          <a:p>
            <a:pPr eaLnBrk="1" hangingPunct="1">
              <a:lnSpc>
                <a:spcPct val="80000"/>
              </a:lnSpc>
            </a:pPr>
            <a:r>
              <a:rPr lang="en-US" altLang="en-US" sz="2800">
                <a:effectLst/>
              </a:rPr>
              <a:t>If </a:t>
            </a:r>
            <a:r>
              <a:rPr lang="en-US" altLang="en-US" sz="2800">
                <a:solidFill>
                  <a:srgbClr val="FFFF99"/>
                </a:solidFill>
                <a:effectLst/>
              </a:rPr>
              <a:t>L</a:t>
            </a:r>
            <a:r>
              <a:rPr lang="en-US" altLang="en-US" sz="2800">
                <a:effectLst/>
              </a:rPr>
              <a:t> is a regular language then, </a:t>
            </a:r>
            <a:r>
              <a:rPr lang="en-US" altLang="en-US" sz="2400">
                <a:solidFill>
                  <a:srgbClr val="FFFF99"/>
                </a:solidFill>
                <a:effectLst/>
              </a:rPr>
              <a:t>L</a:t>
            </a:r>
            <a:r>
              <a:rPr lang="en-US" altLang="en-US" sz="2400" baseline="30000">
                <a:solidFill>
                  <a:srgbClr val="FFFF99"/>
                </a:solidFill>
                <a:effectLst/>
              </a:rPr>
              <a:t>c</a:t>
            </a:r>
            <a:r>
              <a:rPr lang="en-US" altLang="en-US" sz="2400">
                <a:effectLst/>
              </a:rPr>
              <a:t> </a:t>
            </a:r>
            <a:r>
              <a:rPr lang="en-US" altLang="en-US" sz="2800">
                <a:effectLst/>
              </a:rPr>
              <a:t>is also a regular language.</a:t>
            </a:r>
          </a:p>
          <a:p>
            <a:pPr eaLnBrk="1" hangingPunct="1">
              <a:lnSpc>
                <a:spcPct val="80000"/>
              </a:lnSpc>
              <a:buFont typeface="Wingdings" panose="05000000000000000000" pitchFamily="2" charset="2"/>
              <a:buNone/>
            </a:pPr>
            <a:r>
              <a:rPr lang="en-US" altLang="en-US" sz="2800" b="1" u="sng">
                <a:solidFill>
                  <a:srgbClr val="FFFF99"/>
                </a:solidFill>
                <a:effectLst/>
              </a:rPr>
              <a:t>Proof</a:t>
            </a:r>
          </a:p>
          <a:p>
            <a:pPr eaLnBrk="1" hangingPunct="1">
              <a:lnSpc>
                <a:spcPct val="80000"/>
              </a:lnSpc>
            </a:pPr>
            <a:r>
              <a:rPr lang="en-US" altLang="en-US" sz="2800">
                <a:effectLst/>
              </a:rPr>
              <a:t>Since L is a regular language, so by Kleene’s theorem, there exists an FA, say F, accepting the language L. Converting each of the final states of F to non-final states and old non-final states of F to final states, FA thus obtained will reject every string belonging to L and will accept every string, defined over Σ, not belonging to L. Which shows that the new FA accepts the language </a:t>
            </a:r>
            <a:r>
              <a:rPr lang="en-US" altLang="en-US" sz="2800">
                <a:solidFill>
                  <a:srgbClr val="FFFF99"/>
                </a:solidFill>
                <a:effectLst/>
              </a:rPr>
              <a:t>L</a:t>
            </a:r>
            <a:r>
              <a:rPr lang="en-US" altLang="en-US" sz="2800" baseline="30000">
                <a:solidFill>
                  <a:srgbClr val="FFFF99"/>
                </a:solidFill>
                <a:effectLst/>
              </a:rPr>
              <a:t>c</a:t>
            </a:r>
            <a:r>
              <a:rPr lang="en-US" altLang="en-US" sz="2400">
                <a:effectLst/>
              </a:rPr>
              <a:t> </a:t>
            </a:r>
            <a:r>
              <a:rPr lang="en-US" altLang="en-US" sz="2800">
                <a:effectLst/>
              </a:rPr>
              <a:t>. Hence using Kleene’s theorem </a:t>
            </a:r>
            <a:r>
              <a:rPr lang="en-US" altLang="en-US" sz="2800">
                <a:solidFill>
                  <a:srgbClr val="FFFF99"/>
                </a:solidFill>
                <a:effectLst/>
              </a:rPr>
              <a:t>L</a:t>
            </a:r>
            <a:r>
              <a:rPr lang="en-US" altLang="en-US" sz="2800" baseline="30000">
                <a:solidFill>
                  <a:srgbClr val="FFFF99"/>
                </a:solidFill>
                <a:effectLst/>
              </a:rPr>
              <a:t>c</a:t>
            </a:r>
            <a:r>
              <a:rPr lang="en-US" altLang="en-US" sz="2400">
                <a:effectLst/>
              </a:rPr>
              <a:t> </a:t>
            </a:r>
            <a:r>
              <a:rPr lang="en-US" altLang="en-US" sz="2800">
                <a:effectLst/>
              </a:rPr>
              <a:t>can be expressed by some RE. Thus </a:t>
            </a:r>
            <a:r>
              <a:rPr lang="en-US" altLang="en-US" sz="2800">
                <a:solidFill>
                  <a:srgbClr val="FFFF99"/>
                </a:solidFill>
                <a:effectLst/>
              </a:rPr>
              <a:t>L</a:t>
            </a:r>
            <a:r>
              <a:rPr lang="en-US" altLang="en-US" sz="2800" baseline="30000">
                <a:solidFill>
                  <a:srgbClr val="FFFF99"/>
                </a:solidFill>
                <a:effectLst/>
              </a:rPr>
              <a:t>c</a:t>
            </a:r>
            <a:r>
              <a:rPr lang="en-US" altLang="en-US" sz="2400">
                <a:effectLst/>
              </a:rPr>
              <a:t> </a:t>
            </a:r>
            <a:r>
              <a:rPr lang="en-US" altLang="en-US" sz="2800">
                <a:effectLst/>
              </a:rPr>
              <a:t>is regular.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D503483-3D5E-415C-99FC-D642BDACE46A}"/>
              </a:ext>
            </a:extLst>
          </p:cNvPr>
          <p:cNvSpPr>
            <a:spLocks noGrp="1" noChangeArrowheads="1"/>
          </p:cNvSpPr>
          <p:nvPr>
            <p:ph type="title"/>
          </p:nvPr>
        </p:nvSpPr>
        <p:spPr/>
        <p:txBody>
          <a:bodyPr/>
          <a:lstStyle/>
          <a:p>
            <a:pPr eaLnBrk="1" hangingPunct="1"/>
            <a:r>
              <a:rPr lang="en-US" altLang="en-US">
                <a:effectLst/>
              </a:rPr>
              <a:t>Theorem</a:t>
            </a:r>
          </a:p>
        </p:txBody>
      </p:sp>
      <p:sp>
        <p:nvSpPr>
          <p:cNvPr id="8195" name="Rectangle 3">
            <a:extLst>
              <a:ext uri="{FF2B5EF4-FFF2-40B4-BE49-F238E27FC236}">
                <a16:creationId xmlns:a16="http://schemas.microsoft.com/office/drawing/2014/main" id="{7499A67C-3B4B-4ED1-B460-996865AC6B76}"/>
              </a:ext>
            </a:extLst>
          </p:cNvPr>
          <p:cNvSpPr>
            <a:spLocks noGrp="1" noChangeArrowheads="1"/>
          </p:cNvSpPr>
          <p:nvPr>
            <p:ph idx="1"/>
          </p:nvPr>
        </p:nvSpPr>
        <p:spPr>
          <a:xfrm>
            <a:off x="1828800" y="1600200"/>
            <a:ext cx="8534400" cy="4876800"/>
          </a:xfrm>
        </p:spPr>
        <p:txBody>
          <a:bodyPr>
            <a:normAutofit fontScale="92500"/>
          </a:bodyPr>
          <a:lstStyle/>
          <a:p>
            <a:pPr eaLnBrk="1" hangingPunct="1">
              <a:lnSpc>
                <a:spcPct val="90000"/>
              </a:lnSpc>
              <a:buFont typeface="Wingdings" panose="05000000000000000000" pitchFamily="2" charset="2"/>
              <a:buNone/>
            </a:pPr>
            <a:r>
              <a:rPr lang="en-US" altLang="en-US" sz="2800">
                <a:solidFill>
                  <a:srgbClr val="FFFF99"/>
                </a:solidFill>
                <a:effectLst/>
              </a:rPr>
              <a:t>Statement</a:t>
            </a:r>
          </a:p>
          <a:p>
            <a:pPr eaLnBrk="1" hangingPunct="1">
              <a:lnSpc>
                <a:spcPct val="90000"/>
              </a:lnSpc>
            </a:pPr>
            <a:r>
              <a:rPr lang="en-US" altLang="en-US" sz="2800">
                <a:effectLst/>
              </a:rPr>
              <a:t>If L</a:t>
            </a:r>
            <a:r>
              <a:rPr lang="en-US" altLang="en-US" sz="2800" baseline="-25000">
                <a:effectLst/>
              </a:rPr>
              <a:t>1 </a:t>
            </a:r>
            <a:r>
              <a:rPr lang="en-US" altLang="en-US" sz="2800">
                <a:effectLst/>
              </a:rPr>
              <a:t>and</a:t>
            </a:r>
            <a:r>
              <a:rPr lang="en-US" altLang="en-US" sz="2800" baseline="-25000">
                <a:effectLst/>
              </a:rPr>
              <a:t> </a:t>
            </a:r>
            <a:r>
              <a:rPr lang="en-US" altLang="en-US" sz="2800">
                <a:effectLst/>
              </a:rPr>
              <a:t>L</a:t>
            </a:r>
            <a:r>
              <a:rPr lang="en-US" altLang="en-US" sz="2800" baseline="-25000">
                <a:effectLst/>
              </a:rPr>
              <a:t>2 </a:t>
            </a:r>
            <a:r>
              <a:rPr lang="en-US" altLang="en-US" sz="2800">
                <a:effectLst/>
              </a:rPr>
              <a:t>are two regular languages, then L</a:t>
            </a:r>
            <a:r>
              <a:rPr lang="en-US" altLang="en-US" sz="2800" baseline="-25000">
                <a:effectLst/>
              </a:rPr>
              <a:t>1 </a:t>
            </a:r>
            <a:r>
              <a:rPr lang="he-IL" altLang="en-US" sz="2800">
                <a:effectLst/>
                <a:cs typeface="Tahoma" panose="020B0604030504040204" pitchFamily="34" charset="0"/>
              </a:rPr>
              <a:t>ח</a:t>
            </a:r>
            <a:r>
              <a:rPr lang="en-US" altLang="en-US" sz="2800">
                <a:effectLst/>
              </a:rPr>
              <a:t> L</a:t>
            </a:r>
            <a:r>
              <a:rPr lang="en-US" altLang="en-US" sz="2800" baseline="-25000">
                <a:effectLst/>
              </a:rPr>
              <a:t>2 </a:t>
            </a:r>
            <a:r>
              <a:rPr lang="en-US" altLang="en-US" sz="2800">
                <a:effectLst/>
              </a:rPr>
              <a:t>is also regular.</a:t>
            </a:r>
          </a:p>
          <a:p>
            <a:pPr eaLnBrk="1" hangingPunct="1">
              <a:lnSpc>
                <a:spcPct val="90000"/>
              </a:lnSpc>
              <a:buFont typeface="Wingdings" panose="05000000000000000000" pitchFamily="2" charset="2"/>
              <a:buNone/>
            </a:pPr>
            <a:r>
              <a:rPr lang="en-US" altLang="en-US" sz="2800">
                <a:solidFill>
                  <a:srgbClr val="FFFF99"/>
                </a:solidFill>
                <a:effectLst/>
              </a:rPr>
              <a:t>Proof</a:t>
            </a:r>
          </a:p>
          <a:p>
            <a:pPr eaLnBrk="1" hangingPunct="1">
              <a:lnSpc>
                <a:spcPct val="90000"/>
              </a:lnSpc>
              <a:buFont typeface="Wingdings" panose="05000000000000000000" pitchFamily="2" charset="2"/>
              <a:buNone/>
            </a:pPr>
            <a:r>
              <a:rPr lang="en-US" altLang="en-US" sz="2800">
                <a:effectLst/>
              </a:rPr>
              <a:t>	Using De-Morgan's law for sets</a:t>
            </a:r>
          </a:p>
          <a:p>
            <a:pPr eaLnBrk="1" hangingPunct="1">
              <a:lnSpc>
                <a:spcPct val="90000"/>
              </a:lnSpc>
              <a:buFont typeface="Wingdings" panose="05000000000000000000" pitchFamily="2" charset="2"/>
              <a:buNone/>
            </a:pPr>
            <a:r>
              <a:rPr lang="en-US" altLang="en-US" sz="2800">
                <a:effectLst/>
              </a:rPr>
              <a:t>	(L</a:t>
            </a:r>
            <a:r>
              <a:rPr lang="en-US" altLang="en-US" sz="2800" baseline="-25000">
                <a:effectLst/>
              </a:rPr>
              <a:t>1</a:t>
            </a:r>
            <a:r>
              <a:rPr lang="en-US" altLang="en-US" sz="2800" baseline="30000">
                <a:effectLst/>
              </a:rPr>
              <a:t>c</a:t>
            </a:r>
            <a:r>
              <a:rPr lang="en-US" altLang="en-US" sz="2800">
                <a:effectLst/>
              </a:rPr>
              <a:t> U L</a:t>
            </a:r>
            <a:r>
              <a:rPr lang="en-US" altLang="en-US" sz="2800" baseline="-25000">
                <a:effectLst/>
              </a:rPr>
              <a:t>2</a:t>
            </a:r>
            <a:r>
              <a:rPr lang="en-US" altLang="en-US" sz="2800" baseline="30000">
                <a:effectLst/>
              </a:rPr>
              <a:t>c</a:t>
            </a:r>
            <a:r>
              <a:rPr lang="en-US" altLang="en-US" sz="2800">
                <a:effectLst/>
              </a:rPr>
              <a:t> )</a:t>
            </a:r>
            <a:r>
              <a:rPr lang="en-US" altLang="en-US" sz="2800" baseline="30000">
                <a:effectLst/>
              </a:rPr>
              <a:t>c</a:t>
            </a:r>
            <a:r>
              <a:rPr lang="en-US" altLang="en-US" sz="2800">
                <a:effectLst/>
              </a:rPr>
              <a:t> = (L</a:t>
            </a:r>
            <a:r>
              <a:rPr lang="en-US" altLang="en-US" sz="2800" baseline="-25000">
                <a:effectLst/>
              </a:rPr>
              <a:t>1</a:t>
            </a:r>
            <a:r>
              <a:rPr lang="en-US" altLang="en-US" sz="2800" baseline="30000">
                <a:effectLst/>
              </a:rPr>
              <a:t>c</a:t>
            </a:r>
            <a:r>
              <a:rPr lang="en-US" altLang="en-US" sz="2800">
                <a:effectLst/>
              </a:rPr>
              <a:t>)</a:t>
            </a:r>
            <a:r>
              <a:rPr lang="en-US" altLang="en-US" sz="2800" baseline="30000">
                <a:effectLst/>
              </a:rPr>
              <a:t>c</a:t>
            </a:r>
            <a:r>
              <a:rPr lang="en-US" altLang="en-US" sz="2800">
                <a:effectLst/>
              </a:rPr>
              <a:t> </a:t>
            </a:r>
            <a:r>
              <a:rPr lang="he-IL" altLang="en-US" sz="2800">
                <a:effectLst/>
                <a:cs typeface="Tahoma" panose="020B0604030504040204" pitchFamily="34" charset="0"/>
              </a:rPr>
              <a:t>ח</a:t>
            </a:r>
            <a:r>
              <a:rPr lang="en-US" altLang="en-US" sz="2800">
                <a:effectLst/>
              </a:rPr>
              <a:t> (L</a:t>
            </a:r>
            <a:r>
              <a:rPr lang="en-US" altLang="en-US" sz="2800" baseline="-25000">
                <a:effectLst/>
              </a:rPr>
              <a:t>2</a:t>
            </a:r>
            <a:r>
              <a:rPr lang="en-US" altLang="en-US" sz="2800" baseline="30000">
                <a:effectLst/>
              </a:rPr>
              <a:t>c</a:t>
            </a:r>
            <a:r>
              <a:rPr lang="en-US" altLang="en-US" sz="2800">
                <a:effectLst/>
              </a:rPr>
              <a:t>) </a:t>
            </a:r>
            <a:r>
              <a:rPr lang="en-US" altLang="en-US" sz="2800" baseline="30000">
                <a:effectLst/>
              </a:rPr>
              <a:t>c</a:t>
            </a:r>
            <a:r>
              <a:rPr lang="en-US" altLang="en-US" sz="2800">
                <a:effectLst/>
              </a:rPr>
              <a:t> = L</a:t>
            </a:r>
            <a:r>
              <a:rPr lang="en-US" altLang="en-US" sz="2800" baseline="-25000">
                <a:effectLst/>
              </a:rPr>
              <a:t>1 </a:t>
            </a:r>
            <a:r>
              <a:rPr lang="he-IL" altLang="en-US" sz="2800">
                <a:effectLst/>
                <a:cs typeface="Tahoma" panose="020B0604030504040204" pitchFamily="34" charset="0"/>
              </a:rPr>
              <a:t>ח</a:t>
            </a:r>
            <a:r>
              <a:rPr lang="en-US" altLang="en-US" sz="2800">
                <a:effectLst/>
              </a:rPr>
              <a:t> L</a:t>
            </a:r>
            <a:r>
              <a:rPr lang="en-US" altLang="en-US" sz="2800" baseline="-25000">
                <a:effectLst/>
              </a:rPr>
              <a:t>2 </a:t>
            </a:r>
            <a:endParaRPr lang="en-US" altLang="en-US" sz="2800">
              <a:effectLst/>
            </a:endParaRPr>
          </a:p>
          <a:p>
            <a:pPr eaLnBrk="1" hangingPunct="1">
              <a:lnSpc>
                <a:spcPct val="90000"/>
              </a:lnSpc>
            </a:pPr>
            <a:r>
              <a:rPr lang="en-US" altLang="en-US" sz="2800">
                <a:effectLst/>
              </a:rPr>
              <a:t>Since L</a:t>
            </a:r>
            <a:r>
              <a:rPr lang="en-US" altLang="en-US" sz="2800" baseline="-25000">
                <a:effectLst/>
              </a:rPr>
              <a:t>1 </a:t>
            </a:r>
            <a:r>
              <a:rPr lang="en-US" altLang="en-US" sz="2800">
                <a:effectLst/>
              </a:rPr>
              <a:t>and L</a:t>
            </a:r>
            <a:r>
              <a:rPr lang="en-US" altLang="en-US" sz="2800" baseline="-25000">
                <a:effectLst/>
              </a:rPr>
              <a:t>2 </a:t>
            </a:r>
            <a:r>
              <a:rPr lang="en-US" altLang="en-US" sz="2800">
                <a:effectLst/>
              </a:rPr>
              <a:t>are regular languages, so are L</a:t>
            </a:r>
            <a:r>
              <a:rPr lang="en-US" altLang="en-US" sz="2800" baseline="-25000">
                <a:effectLst/>
              </a:rPr>
              <a:t>1</a:t>
            </a:r>
            <a:r>
              <a:rPr lang="en-US" altLang="en-US" sz="2800" baseline="30000">
                <a:effectLst/>
              </a:rPr>
              <a:t>c</a:t>
            </a:r>
            <a:r>
              <a:rPr lang="en-US" altLang="en-US" sz="2800">
                <a:effectLst/>
              </a:rPr>
              <a:t> and L</a:t>
            </a:r>
            <a:r>
              <a:rPr lang="en-US" altLang="en-US" sz="2800" baseline="-25000">
                <a:effectLst/>
              </a:rPr>
              <a:t>2</a:t>
            </a:r>
            <a:r>
              <a:rPr lang="en-US" altLang="en-US" sz="2800" baseline="30000">
                <a:effectLst/>
              </a:rPr>
              <a:t>c</a:t>
            </a:r>
            <a:r>
              <a:rPr lang="en-US" altLang="en-US" sz="2800">
                <a:effectLst/>
              </a:rPr>
              <a:t>. L</a:t>
            </a:r>
            <a:r>
              <a:rPr lang="en-US" altLang="en-US" sz="2800" baseline="-25000">
                <a:effectLst/>
              </a:rPr>
              <a:t>1</a:t>
            </a:r>
            <a:r>
              <a:rPr lang="en-US" altLang="en-US" sz="2800" baseline="30000">
                <a:effectLst/>
              </a:rPr>
              <a:t>c</a:t>
            </a:r>
            <a:r>
              <a:rPr lang="en-US" altLang="en-US" sz="2800">
                <a:effectLst/>
              </a:rPr>
              <a:t> and L</a:t>
            </a:r>
            <a:r>
              <a:rPr lang="en-US" altLang="en-US" sz="2800" baseline="-25000">
                <a:effectLst/>
              </a:rPr>
              <a:t>2</a:t>
            </a:r>
            <a:r>
              <a:rPr lang="en-US" altLang="en-US" sz="2800" baseline="30000">
                <a:effectLst/>
              </a:rPr>
              <a:t>c</a:t>
            </a:r>
            <a:r>
              <a:rPr lang="en-US" altLang="en-US" sz="2800">
                <a:effectLst/>
              </a:rPr>
              <a:t> being regular provide that </a:t>
            </a:r>
          </a:p>
          <a:p>
            <a:pPr eaLnBrk="1" hangingPunct="1">
              <a:lnSpc>
                <a:spcPct val="90000"/>
              </a:lnSpc>
              <a:buFont typeface="Wingdings" panose="05000000000000000000" pitchFamily="2" charset="2"/>
              <a:buNone/>
            </a:pPr>
            <a:r>
              <a:rPr lang="en-US" altLang="en-US" sz="2800">
                <a:effectLst/>
              </a:rPr>
              <a:t>	L</a:t>
            </a:r>
            <a:r>
              <a:rPr lang="en-US" altLang="en-US" sz="2800" baseline="-25000">
                <a:effectLst/>
              </a:rPr>
              <a:t>1</a:t>
            </a:r>
            <a:r>
              <a:rPr lang="en-US" altLang="en-US" sz="2800" baseline="30000">
                <a:effectLst/>
              </a:rPr>
              <a:t>c</a:t>
            </a:r>
            <a:r>
              <a:rPr lang="en-US" altLang="en-US" sz="2800">
                <a:effectLst/>
              </a:rPr>
              <a:t> U L</a:t>
            </a:r>
            <a:r>
              <a:rPr lang="en-US" altLang="en-US" sz="2800" baseline="-25000">
                <a:effectLst/>
              </a:rPr>
              <a:t>2</a:t>
            </a:r>
            <a:r>
              <a:rPr lang="en-US" altLang="en-US" sz="2800" baseline="30000">
                <a:effectLst/>
              </a:rPr>
              <a:t>c</a:t>
            </a:r>
            <a:r>
              <a:rPr lang="en-US" altLang="en-US" sz="2800">
                <a:effectLst/>
              </a:rPr>
              <a:t> is also regular language and so (L</a:t>
            </a:r>
            <a:r>
              <a:rPr lang="en-US" altLang="en-US" sz="2800" baseline="-25000">
                <a:effectLst/>
              </a:rPr>
              <a:t>1</a:t>
            </a:r>
            <a:r>
              <a:rPr lang="en-US" altLang="en-US" sz="2800" baseline="30000">
                <a:effectLst/>
              </a:rPr>
              <a:t>c</a:t>
            </a:r>
            <a:r>
              <a:rPr lang="en-US" altLang="en-US" sz="2800">
                <a:effectLst/>
              </a:rPr>
              <a:t> U L</a:t>
            </a:r>
            <a:r>
              <a:rPr lang="en-US" altLang="en-US" sz="2800" baseline="-25000">
                <a:effectLst/>
              </a:rPr>
              <a:t>2</a:t>
            </a:r>
            <a:r>
              <a:rPr lang="en-US" altLang="en-US" sz="2800" baseline="30000">
                <a:effectLst/>
              </a:rPr>
              <a:t>c</a:t>
            </a:r>
            <a:r>
              <a:rPr lang="en-US" altLang="en-US" sz="2800">
                <a:effectLst/>
              </a:rPr>
              <a:t>)</a:t>
            </a:r>
            <a:r>
              <a:rPr lang="en-US" altLang="en-US" sz="2800" baseline="30000">
                <a:effectLst/>
              </a:rPr>
              <a:t>c</a:t>
            </a:r>
            <a:r>
              <a:rPr lang="en-US" altLang="en-US" sz="2800">
                <a:effectLst/>
              </a:rPr>
              <a:t> = L</a:t>
            </a:r>
            <a:r>
              <a:rPr lang="en-US" altLang="en-US" sz="2800" baseline="-25000">
                <a:effectLst/>
              </a:rPr>
              <a:t>1 </a:t>
            </a:r>
            <a:r>
              <a:rPr lang="he-IL" altLang="en-US" sz="2800">
                <a:effectLst/>
                <a:cs typeface="Tahoma" panose="020B0604030504040204" pitchFamily="34" charset="0"/>
              </a:rPr>
              <a:t>ח</a:t>
            </a:r>
            <a:r>
              <a:rPr lang="en-US" altLang="en-US" sz="2800">
                <a:effectLst/>
              </a:rPr>
              <a:t> L</a:t>
            </a:r>
            <a:r>
              <a:rPr lang="en-US" altLang="en-US" sz="2800" baseline="-25000">
                <a:effectLst/>
              </a:rPr>
              <a:t>2 </a:t>
            </a:r>
            <a:r>
              <a:rPr lang="en-US" altLang="en-US" sz="2800">
                <a:effectLst/>
              </a:rPr>
              <a:t>, being complement of regular language is regular language.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AD01AA8-C562-40FA-B01E-C01BE9B605D6}"/>
              </a:ext>
            </a:extLst>
          </p:cNvPr>
          <p:cNvSpPr>
            <a:spLocks noGrp="1" noChangeArrowheads="1"/>
          </p:cNvSpPr>
          <p:nvPr>
            <p:ph type="title"/>
          </p:nvPr>
        </p:nvSpPr>
        <p:spPr/>
        <p:txBody>
          <a:bodyPr/>
          <a:lstStyle/>
          <a:p>
            <a:r>
              <a:rPr lang="en-US" altLang="en-US">
                <a:solidFill>
                  <a:srgbClr val="FFFF99"/>
                </a:solidFill>
                <a:effectLst/>
              </a:rPr>
              <a:t>Nonregular languages</a:t>
            </a:r>
          </a:p>
        </p:txBody>
      </p:sp>
      <p:sp>
        <p:nvSpPr>
          <p:cNvPr id="1234947" name="Rectangle 3">
            <a:extLst>
              <a:ext uri="{FF2B5EF4-FFF2-40B4-BE49-F238E27FC236}">
                <a16:creationId xmlns:a16="http://schemas.microsoft.com/office/drawing/2014/main" id="{576F05E4-A047-41CB-86B2-2F82A5C79F4A}"/>
              </a:ext>
            </a:extLst>
          </p:cNvPr>
          <p:cNvSpPr>
            <a:spLocks noGrp="1" noChangeArrowheads="1"/>
          </p:cNvSpPr>
          <p:nvPr>
            <p:ph idx="1"/>
          </p:nvPr>
        </p:nvSpPr>
        <p:spPr/>
        <p:txBody>
          <a:bodyPr/>
          <a:lstStyle/>
          <a:p>
            <a:pPr>
              <a:defRPr/>
            </a:pPr>
            <a:r>
              <a:rPr lang="en-US" sz="2800" dirty="0">
                <a:effectLst/>
              </a:rPr>
              <a:t>The language that cannot be expressed by any regular expression is called a </a:t>
            </a:r>
            <a:r>
              <a:rPr lang="en-US" sz="2800" b="1" dirty="0">
                <a:effectLst/>
              </a:rPr>
              <a:t>Nonregular language</a:t>
            </a:r>
            <a:r>
              <a:rPr lang="en-US" sz="2800" dirty="0">
                <a:effectLst/>
              </a:rPr>
              <a:t>.</a:t>
            </a:r>
          </a:p>
          <a:p>
            <a:pPr>
              <a:defRPr/>
            </a:pPr>
            <a:r>
              <a:rPr lang="en-US" sz="2800" dirty="0">
                <a:effectLst/>
              </a:rPr>
              <a:t>The languages </a:t>
            </a:r>
            <a:r>
              <a:rPr lang="en-US" sz="2800" b="1" dirty="0">
                <a:effectLst/>
              </a:rPr>
              <a:t>PALINDROME </a:t>
            </a:r>
            <a:r>
              <a:rPr lang="en-US" sz="2800" dirty="0">
                <a:effectLst/>
              </a:rPr>
              <a:t>and </a:t>
            </a:r>
            <a:r>
              <a:rPr lang="en-US" sz="2800" b="1" dirty="0">
                <a:effectLst/>
              </a:rPr>
              <a:t>PRIME </a:t>
            </a:r>
            <a:r>
              <a:rPr lang="en-US" sz="2800" dirty="0">
                <a:effectLst/>
              </a:rPr>
              <a:t>are the examples of nonregular languages.</a:t>
            </a:r>
          </a:p>
          <a:p>
            <a:pPr>
              <a:defRPr/>
            </a:pPr>
            <a:r>
              <a:rPr lang="en-US" sz="2800" i="1" dirty="0">
                <a:solidFill>
                  <a:srgbClr val="FFFF99"/>
                </a:solidFill>
                <a:effectLst/>
              </a:rPr>
              <a:t>Note</a:t>
            </a:r>
            <a:r>
              <a:rPr lang="en-US" sz="2800" i="1" dirty="0">
                <a:effectLst/>
              </a:rPr>
              <a:t>: </a:t>
            </a:r>
            <a:r>
              <a:rPr lang="en-US" sz="2800" dirty="0">
                <a:effectLst/>
              </a:rPr>
              <a:t>It is to be noted that a nonregular language, by Kleene’s theorem, can’t be accepted by any FA or TG.</a:t>
            </a:r>
          </a:p>
          <a:p>
            <a:pPr>
              <a:defRPr/>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a:extLst>
              <a:ext uri="{FF2B5EF4-FFF2-40B4-BE49-F238E27FC236}">
                <a16:creationId xmlns:a16="http://schemas.microsoft.com/office/drawing/2014/main" id="{C1448B54-5116-49D9-9197-786602ACDACC}"/>
              </a:ext>
            </a:extLst>
          </p:cNvPr>
          <p:cNvSpPr>
            <a:spLocks noGrp="1" noChangeArrowheads="1"/>
          </p:cNvSpPr>
          <p:nvPr>
            <p:ph type="title"/>
          </p:nvPr>
        </p:nvSpPr>
        <p:spPr>
          <a:xfrm>
            <a:off x="646111" y="452718"/>
            <a:ext cx="9404723" cy="1400530"/>
          </a:xfrm>
        </p:spPr>
        <p:txBody>
          <a:bodyPr/>
          <a:lstStyle/>
          <a:p>
            <a:pPr>
              <a:defRPr/>
            </a:pPr>
            <a:r>
              <a:rPr lang="en-US"/>
              <a:t>Context Free Grammar (</a:t>
            </a:r>
            <a:r>
              <a:rPr lang="en-US">
                <a:solidFill>
                  <a:srgbClr val="FFFF99"/>
                </a:solidFill>
              </a:rPr>
              <a:t>CFG</a:t>
            </a:r>
            <a:r>
              <a:rPr lang="en-US"/>
              <a:t>) </a:t>
            </a:r>
            <a:endParaRPr lang="en-US" dirty="0"/>
          </a:p>
        </p:txBody>
      </p:sp>
      <p:sp>
        <p:nvSpPr>
          <p:cNvPr id="1251331" name="Rectangle 3">
            <a:extLst>
              <a:ext uri="{FF2B5EF4-FFF2-40B4-BE49-F238E27FC236}">
                <a16:creationId xmlns:a16="http://schemas.microsoft.com/office/drawing/2014/main" id="{2593420A-B386-4F6B-8479-650A1C291D9D}"/>
              </a:ext>
            </a:extLst>
          </p:cNvPr>
          <p:cNvSpPr>
            <a:spLocks noGrp="1" noChangeArrowheads="1"/>
          </p:cNvSpPr>
          <p:nvPr>
            <p:ph idx="1"/>
          </p:nvPr>
        </p:nvSpPr>
        <p:spPr>
          <a:xfrm>
            <a:off x="1981200" y="1828800"/>
            <a:ext cx="8229600" cy="4724400"/>
          </a:xfrm>
        </p:spPr>
        <p:txBody>
          <a:bodyPr>
            <a:normAutofit lnSpcReduction="10000"/>
          </a:bodyPr>
          <a:lstStyle/>
          <a:p>
            <a:pPr>
              <a:defRPr/>
            </a:pPr>
            <a:r>
              <a:rPr lang="en-US" sz="2800" dirty="0"/>
              <a:t>The high level language is converted into  assembly language codes by a program called compiler. 	</a:t>
            </a:r>
          </a:p>
          <a:p>
            <a:pPr>
              <a:defRPr/>
            </a:pPr>
            <a:r>
              <a:rPr lang="en-US" sz="2800" dirty="0"/>
              <a:t>The compiler that takes the user’s programs as its inputs and prints out an equivalent program written in assembly language. 	</a:t>
            </a:r>
          </a:p>
          <a:p>
            <a:pPr>
              <a:defRPr/>
            </a:pPr>
            <a:r>
              <a:rPr lang="en-US" sz="2800" dirty="0"/>
              <a:t>Like spoken languages, high level languages for computer have also, certain grammar. But in case of computers, the grammatical rules, don’t involve the meaning of the words.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1362</Words>
  <Application>Microsoft Office PowerPoint</Application>
  <PresentationFormat>Widescreen</PresentationFormat>
  <Paragraphs>201</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Century Gothic</vt:lpstr>
      <vt:lpstr>Times New Roman</vt:lpstr>
      <vt:lpstr>Wingdings</vt:lpstr>
      <vt:lpstr>Wingdings 3</vt:lpstr>
      <vt:lpstr>Ion</vt:lpstr>
      <vt:lpstr> Regular Language, Context Free Grammars, Pushdown Automaton (PDA), Turing Machine  </vt:lpstr>
      <vt:lpstr>Regular languages</vt:lpstr>
      <vt:lpstr>PowerPoint Presentation</vt:lpstr>
      <vt:lpstr>Complement of a language</vt:lpstr>
      <vt:lpstr>Note</vt:lpstr>
      <vt:lpstr>Theorem</vt:lpstr>
      <vt:lpstr>Theorem</vt:lpstr>
      <vt:lpstr>Nonregular languages</vt:lpstr>
      <vt:lpstr>Context Free Grammar (CFG) </vt:lpstr>
      <vt:lpstr>CFG continued … </vt:lpstr>
      <vt:lpstr>Remark </vt:lpstr>
      <vt:lpstr>CFG terminologies </vt:lpstr>
      <vt:lpstr>CFG </vt:lpstr>
      <vt:lpstr>Note </vt:lpstr>
      <vt:lpstr>Context Free Language (CFL) </vt:lpstr>
      <vt:lpstr>Example Cont….</vt:lpstr>
      <vt:lpstr>Example continued … </vt:lpstr>
      <vt:lpstr>A new format for FAs </vt:lpstr>
      <vt:lpstr>A new format for FAs contd. … </vt:lpstr>
      <vt:lpstr>A new format for FAs contd. … </vt:lpstr>
      <vt:lpstr>Input TAPE contd… </vt:lpstr>
      <vt:lpstr>The START state </vt:lpstr>
      <vt:lpstr>An Accept state </vt:lpstr>
      <vt:lpstr>A REJECT state </vt:lpstr>
      <vt:lpstr>A READ state </vt:lpstr>
      <vt:lpstr>Example </vt:lpstr>
      <vt:lpstr>Example contd. … </vt:lpstr>
      <vt:lpstr>Note </vt:lpstr>
      <vt:lpstr>PowerPoint Presentation</vt:lpstr>
      <vt:lpstr>PUSH and STACK contd. … </vt:lpstr>
      <vt:lpstr>POP and STACK </vt:lpstr>
      <vt:lpstr>Note </vt:lpstr>
      <vt:lpstr>Example: Consider the following PDA </vt:lpstr>
      <vt:lpstr>PUSHDOWN AUTOMATON (PDA) </vt:lpstr>
      <vt:lpstr>PDA Continued  ... </vt:lpstr>
      <vt:lpstr>Turing Machine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Language, Context Free Grammars, Pushdown Automaton (PDA), Turing Machine  </dc:title>
  <dc:creator>farheen</dc:creator>
  <cp:lastModifiedBy>farheen</cp:lastModifiedBy>
  <cp:revision>4</cp:revision>
  <dcterms:created xsi:type="dcterms:W3CDTF">2020-07-18T10:58:18Z</dcterms:created>
  <dcterms:modified xsi:type="dcterms:W3CDTF">2020-07-18T12:03:47Z</dcterms:modified>
</cp:coreProperties>
</file>