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Constantia" panose="02030602050306030303" pitchFamily="18" charset="0"/>
      <p:regular r:id="rId57"/>
      <p:bold r:id="rId58"/>
      <p:italic r:id="rId59"/>
      <p:boldItalic r:id="rId60"/>
    </p:embeddedFont>
    <p:embeddedFont>
      <p:font typeface="Wingdings 2" panose="05020102010507070707" pitchFamily="18" charset="2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5" autoAdjust="0"/>
    <p:restoredTop sz="94660"/>
  </p:normalViewPr>
  <p:slideViewPr>
    <p:cSldViewPr>
      <p:cViewPr varScale="1">
        <p:scale>
          <a:sx n="53" d="100"/>
          <a:sy n="53" d="100"/>
        </p:scale>
        <p:origin x="16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a truth table would have 32 rows since we have 5 propositional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Foundations: Logic and 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1, Part III: Proofs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Question/Answer Animations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3246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Modus </a:t>
            </a:r>
            <a:r>
              <a:rPr lang="en-US" dirty="0" err="1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is snowing.”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endParaRPr lang="en-US" dirty="0"/>
          </a:p>
          <a:p>
            <a:r>
              <a:rPr lang="en-US" dirty="0"/>
              <a:t>“If it is snowing,  then I will study discrete math.”</a:t>
            </a:r>
          </a:p>
          <a:p>
            <a:r>
              <a:rPr lang="en-US" dirty="0"/>
              <a:t>“I will not study discrete math.”</a:t>
            </a:r>
          </a:p>
          <a:p>
            <a:endParaRPr lang="en-US" dirty="0"/>
          </a:p>
          <a:p>
            <a:r>
              <a:rPr lang="en-US" dirty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      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>
                <a:latin typeface="Cambria Math"/>
                <a:ea typeface="Cambria Math"/>
              </a:rPr>
              <a:t>∧(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))→¬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Hypothetical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snows.”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r </a:t>
            </a:r>
            <a:r>
              <a:rPr lang="en-US" dirty="0"/>
              <a:t>be “I will get an A.”</a:t>
            </a:r>
          </a:p>
          <a:p>
            <a:endParaRPr lang="en-US" dirty="0"/>
          </a:p>
          <a:p>
            <a:r>
              <a:rPr lang="en-US" dirty="0"/>
              <a:t>“If it snows,  then I will study discrete math.”</a:t>
            </a:r>
          </a:p>
          <a:p>
            <a:r>
              <a:rPr lang="en-US" dirty="0"/>
              <a:t>“If I study discrete math, I will get an A.”</a:t>
            </a:r>
          </a:p>
          <a:p>
            <a:endParaRPr lang="en-US" dirty="0"/>
          </a:p>
          <a:p>
            <a:r>
              <a:rPr lang="en-US" dirty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 ∧</a:t>
            </a:r>
            <a:r>
              <a:rPr lang="en-US" dirty="0"/>
              <a:t> (</a:t>
            </a:r>
            <a:r>
              <a:rPr lang="en-US" dirty="0" err="1">
                <a:latin typeface="Cambria Math"/>
                <a:ea typeface="Cambria Math"/>
              </a:rPr>
              <a:t>q→</a:t>
            </a:r>
            <a:r>
              <a:rPr lang="en-US" i="1" dirty="0" err="1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))→(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  <a:p>
            <a:r>
              <a:rPr lang="en-US" dirty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Disjunctive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r>
              <a:rPr lang="en-US" dirty="0"/>
              <a:t>“I will study discrete math or I will study English literature.”</a:t>
            </a:r>
          </a:p>
          <a:p>
            <a:r>
              <a:rPr lang="en-US" dirty="0"/>
              <a:t>“I will not study discrete math.”</a:t>
            </a:r>
          </a:p>
          <a:p>
            <a:endParaRPr lang="en-US" dirty="0"/>
          </a:p>
          <a:p>
            <a:r>
              <a:rPr lang="en-US" dirty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∧(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visit Las Vegas.”</a:t>
            </a:r>
          </a:p>
          <a:p>
            <a:endParaRPr lang="en-US" dirty="0"/>
          </a:p>
          <a:p>
            <a:r>
              <a:rPr lang="en-US" dirty="0"/>
              <a:t>“I will study discrete math.”</a:t>
            </a:r>
          </a:p>
          <a:p>
            <a:endParaRPr lang="en-US" dirty="0"/>
          </a:p>
          <a:p>
            <a:r>
              <a:rPr lang="en-US" dirty="0"/>
              <a:t>“Therefore, I will  study discrete math or I will visit </a:t>
            </a:r>
          </a:p>
          <a:p>
            <a:r>
              <a:rPr lang="en-US" dirty="0"/>
              <a:t>Las Vegas.”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i="1" dirty="0"/>
              <a:t>            p</a:t>
            </a:r>
            <a:r>
              <a:rPr lang="en-US" dirty="0">
                <a:latin typeface="Cambria Math"/>
                <a:ea typeface="Cambria Math"/>
              </a:rPr>
              <a:t> →(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r>
              <a:rPr lang="en-US" dirty="0"/>
              <a:t>“I will study discrete math and English literature”</a:t>
            </a:r>
          </a:p>
          <a:p>
            <a:endParaRPr lang="en-US" dirty="0"/>
          </a:p>
          <a:p>
            <a:r>
              <a:rPr lang="en-US" dirty="0"/>
              <a:t>“Therefore, I will study discrete math.”</a:t>
            </a:r>
          </a:p>
          <a:p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 </a:t>
            </a:r>
          </a:p>
          <a:p>
            <a:r>
              <a:rPr lang="en-US" dirty="0"/>
              <a:t>         (</a:t>
            </a:r>
            <a:r>
              <a:rPr lang="en-US" i="1" dirty="0" err="1"/>
              <a:t>p</a:t>
            </a:r>
            <a:r>
              <a:rPr lang="en-US" dirty="0" err="1">
                <a:latin typeface="Cambria Math"/>
                <a:ea typeface="Cambria Math"/>
              </a:rPr>
              <a:t>∧</a:t>
            </a:r>
            <a:r>
              <a:rPr lang="en-US" i="1" dirty="0" err="1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 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 will study discrete math.”</a:t>
            </a:r>
          </a:p>
          <a:p>
            <a:r>
              <a:rPr lang="en-US" dirty="0"/>
              <a:t>“I will study  English literature.”</a:t>
            </a:r>
          </a:p>
          <a:p>
            <a:endParaRPr lang="en-US" dirty="0"/>
          </a:p>
          <a:p>
            <a:r>
              <a:rPr lang="en-US" dirty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</a:p>
          <a:p>
            <a:r>
              <a:rPr lang="en-US" dirty="0"/>
              <a:t> (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“I will study English literature.”</a:t>
            </a:r>
          </a:p>
          <a:p>
            <a:r>
              <a:rPr lang="en-US" dirty="0"/>
              <a:t>Let q be “I will study databases.”</a:t>
            </a:r>
          </a:p>
          <a:p>
            <a:endParaRPr lang="en-US" dirty="0"/>
          </a:p>
          <a:p>
            <a:r>
              <a:rPr lang="en-US" dirty="0"/>
              <a:t>“I will not study discrete math or I will study English literature.”</a:t>
            </a:r>
          </a:p>
          <a:p>
            <a:r>
              <a:rPr lang="en-US" dirty="0"/>
              <a:t>“I will study  discrete math or I will study databases.”</a:t>
            </a:r>
          </a:p>
          <a:p>
            <a:endParaRPr lang="en-US" dirty="0"/>
          </a:p>
          <a:p>
            <a:r>
              <a:rPr lang="en-US" dirty="0"/>
              <a:t>“Therefore, I will study databases or I </a:t>
            </a:r>
            <a:r>
              <a:rPr lang="en-US"/>
              <a:t>will study English </a:t>
            </a:r>
            <a:r>
              <a:rPr lang="en-US" dirty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((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)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Resolution plays an important role in AI and is used in Prolog.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Rules of Inference to Build Valid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 </a:t>
            </a:r>
            <a:r>
              <a:rPr lang="en-US" i="1" dirty="0"/>
              <a:t>valid argument </a:t>
            </a:r>
            <a:r>
              <a:rPr lang="en-US" dirty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/>
              <a:t>A valid argument takes the following form:</a:t>
            </a:r>
          </a:p>
          <a:p>
            <a:pPr>
              <a:buNone/>
            </a:pPr>
            <a:r>
              <a:rPr lang="en-US" dirty="0"/>
              <a:t>              	      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dirty="0"/>
              <a:t>      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dirty="0" err="1"/>
              <a:t>S</a:t>
            </a:r>
            <a:r>
              <a:rPr lang="en-US" sz="2800" i="1" baseline="-25000" dirty="0" err="1"/>
              <a:t>n</a:t>
            </a:r>
            <a:endParaRPr lang="en-US" sz="2800" i="1" baseline="-250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                           C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                                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: From the single proposition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sz="2400" dirty="0"/>
              <a:t>Show that </a:t>
            </a:r>
            <a:r>
              <a:rPr lang="en-US" sz="2400" i="1" dirty="0"/>
              <a:t>q</a:t>
            </a:r>
            <a:r>
              <a:rPr lang="en-US" sz="2400" dirty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/>
              <a:t>Example </a:t>
            </a:r>
            <a:r>
              <a:rPr lang="en-US" sz="1500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/>
              <a:t>:</a:t>
            </a:r>
            <a:r>
              <a:rPr lang="en-US" sz="1500" dirty="0"/>
              <a:t> </a:t>
            </a:r>
          </a:p>
          <a:p>
            <a:r>
              <a:rPr lang="en-US" sz="1500" dirty="0"/>
              <a:t>With these hypotheses:</a:t>
            </a:r>
          </a:p>
          <a:p>
            <a:pPr lvl="1">
              <a:buNone/>
            </a:pPr>
            <a:r>
              <a:rPr lang="en-US" sz="1500" dirty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/>
              <a:t>“We will go swimming only if it is sunny.”</a:t>
            </a:r>
          </a:p>
          <a:p>
            <a:pPr lvl="1">
              <a:buNone/>
            </a:pPr>
            <a:r>
              <a:rPr lang="en-US" sz="1500" dirty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/>
              <a:t>“If we take a canoe trip, then we will be home by sunset.”</a:t>
            </a:r>
          </a:p>
          <a:p>
            <a:r>
              <a:rPr lang="en-US" sz="1500" dirty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/>
              <a:t>“We will be home by sunset.”</a:t>
            </a:r>
          </a:p>
          <a:p>
            <a:pPr>
              <a:buNone/>
            </a:pPr>
            <a:r>
              <a:rPr lang="en-US" sz="1500" b="1" dirty="0"/>
              <a:t>Solution</a:t>
            </a:r>
            <a:r>
              <a:rPr lang="en-US" sz="15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  Choose propositional variables:</a:t>
            </a:r>
          </a:p>
          <a:p>
            <a:pPr lvl="1">
              <a:buNone/>
            </a:pPr>
            <a:r>
              <a:rPr lang="en-US" sz="1500" i="1" dirty="0"/>
              <a:t>p</a:t>
            </a:r>
            <a:r>
              <a:rPr lang="en-US" sz="1500" dirty="0"/>
              <a:t> : “It is sunny this afternoon.”      </a:t>
            </a:r>
            <a:r>
              <a:rPr lang="en-US" sz="1500" i="1" dirty="0"/>
              <a:t>r</a:t>
            </a:r>
            <a:r>
              <a:rPr lang="en-US" sz="1500" dirty="0"/>
              <a:t>  : “We will go swimming.”  </a:t>
            </a:r>
            <a:r>
              <a:rPr lang="en-US" sz="1500" i="1" dirty="0"/>
              <a:t>t : </a:t>
            </a:r>
            <a:r>
              <a:rPr lang="en-US" sz="1500" dirty="0"/>
              <a:t>“We will be home by sunset.”</a:t>
            </a:r>
          </a:p>
          <a:p>
            <a:pPr lvl="1">
              <a:buNone/>
            </a:pPr>
            <a:r>
              <a:rPr lang="en-US" sz="1500" i="1" dirty="0"/>
              <a:t>q</a:t>
            </a:r>
            <a:r>
              <a:rPr lang="en-US" sz="1500" dirty="0"/>
              <a:t>  : “It is colder than yesterday.”     </a:t>
            </a:r>
            <a:r>
              <a:rPr lang="en-US" sz="1500" i="1" dirty="0"/>
              <a:t>s  : </a:t>
            </a:r>
            <a:r>
              <a:rPr lang="en-US" sz="1500" dirty="0"/>
              <a:t>“We will take a canoe trip.” </a:t>
            </a:r>
            <a:endParaRPr lang="en-US" sz="1500" i="1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Translation into propositional logic: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Arguments and Rules of Inference</a:t>
            </a:r>
          </a:p>
          <a:p>
            <a:r>
              <a:rPr lang="en-US" dirty="0"/>
              <a:t>Proof Methods</a:t>
            </a:r>
          </a:p>
          <a:p>
            <a:r>
              <a:rPr lang="en-US" dirty="0"/>
              <a:t>Proof Strategies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 </a:t>
            </a:r>
            <a:r>
              <a:rPr lang="en-US" dirty="0"/>
              <a:t>Construct the Valid Argument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Quantified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/>
              <a:t>Rules of Inference for Propositional Logic</a:t>
            </a:r>
          </a:p>
          <a:p>
            <a:pPr lvl="1"/>
            <a:r>
              <a:rPr lang="en-US" dirty="0"/>
              <a:t>Rules of Inference for Quantified Statements</a:t>
            </a:r>
          </a:p>
          <a:p>
            <a:r>
              <a:rPr lang="en-US" dirty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Instantiation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Our domain consists of all dogs and Fido is a dog.</a:t>
            </a:r>
          </a:p>
          <a:p>
            <a:endParaRPr lang="en-US" dirty="0"/>
          </a:p>
          <a:p>
            <a:r>
              <a:rPr lang="en-US" dirty="0"/>
              <a:t>“All dogs are cuddly.”</a:t>
            </a:r>
          </a:p>
          <a:p>
            <a:endParaRPr lang="en-US" dirty="0"/>
          </a:p>
          <a:p>
            <a:r>
              <a:rPr lang="en-US" dirty="0"/>
              <a:t>“Therefore,  Fido is cuddly.”</a:t>
            </a:r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Generalization (UG)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Used often implicitly in Mathematical Proofs.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Instantiation (EI)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       </a:t>
            </a:r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“There is someone who got an A in the course.”</a:t>
            </a:r>
          </a:p>
          <a:p>
            <a:r>
              <a:rPr lang="en-US" dirty="0"/>
              <a:t>“Let’s call her </a:t>
            </a:r>
            <a:r>
              <a:rPr lang="en-US" i="1" dirty="0"/>
              <a:t>a</a:t>
            </a:r>
            <a:r>
              <a:rPr lang="en-US" dirty="0"/>
              <a:t> and say that </a:t>
            </a:r>
            <a:r>
              <a:rPr lang="en-US" i="1" dirty="0"/>
              <a:t>a</a:t>
            </a:r>
            <a:r>
              <a:rPr lang="en-US" dirty="0"/>
              <a:t> got an A”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Generalization (EG)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“Michelle got an A in the class.”</a:t>
            </a:r>
          </a:p>
          <a:p>
            <a:r>
              <a:rPr lang="en-US" dirty="0"/>
              <a:t>“Therefore,  someone got an A in the class.”</a:t>
            </a: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/>
              <a:t>“John Smith has two legs”</a:t>
            </a:r>
          </a:p>
          <a:p>
            <a:pPr>
              <a:buNone/>
            </a:pPr>
            <a:r>
              <a:rPr lang="en-US" dirty="0"/>
              <a:t>    is a consequence of the premises:</a:t>
            </a:r>
          </a:p>
          <a:p>
            <a:pPr lvl="1">
              <a:buNone/>
            </a:pPr>
            <a:r>
              <a:rPr lang="en-US" dirty="0"/>
              <a:t>“Every man has two legs.” “John Smith is a man.”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“</a:t>
            </a:r>
            <a:r>
              <a:rPr lang="en-US" i="1" dirty="0"/>
              <a:t>x</a:t>
            </a:r>
            <a:r>
              <a:rPr lang="en-US" dirty="0"/>
              <a:t> is a man” and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“ </a:t>
            </a:r>
            <a:r>
              <a:rPr lang="en-US" i="1" dirty="0"/>
              <a:t>x</a:t>
            </a:r>
            <a:r>
              <a:rPr lang="en-US" dirty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/>
              <a:t>Valid Argument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b="1" dirty="0"/>
              <a:t>   </a:t>
            </a:r>
          </a:p>
          <a:p>
            <a:pPr lvl="1">
              <a:buNone/>
            </a:pPr>
            <a:r>
              <a:rPr lang="en-US" b="1" dirty="0"/>
              <a:t>   </a:t>
            </a:r>
          </a:p>
          <a:p>
            <a:pPr lvl="1">
              <a:buNone/>
            </a:pPr>
            <a:r>
              <a:rPr lang="en-US" b="1" dirty="0"/>
              <a:t>    </a:t>
            </a:r>
          </a:p>
          <a:p>
            <a:pPr lvl="1">
              <a:buNone/>
            </a:pPr>
            <a:r>
              <a:rPr lang="en-US" b="1" dirty="0"/>
              <a:t>   </a:t>
            </a:r>
          </a:p>
          <a:p>
            <a:pPr lvl="1">
              <a:buNone/>
            </a:pPr>
            <a:r>
              <a:rPr lang="en-US" b="1" dirty="0"/>
              <a:t>    </a:t>
            </a:r>
          </a:p>
          <a:p>
            <a:pPr lvl="1">
              <a:buNone/>
            </a:pPr>
            <a:r>
              <a:rPr lang="en-US" b="1" dirty="0"/>
              <a:t>  </a:t>
            </a:r>
          </a:p>
          <a:p>
            <a:pPr lvl="1"/>
            <a:endParaRPr lang="en-US" b="1" dirty="0"/>
          </a:p>
          <a:p>
            <a:pPr lvl="1">
              <a:buNone/>
            </a:pPr>
            <a:endParaRPr lang="en-US" b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/>
              <a:t>“Someone who passed the first exam has not read the book.”</a:t>
            </a:r>
          </a:p>
          <a:p>
            <a:pPr>
              <a:buNone/>
            </a:pPr>
            <a:r>
              <a:rPr lang="en-US" dirty="0"/>
              <a:t>    follows from the premises</a:t>
            </a:r>
          </a:p>
          <a:p>
            <a:pPr lvl="1">
              <a:buNone/>
            </a:pPr>
            <a:r>
              <a:rPr lang="en-US" dirty="0"/>
              <a:t>“A student in this class has not read the book.”</a:t>
            </a:r>
          </a:p>
          <a:p>
            <a:pPr lvl="1">
              <a:buNone/>
            </a:pPr>
            <a:r>
              <a:rPr lang="en-US" dirty="0"/>
              <a:t>“Everyone in this class passed the first exam.”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Let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“</a:t>
            </a:r>
            <a:r>
              <a:rPr lang="en-US" i="1" dirty="0"/>
              <a:t>x</a:t>
            </a:r>
            <a:r>
              <a:rPr lang="en-US" dirty="0"/>
              <a:t> is in this class,”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“ </a:t>
            </a:r>
            <a:r>
              <a:rPr lang="en-US" i="1" dirty="0"/>
              <a:t>x</a:t>
            </a:r>
            <a:r>
              <a:rPr lang="en-US" dirty="0"/>
              <a:t> has  read the book,” and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denote   “</a:t>
            </a:r>
            <a:r>
              <a:rPr lang="en-US" i="1" dirty="0"/>
              <a:t>x</a:t>
            </a:r>
            <a:r>
              <a:rPr lang="en-US" dirty="0"/>
              <a:t> passed the first exam.”</a:t>
            </a:r>
          </a:p>
          <a:p>
            <a:pPr lvl="1">
              <a:buNone/>
            </a:pPr>
            <a:r>
              <a:rPr lang="en-US" dirty="0"/>
              <a:t> First we translate the</a:t>
            </a:r>
          </a:p>
          <a:p>
            <a:pPr lvl="1">
              <a:buNone/>
            </a:pPr>
            <a:r>
              <a:rPr lang="en-US" dirty="0"/>
              <a:t> premises and conclusion </a:t>
            </a:r>
          </a:p>
          <a:p>
            <a:pPr lvl="1">
              <a:buNone/>
            </a:pPr>
            <a:r>
              <a:rPr lang="en-US" dirty="0"/>
              <a:t> into symbolic form.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Using Rules of Inference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/>
              <a:t>Valid Argument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to  the Socrates Example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1.6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for Socrates Example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 Argument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Modus Ponens</a:t>
            </a:r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Universal Modus Ponens combines universal instantiation and modus ponens into one rule.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This rule could be used in the Socrates example.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Proofs</a:t>
            </a:r>
          </a:p>
          <a:p>
            <a:r>
              <a:rPr lang="en-US" dirty="0"/>
              <a:t>Forms of Theorems</a:t>
            </a:r>
          </a:p>
          <a:p>
            <a:r>
              <a:rPr lang="en-US" dirty="0"/>
              <a:t>Direct Proofs</a:t>
            </a:r>
          </a:p>
          <a:p>
            <a:r>
              <a:rPr lang="en-US" dirty="0"/>
              <a:t>Indirect Proofs</a:t>
            </a:r>
          </a:p>
          <a:p>
            <a:pPr lvl="1"/>
            <a:r>
              <a:rPr lang="en-US" dirty="0"/>
              <a:t>Proof of the </a:t>
            </a:r>
            <a:r>
              <a:rPr lang="en-US" dirty="0" err="1"/>
              <a:t>Contrapositive</a:t>
            </a:r>
            <a:endParaRPr lang="en-US" dirty="0"/>
          </a:p>
          <a:p>
            <a:pPr lvl="1"/>
            <a:r>
              <a:rPr lang="en-US" dirty="0"/>
              <a:t>Proof by Contradiction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Proofs of Mathematical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proof</a:t>
            </a:r>
            <a:r>
              <a:rPr lang="en-US" dirty="0"/>
              <a:t> is a valid argument that establishes the truth of a statement.</a:t>
            </a:r>
          </a:p>
          <a:p>
            <a:r>
              <a:rPr lang="en-US" dirty="0"/>
              <a:t>In math, CS,  and other disciplines, informal proofs  which are generally shorter, are generally used.</a:t>
            </a:r>
          </a:p>
          <a:p>
            <a:pPr lvl="1"/>
            <a:r>
              <a:rPr lang="en-US" dirty="0"/>
              <a:t>More than one rule of inference are often used in a step. </a:t>
            </a:r>
          </a:p>
          <a:p>
            <a:pPr lvl="1"/>
            <a:r>
              <a:rPr lang="en-US" dirty="0"/>
              <a:t>Steps may be skipped.</a:t>
            </a:r>
          </a:p>
          <a:p>
            <a:pPr lvl="1"/>
            <a:r>
              <a:rPr lang="en-US" dirty="0"/>
              <a:t>The rules of inference used are not explicitly stated. </a:t>
            </a:r>
          </a:p>
          <a:p>
            <a:pPr lvl="1"/>
            <a:r>
              <a:rPr lang="en-US" dirty="0"/>
              <a:t>Easier for to understand and to explain to people. </a:t>
            </a:r>
          </a:p>
          <a:p>
            <a:pPr lvl="1"/>
            <a:r>
              <a:rPr lang="en-US" dirty="0"/>
              <a:t>But it is also easier to introduce errors. </a:t>
            </a:r>
          </a:p>
          <a:p>
            <a:r>
              <a:rPr lang="en-US" dirty="0"/>
              <a:t>Proofs have many practical applications:</a:t>
            </a:r>
          </a:p>
          <a:p>
            <a:pPr lvl="1"/>
            <a:r>
              <a:rPr lang="en-US" dirty="0"/>
              <a:t>verification that computer programs are correct </a:t>
            </a:r>
          </a:p>
          <a:p>
            <a:pPr lvl="1"/>
            <a:r>
              <a:rPr lang="en-US" dirty="0"/>
              <a:t>establishing that operating systems are secure </a:t>
            </a:r>
          </a:p>
          <a:p>
            <a:pPr lvl="1"/>
            <a:r>
              <a:rPr lang="en-US" dirty="0"/>
              <a:t>enabling programs to make inferences in artificial intelligence </a:t>
            </a:r>
          </a:p>
          <a:p>
            <a:pPr lvl="1"/>
            <a:r>
              <a:rPr lang="en-US" dirty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theorem</a:t>
            </a:r>
            <a:r>
              <a:rPr lang="en-US" dirty="0"/>
              <a:t> is a statement that can be shown to be true using: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other theorems</a:t>
            </a:r>
          </a:p>
          <a:p>
            <a:pPr lvl="1"/>
            <a:r>
              <a:rPr lang="en-US" i="1" dirty="0"/>
              <a:t>axioms</a:t>
            </a:r>
            <a:r>
              <a:rPr lang="en-US" dirty="0"/>
              <a:t> (statements which are given as true) </a:t>
            </a:r>
          </a:p>
          <a:p>
            <a:pPr lvl="1"/>
            <a:r>
              <a:rPr lang="en-US" dirty="0"/>
              <a:t>rules of inference</a:t>
            </a:r>
          </a:p>
          <a:p>
            <a:r>
              <a:rPr lang="en-US" dirty="0"/>
              <a:t>A </a:t>
            </a:r>
            <a:r>
              <a:rPr lang="en-US" i="1" dirty="0"/>
              <a:t>lemma</a:t>
            </a:r>
            <a:r>
              <a:rPr lang="en-US" dirty="0"/>
              <a:t> is a ‘helping theorem’ or a result which is needed to prove a theorem.</a:t>
            </a:r>
          </a:p>
          <a:p>
            <a:r>
              <a:rPr lang="en-US" dirty="0"/>
              <a:t>A </a:t>
            </a:r>
            <a:r>
              <a:rPr lang="en-US" i="1" dirty="0"/>
              <a:t>corollary</a:t>
            </a:r>
            <a:r>
              <a:rPr lang="en-US" dirty="0"/>
              <a:t> is a result which follows directly from a theorem.</a:t>
            </a:r>
          </a:p>
          <a:p>
            <a:r>
              <a:rPr lang="en-US" dirty="0"/>
              <a:t>Less important theorems are sometimes called </a:t>
            </a:r>
            <a:r>
              <a:rPr lang="en-US" i="1" dirty="0"/>
              <a:t>propositions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/>
              <a:t>conjecture</a:t>
            </a:r>
            <a:r>
              <a:rPr lang="en-US" dirty="0"/>
              <a:t> is a statement that is being proposed to be true. Once a proof of a conjecture is found, it becomes a theorem. It may turn out to be false.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 Theorems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/>
              <a:t>    For example, the statement: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sz="2200" dirty="0"/>
              <a:t>“If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where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are positive real numbers,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”</a:t>
            </a:r>
          </a:p>
          <a:p>
            <a:pPr>
              <a:buNone/>
            </a:pPr>
            <a:r>
              <a:rPr lang="en-US" dirty="0"/>
              <a:t>   really means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sz="2200" dirty="0"/>
              <a:t>“For all positive real numbers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, if </a:t>
            </a:r>
            <a:r>
              <a:rPr lang="en-US" sz="2200" i="1" dirty="0"/>
              <a:t>x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dirty="0"/>
              <a:t>, then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&gt; </a:t>
            </a:r>
            <a:r>
              <a:rPr lang="en-US" sz="2200" i="1" dirty="0"/>
              <a:t>y</a:t>
            </a:r>
            <a:r>
              <a:rPr lang="en-US" sz="2200" baseline="30000" dirty="0"/>
              <a:t>2</a:t>
            </a:r>
            <a:r>
              <a:rPr lang="en-US" sz="2200" dirty="0"/>
              <a:t> .”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theorems have the form: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To prove them, we show that where </a:t>
            </a:r>
            <a:r>
              <a:rPr lang="en-US" i="1" dirty="0"/>
              <a:t>c</a:t>
            </a:r>
            <a:r>
              <a:rPr lang="en-US" dirty="0"/>
              <a:t> is an arbitrary element of the domain, </a:t>
            </a:r>
          </a:p>
          <a:p>
            <a:r>
              <a:rPr lang="en-US" dirty="0"/>
              <a:t>By universal generalization the truth of the original formula follows.</a:t>
            </a:r>
          </a:p>
          <a:p>
            <a:r>
              <a:rPr lang="en-US" dirty="0"/>
              <a:t>So, we must prove something of the form: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i="1" dirty="0"/>
              <a:t>Trivial Proof</a:t>
            </a:r>
            <a:r>
              <a:rPr lang="en-US" dirty="0"/>
              <a:t>: If we know </a:t>
            </a:r>
            <a:r>
              <a:rPr lang="en-US" i="1" dirty="0"/>
              <a:t>q</a:t>
            </a:r>
            <a:r>
              <a:rPr lang="en-US" dirty="0"/>
              <a:t> is true, then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  is true as well.  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“If it is raining  then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/>
              <a:t>.”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r>
              <a:rPr lang="en-US" dirty="0"/>
              <a:t> </a:t>
            </a:r>
            <a:r>
              <a:rPr lang="en-US" i="1" dirty="0"/>
              <a:t>Vacuous Proof</a:t>
            </a:r>
            <a:r>
              <a:rPr lang="en-US" dirty="0"/>
              <a:t>: If we know </a:t>
            </a:r>
            <a:r>
              <a:rPr lang="en-US" i="1" dirty="0"/>
              <a:t>p</a:t>
            </a:r>
            <a:r>
              <a:rPr lang="en-US" dirty="0"/>
              <a:t> is false then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  is true as well.</a:t>
            </a:r>
          </a:p>
          <a:p>
            <a:pPr>
              <a:buNone/>
            </a:pPr>
            <a:r>
              <a:rPr lang="en-US" dirty="0"/>
              <a:t>“If I am both rich and poor then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/>
              <a:t>.”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[ Even though these examples seem silly, both trivial and vacuous proofs are often used in mathematical induction, as we will see in Chapter 5) 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and Odd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 The integer </a:t>
            </a:r>
            <a:r>
              <a:rPr lang="en-US" i="1" dirty="0"/>
              <a:t>n</a:t>
            </a:r>
            <a:r>
              <a:rPr lang="en-US" dirty="0"/>
              <a:t> is even if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 is odd if there exists an integer </a:t>
            </a:r>
            <a:r>
              <a:rPr lang="en-US" i="1" dirty="0"/>
              <a:t>k</a:t>
            </a:r>
            <a:r>
              <a:rPr lang="en-US" dirty="0"/>
              <a:t>,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We will need this basic fact about the integers in some of the example proofs to follow. We will learn more about the integers in Chapter 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Arguments</a:t>
            </a:r>
          </a:p>
          <a:p>
            <a:r>
              <a:rPr lang="en-US" dirty="0"/>
              <a:t>Inference Rules for Propositional Logic</a:t>
            </a:r>
          </a:p>
          <a:p>
            <a:r>
              <a:rPr lang="en-US" dirty="0"/>
              <a:t>Using Rules of Inference to Build Arguments</a:t>
            </a:r>
          </a:p>
          <a:p>
            <a:r>
              <a:rPr lang="en-US" dirty="0"/>
              <a:t>Rules of Inference for Quantified Statements</a:t>
            </a:r>
          </a:p>
          <a:p>
            <a:r>
              <a:rPr lang="en-US" dirty="0"/>
              <a:t>Building Arguments for Quantified Statements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Direct Proof</a:t>
            </a:r>
            <a:r>
              <a:rPr lang="en-US" dirty="0"/>
              <a:t>: Assume that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is true. Use rules of inference, axioms, and logical equivalences to show that   </a:t>
            </a:r>
            <a:r>
              <a:rPr lang="en-US" i="1" dirty="0"/>
              <a:t>q</a:t>
            </a:r>
            <a:r>
              <a:rPr lang="en-US" dirty="0"/>
              <a:t>  must also be true.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Give a direct proof of the theorem “If </a:t>
            </a:r>
            <a:r>
              <a:rPr lang="en-US" i="1" dirty="0"/>
              <a:t>n</a:t>
            </a:r>
            <a:r>
              <a:rPr lang="en-US" dirty="0"/>
              <a:t> is an odd integer, then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 is odd.”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Assume that </a:t>
            </a:r>
            <a:r>
              <a:rPr lang="en-US" i="1" dirty="0"/>
              <a:t>n</a:t>
            </a:r>
            <a:r>
              <a:rPr lang="en-US" dirty="0"/>
              <a:t> is odd. Then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for an integer </a:t>
            </a:r>
            <a:r>
              <a:rPr lang="en-US" i="1" dirty="0"/>
              <a:t>k</a:t>
            </a:r>
            <a:r>
              <a:rPr lang="en-US" dirty="0"/>
              <a:t>. Squaring both sides of the equation, we get: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/>
              <a:t>We have proved that if n</a:t>
            </a:r>
            <a:r>
              <a:rPr lang="en-US" i="1" dirty="0"/>
              <a:t> </a:t>
            </a:r>
            <a:r>
              <a:rPr lang="en-US" dirty="0"/>
              <a:t>is an odd integer, then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 is an odd integer.    </a:t>
            </a:r>
          </a:p>
          <a:p>
            <a:pPr>
              <a:buNone/>
            </a:pPr>
            <a:r>
              <a:rPr lang="en-US" dirty="0"/>
              <a:t>   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     marks the  end of  the proof. Sometimes </a:t>
            </a:r>
            <a:r>
              <a:rPr lang="en-US" b="1" dirty="0"/>
              <a:t>QED </a:t>
            </a:r>
            <a:r>
              <a:rPr lang="en-US" dirty="0"/>
              <a:t>is used instead. )  </a:t>
            </a:r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Definition: </a:t>
            </a:r>
            <a:r>
              <a:rPr lang="en-US" dirty="0"/>
              <a:t>The real number </a:t>
            </a:r>
            <a:r>
              <a:rPr lang="en-US" i="1" dirty="0"/>
              <a:t>r </a:t>
            </a:r>
            <a:r>
              <a:rPr lang="en-US" dirty="0"/>
              <a:t>is </a:t>
            </a:r>
            <a:r>
              <a:rPr lang="en-US" i="1" dirty="0"/>
              <a:t>rational </a:t>
            </a:r>
            <a:r>
              <a:rPr lang="en-US" dirty="0"/>
              <a:t>if there exist integers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where  </a:t>
            </a:r>
            <a:r>
              <a:rPr lang="en-US" i="1" dirty="0"/>
              <a:t>q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/>
              <a:t>  such that 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q</a:t>
            </a:r>
            <a:endParaRPr lang="en-US" b="1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the sum of two rational numbers is rational.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i="1" dirty="0"/>
              <a:t>: </a:t>
            </a:r>
            <a:r>
              <a:rPr lang="en-US" dirty="0"/>
              <a:t>Assume </a:t>
            </a:r>
            <a:r>
              <a:rPr lang="en-US" i="1" dirty="0"/>
              <a:t>r </a:t>
            </a:r>
            <a:r>
              <a:rPr lang="en-US" dirty="0"/>
              <a:t>and </a:t>
            </a:r>
            <a:r>
              <a:rPr lang="en-US" i="1" dirty="0"/>
              <a:t>s</a:t>
            </a:r>
            <a:r>
              <a:rPr lang="en-US" dirty="0"/>
              <a:t> are two rational numbers. Then there must be integers </a:t>
            </a:r>
            <a:r>
              <a:rPr lang="en-US" i="1" dirty="0"/>
              <a:t>p, q </a:t>
            </a:r>
            <a:r>
              <a:rPr lang="en-US" dirty="0"/>
              <a:t>and also </a:t>
            </a:r>
            <a:r>
              <a:rPr lang="en-US" i="1" dirty="0"/>
              <a:t>t, u  </a:t>
            </a:r>
            <a:r>
              <a:rPr lang="en-US" dirty="0"/>
              <a:t>such that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/>
              <a:t>=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</a:t>
            </a:r>
            <a:r>
              <a:rPr lang="en-US" i="1" dirty="0"/>
              <a:t>Proof by Contraposition</a:t>
            </a:r>
            <a:r>
              <a:rPr lang="en-US" dirty="0"/>
              <a:t>: Assume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/>
              <a:t>  and show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/>
              <a:t>  is true also. This is sometimes called an </a:t>
            </a:r>
            <a:r>
              <a:rPr lang="en-US" i="1" dirty="0"/>
              <a:t>indirect proof </a:t>
            </a:r>
            <a:r>
              <a:rPr lang="en-US" dirty="0"/>
              <a:t>method. If we give a direct proof of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¬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then we have a proof of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 q</a:t>
            </a:r>
            <a:r>
              <a:rPr lang="en-US" i="1" dirty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>
                <a:ea typeface="Cambria Math"/>
              </a:rPr>
              <a:t>     Why does this work?</a:t>
            </a:r>
            <a:endParaRPr lang="en-US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if </a:t>
            </a:r>
            <a:r>
              <a:rPr lang="en-US" i="1" dirty="0"/>
              <a:t>n </a:t>
            </a:r>
            <a:r>
              <a:rPr lang="en-US" dirty="0"/>
              <a:t>is an integer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n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is odd</a:t>
            </a:r>
            <a:r>
              <a:rPr lang="en-US" i="1" dirty="0"/>
              <a:t>, </a:t>
            </a:r>
            <a:r>
              <a:rPr lang="en-US" dirty="0"/>
              <a:t>then</a:t>
            </a:r>
            <a:r>
              <a:rPr lang="en-US" i="1" dirty="0"/>
              <a:t> n </a:t>
            </a:r>
            <a:r>
              <a:rPr lang="en-US" dirty="0"/>
              <a:t>is odd.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i="1" dirty="0"/>
              <a:t>: </a:t>
            </a:r>
            <a:r>
              <a:rPr lang="en-US" dirty="0"/>
              <a:t>Assume </a:t>
            </a:r>
            <a:r>
              <a:rPr lang="en-US" i="1" dirty="0"/>
              <a:t>n</a:t>
            </a:r>
            <a:r>
              <a:rPr lang="en-US" dirty="0"/>
              <a:t> is even. So, </a:t>
            </a:r>
            <a:r>
              <a:rPr lang="en-US" i="1" dirty="0"/>
              <a:t>n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 </a:t>
            </a:r>
            <a:r>
              <a:rPr lang="en-US" dirty="0"/>
              <a:t>for some integer </a:t>
            </a:r>
            <a:r>
              <a:rPr lang="en-US" i="1" dirty="0"/>
              <a:t>k</a:t>
            </a:r>
            <a:r>
              <a:rPr lang="en-US" dirty="0"/>
              <a:t>. Thus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k</a:t>
            </a:r>
            <a:r>
              <a:rPr lang="en-US" dirty="0"/>
              <a:t> +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   Therefore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is even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,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/>
              <a:t>If </a:t>
            </a:r>
            <a:r>
              <a:rPr lang="en-US" i="1" dirty="0"/>
              <a:t>n </a:t>
            </a:r>
            <a:r>
              <a:rPr lang="en-US" dirty="0"/>
              <a:t>is an integer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n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is odd (not even) </a:t>
            </a:r>
            <a:r>
              <a:rPr lang="en-US" i="1" dirty="0"/>
              <a:t>, </a:t>
            </a:r>
            <a:r>
              <a:rPr lang="en-US" dirty="0"/>
              <a:t>then</a:t>
            </a:r>
            <a:r>
              <a:rPr lang="en-US" i="1" dirty="0"/>
              <a:t> n </a:t>
            </a:r>
            <a:r>
              <a:rPr lang="en-US" dirty="0"/>
              <a:t>is odd (not even).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for an integer </a:t>
            </a:r>
            <a:r>
              <a:rPr lang="en-US" i="1" dirty="0"/>
              <a:t>n,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 is odd, then </a:t>
            </a:r>
            <a:r>
              <a:rPr lang="en-US" i="1" dirty="0"/>
              <a:t>n</a:t>
            </a:r>
            <a:r>
              <a:rPr lang="en-US" dirty="0"/>
              <a:t> is odd.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 Use proof by contraposition. Assume </a:t>
            </a:r>
            <a:r>
              <a:rPr lang="en-US" i="1" dirty="0"/>
              <a:t>n</a:t>
            </a:r>
            <a:r>
              <a:rPr lang="en-US" dirty="0"/>
              <a:t> is even (i.e., not odd).  Therefore,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. Hence,</a:t>
            </a:r>
          </a:p>
          <a:p>
            <a:pPr>
              <a:buNone/>
            </a:pPr>
            <a:r>
              <a:rPr lang="en-US" dirty="0"/>
              <a:t>              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and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 </a:t>
            </a:r>
            <a:r>
              <a:rPr lang="en-US" dirty="0"/>
              <a:t>is even(i.e., not odd).</a:t>
            </a:r>
          </a:p>
          <a:p>
            <a:pPr>
              <a:buNone/>
            </a:pPr>
            <a:r>
              <a:rPr lang="en-US" dirty="0"/>
              <a:t>    We have shown that if </a:t>
            </a:r>
            <a:r>
              <a:rPr lang="en-US" i="1" dirty="0"/>
              <a:t>n </a:t>
            </a:r>
            <a:r>
              <a:rPr lang="en-US" dirty="0"/>
              <a:t>is an even integer, then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 </a:t>
            </a:r>
            <a:r>
              <a:rPr lang="en-US" dirty="0"/>
              <a:t>is even. Therefore by contraposition, for an integer</a:t>
            </a:r>
            <a:r>
              <a:rPr lang="en-US" i="1" dirty="0"/>
              <a:t> n,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 is odd, then </a:t>
            </a:r>
            <a:r>
              <a:rPr lang="en-US" i="1" dirty="0"/>
              <a:t>n</a:t>
            </a:r>
            <a:r>
              <a:rPr lang="en-US" dirty="0"/>
              <a:t> is odd. </a:t>
            </a:r>
          </a:p>
          <a:p>
            <a:pPr>
              <a:buNone/>
            </a:pPr>
            <a:r>
              <a:rPr lang="en-US" dirty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Conditional Statements: </a:t>
            </a:r>
            <a:r>
              <a:rPr lang="en-US" sz="4000" i="1" dirty="0"/>
              <a:t>p </a:t>
            </a:r>
            <a:r>
              <a:rPr lang="en-US" sz="4000" dirty="0">
                <a:latin typeface="Cambria Math"/>
                <a:ea typeface="Cambria Math"/>
              </a:rPr>
              <a:t>→ </a:t>
            </a:r>
            <a:r>
              <a:rPr lang="en-US" sz="4000" i="1" dirty="0">
                <a:latin typeface="Cambria Math"/>
                <a:ea typeface="Cambria Math"/>
              </a:rPr>
              <a:t>q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Proof by Contradiction</a:t>
            </a:r>
            <a:r>
              <a:rPr lang="en-US" dirty="0"/>
              <a:t>: (AKA </a:t>
            </a:r>
            <a:r>
              <a:rPr lang="en-US" i="1" dirty="0" err="1"/>
              <a:t>reductio</a:t>
            </a:r>
            <a:r>
              <a:rPr lang="en-US" i="1" dirty="0"/>
              <a:t> ad absurdum</a:t>
            </a:r>
            <a:r>
              <a:rPr lang="en-US" b="1" dirty="0"/>
              <a:t>)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dirty="0"/>
              <a:t>   To prove  </a:t>
            </a:r>
            <a:r>
              <a:rPr lang="en-US" i="1" dirty="0"/>
              <a:t>p</a:t>
            </a:r>
            <a:r>
              <a:rPr lang="en-US" dirty="0"/>
              <a:t>, assume 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/>
              <a:t>  and derive a contradiction such as   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∧ ¬</a:t>
            </a:r>
            <a:r>
              <a:rPr lang="en-US" i="1" dirty="0">
                <a:latin typeface="Cambria Math"/>
                <a:ea typeface="Cambria Math"/>
              </a:rPr>
              <a:t>p. </a:t>
            </a:r>
            <a:r>
              <a:rPr lang="en-US" dirty="0">
                <a:latin typeface="Cambria Math"/>
                <a:ea typeface="Cambria Math"/>
              </a:rPr>
              <a:t>(an indirect form of proof).</a:t>
            </a:r>
            <a:r>
              <a:rPr lang="en-US" dirty="0"/>
              <a:t> Since we have shown that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b="1" dirty="0">
                <a:latin typeface="Cambria Math"/>
                <a:ea typeface="Cambria Math"/>
              </a:rPr>
              <a:t>F</a:t>
            </a:r>
            <a:r>
              <a:rPr lang="en-US" dirty="0"/>
              <a:t> is true , it follows that the </a:t>
            </a:r>
            <a:r>
              <a:rPr lang="en-US" dirty="0" err="1"/>
              <a:t>contrapositive</a:t>
            </a:r>
            <a:r>
              <a:rPr lang="en-US" dirty="0"/>
              <a:t>  </a:t>
            </a:r>
            <a:r>
              <a:rPr lang="en-US" b="1" dirty="0" err="1"/>
              <a:t>T</a:t>
            </a:r>
            <a:r>
              <a:rPr lang="en-US" dirty="0" err="1">
                <a:latin typeface="Cambria Math"/>
                <a:ea typeface="Cambria Math"/>
              </a:rPr>
              <a:t>→</a:t>
            </a:r>
            <a:r>
              <a:rPr lang="en-US" i="1" dirty="0" err="1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also holds.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</a:t>
            </a:r>
            <a:r>
              <a:rPr lang="en-US" i="1" dirty="0"/>
              <a:t> </a:t>
            </a:r>
            <a:r>
              <a:rPr lang="en-US" dirty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 preview of  Chapter 4.</a:t>
            </a:r>
          </a:p>
          <a:p>
            <a:pPr>
              <a:buNone/>
            </a:pPr>
            <a:r>
              <a:rPr lang="en-US" sz="8000" b="1" dirty="0"/>
              <a:t>    Example</a:t>
            </a:r>
            <a:r>
              <a:rPr lang="en-US" sz="8000" dirty="0"/>
              <a:t>: Use a proof by contradiction to give a proof that  </a:t>
            </a:r>
            <a:r>
              <a:rPr lang="en-US" sz="8000" dirty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>
                <a:latin typeface="Cambria Math"/>
                <a:ea typeface="Cambria Math"/>
              </a:rPr>
              <a:t>     </a:t>
            </a:r>
            <a:r>
              <a:rPr lang="en-US" sz="8000" b="1" dirty="0">
                <a:ea typeface="Cambria Math"/>
              </a:rPr>
              <a:t>Solution</a:t>
            </a:r>
            <a:r>
              <a:rPr lang="en-US" sz="8000" b="1" dirty="0">
                <a:latin typeface="Cambria Math"/>
                <a:ea typeface="Cambria Math"/>
              </a:rPr>
              <a:t>: </a:t>
            </a:r>
            <a:r>
              <a:rPr lang="en-US" sz="8000" dirty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with √2  </a:t>
            </a:r>
            <a:r>
              <a:rPr lang="en-US" sz="8000" i="1" dirty="0">
                <a:latin typeface="Cambria Math"/>
                <a:ea typeface="Cambria Math"/>
              </a:rPr>
              <a:t>= a/b</a:t>
            </a:r>
            <a:r>
              <a:rPr lang="en-US" sz="8000" dirty="0">
                <a:latin typeface="Cambria Math"/>
                <a:ea typeface="Cambria Math"/>
              </a:rPr>
              <a:t>, where </a:t>
            </a:r>
            <a:r>
              <a:rPr lang="en-US" sz="8000" i="1" dirty="0">
                <a:latin typeface="Cambria Math"/>
                <a:ea typeface="Cambria Math"/>
              </a:rPr>
              <a:t>b≠ 0 </a:t>
            </a:r>
            <a:r>
              <a:rPr lang="en-US" sz="8000" dirty="0">
                <a:latin typeface="Cambria Math"/>
                <a:ea typeface="Cambria Math"/>
              </a:rPr>
              <a:t>and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 </a:t>
            </a:r>
            <a:r>
              <a:rPr lang="en-US" sz="8000" dirty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Therefore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i="1" baseline="30000" dirty="0">
                <a:latin typeface="Cambria Math"/>
                <a:ea typeface="Cambria Math"/>
              </a:rPr>
              <a:t>2</a:t>
            </a:r>
            <a:r>
              <a:rPr lang="en-US" sz="8000" baseline="30000" dirty="0">
                <a:latin typeface="Cambria Math"/>
                <a:ea typeface="Cambria Math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 must be even. If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i="1" baseline="30000" dirty="0">
                <a:latin typeface="Cambria Math"/>
                <a:ea typeface="Cambria Math"/>
              </a:rPr>
              <a:t>2</a:t>
            </a:r>
            <a:r>
              <a:rPr lang="en-US" sz="8000" baseline="30000" dirty="0">
                <a:latin typeface="Cambria Math"/>
                <a:ea typeface="Cambria Math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 is even then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is even, </a:t>
            </a:r>
            <a:r>
              <a:rPr lang="en-US" sz="8000" i="1" dirty="0">
                <a:latin typeface="Cambria Math"/>
                <a:ea typeface="Cambria Math"/>
              </a:rPr>
              <a:t>a = </a:t>
            </a:r>
            <a:r>
              <a:rPr lang="en-US" sz="8000" dirty="0">
                <a:latin typeface="Cambria Math"/>
                <a:ea typeface="Cambria Math"/>
              </a:rPr>
              <a:t>2</a:t>
            </a:r>
            <a:r>
              <a:rPr lang="en-US" sz="8000" i="1" dirty="0">
                <a:latin typeface="Cambria Math"/>
                <a:ea typeface="Cambria Math"/>
              </a:rPr>
              <a:t>c  </a:t>
            </a:r>
            <a:r>
              <a:rPr lang="en-US" sz="8000" dirty="0">
                <a:latin typeface="Cambria Math"/>
                <a:ea typeface="Cambria Math"/>
              </a:rPr>
              <a:t>for some integer </a:t>
            </a:r>
            <a:r>
              <a:rPr lang="en-US" sz="8000" i="1" dirty="0">
                <a:latin typeface="Cambria Math"/>
                <a:ea typeface="Cambria Math"/>
              </a:rPr>
              <a:t>c</a:t>
            </a:r>
            <a:r>
              <a:rPr lang="en-US" sz="8000" dirty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Therefore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baseline="30000" dirty="0">
                <a:latin typeface="Cambria Math"/>
                <a:ea typeface="Cambria Math"/>
              </a:rPr>
              <a:t>2 </a:t>
            </a:r>
            <a:r>
              <a:rPr lang="en-US" sz="8000" dirty="0">
                <a:latin typeface="Cambria Math"/>
                <a:ea typeface="Cambria Math"/>
              </a:rPr>
              <a:t> is even.  Again then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>
                <a:latin typeface="Cambria Math"/>
                <a:ea typeface="Cambria Math"/>
              </a:rPr>
              <a:t>a</a:t>
            </a:r>
            <a:r>
              <a:rPr lang="en-US" sz="8000" dirty="0">
                <a:latin typeface="Cambria Math"/>
                <a:ea typeface="Cambria Math"/>
              </a:rPr>
              <a:t> and </a:t>
            </a:r>
            <a:r>
              <a:rPr lang="en-US" sz="8000" i="1" dirty="0">
                <a:latin typeface="Cambria Math"/>
                <a:ea typeface="Cambria Math"/>
              </a:rPr>
              <a:t>b</a:t>
            </a:r>
            <a:r>
              <a:rPr lang="en-US" sz="8000" dirty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</a:t>
            </a:r>
            <a:endParaRPr lang="en-US" sz="8000" b="1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by Contradiction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preview of 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there is no largest prime number.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Assume that there is a largest prime number. Call it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Hence, we can list all the primes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,..,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Form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None of the prime numbers on the list divides </a:t>
            </a:r>
            <a:r>
              <a:rPr lang="en-US" i="1" dirty="0"/>
              <a:t>r</a:t>
            </a:r>
            <a:r>
              <a:rPr lang="en-US" dirty="0"/>
              <a:t>. Therefore, by a theorem in Chapter 4, either </a:t>
            </a:r>
            <a:r>
              <a:rPr lang="en-US" i="1" dirty="0"/>
              <a:t>r</a:t>
            </a:r>
            <a:r>
              <a:rPr lang="en-US" dirty="0"/>
              <a:t> is prime or there is a smaller prime that divides </a:t>
            </a:r>
            <a:r>
              <a:rPr lang="en-US" i="1" dirty="0"/>
              <a:t>r</a:t>
            </a:r>
            <a:r>
              <a:rPr lang="en-US" dirty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Theorems that are </a:t>
            </a:r>
            <a:r>
              <a:rPr lang="en-US" dirty="0" err="1"/>
              <a:t>Biconditional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prove a theorem that is a </a:t>
            </a:r>
            <a:r>
              <a:rPr lang="en-US" dirty="0" err="1"/>
              <a:t>biconditional</a:t>
            </a:r>
            <a:r>
              <a:rPr lang="en-US" dirty="0"/>
              <a:t> statement, that is, a statement of the form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↔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, we show that     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b="1" dirty="0">
                <a:latin typeface="Cambria Math"/>
                <a:ea typeface="Cambria Math"/>
              </a:rPr>
              <a:t>Example</a:t>
            </a:r>
            <a:r>
              <a:rPr lang="en-US" dirty="0">
                <a:latin typeface="Cambria Math"/>
                <a:ea typeface="Cambria Math"/>
              </a:rPr>
              <a:t>: Prove the theorem: “If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is an integer, then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is odd if and only if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</a:t>
            </a:r>
            <a:r>
              <a:rPr lang="en-US" b="1" dirty="0">
                <a:latin typeface="Cambria Math"/>
                <a:ea typeface="Cambria Math"/>
              </a:rPr>
              <a:t> Solution:  </a:t>
            </a:r>
            <a:r>
              <a:rPr lang="en-US" dirty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. Therefore we can conclude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↔ </a:t>
            </a:r>
            <a:r>
              <a:rPr lang="en-US" i="1" dirty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Sometimes </a:t>
            </a:r>
            <a:r>
              <a:rPr lang="en-US" sz="2000" i="1" dirty="0" err="1">
                <a:latin typeface="Cambria Math"/>
                <a:ea typeface="Cambria Math"/>
              </a:rPr>
              <a:t>iff</a:t>
            </a:r>
            <a:r>
              <a:rPr lang="en-US" sz="2000" i="1" dirty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>
                <a:latin typeface="Cambria Math"/>
                <a:ea typeface="Cambria Math"/>
              </a:rPr>
              <a:t>                  “If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an integer, then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odd </a:t>
            </a:r>
            <a:r>
              <a:rPr lang="en-US" sz="2000" dirty="0" err="1">
                <a:latin typeface="Cambria Math"/>
                <a:ea typeface="Cambria Math"/>
              </a:rPr>
              <a:t>iif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baseline="30000" dirty="0">
                <a:latin typeface="Cambria Math"/>
                <a:ea typeface="Cambria Math"/>
              </a:rPr>
              <a:t>2 </a:t>
            </a:r>
            <a:r>
              <a:rPr lang="en-US" sz="2000" dirty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this?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“Proof” that </a:t>
            </a:r>
            <a:r>
              <a:rPr lang="en-US" sz="2800" i="1" dirty="0"/>
              <a:t>1</a:t>
            </a:r>
            <a:r>
              <a:rPr lang="en-US" sz="2800" dirty="0"/>
              <a:t> = </a:t>
            </a:r>
            <a:r>
              <a:rPr lang="en-US" sz="2800" i="1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Step 5.  a - b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Revisiting the Socrates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two premises:</a:t>
            </a:r>
          </a:p>
          <a:p>
            <a:pPr lvl="1"/>
            <a:r>
              <a:rPr lang="en-US" dirty="0"/>
              <a:t>“All men are mortal.”</a:t>
            </a:r>
          </a:p>
          <a:p>
            <a:pPr lvl="1"/>
            <a:r>
              <a:rPr lang="en-US" dirty="0"/>
              <a:t>“Socrates is a man.”</a:t>
            </a:r>
          </a:p>
          <a:p>
            <a:r>
              <a:rPr lang="en-US" dirty="0"/>
              <a:t>And the conclusion: </a:t>
            </a:r>
          </a:p>
          <a:p>
            <a:pPr lvl="1"/>
            <a:r>
              <a:rPr lang="en-US" dirty="0"/>
              <a:t>“Socrates is mortal.”</a:t>
            </a:r>
          </a:p>
          <a:p>
            <a:r>
              <a:rPr lang="en-US" dirty="0"/>
              <a:t>How do we get the conclusion from the premises?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the premises (above the line) and the conclusion (below the line) in predicate logic as an argument: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Propositional Logic</a:t>
            </a:r>
          </a:p>
          <a:p>
            <a:pPr marL="1188720" lvl="2" indent="-514350">
              <a:buNone/>
            </a:pPr>
            <a:r>
              <a:rPr lang="en-US" dirty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Predicate Logic</a:t>
            </a:r>
          </a:p>
          <a:p>
            <a:pPr marL="1188720" lvl="2" indent="-514350">
              <a:buNone/>
            </a:pPr>
            <a:r>
              <a:rPr lang="en-US" dirty="0"/>
              <a:t>Inference rules for propositional logic plus additional inference rules to handle variables and quantifiers.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Arguments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argument </a:t>
            </a:r>
            <a:r>
              <a:rPr lang="en-US" dirty="0"/>
              <a:t>in propositional logic is a sequence of propositions. All but the final proposition are called </a:t>
            </a:r>
            <a:r>
              <a:rPr lang="en-US" i="1" dirty="0"/>
              <a:t>premises</a:t>
            </a:r>
            <a:r>
              <a:rPr lang="en-US" dirty="0"/>
              <a:t>. The last statement is the </a:t>
            </a:r>
            <a:r>
              <a:rPr lang="en-US" i="1" dirty="0"/>
              <a:t>conclusion</a:t>
            </a:r>
            <a:r>
              <a:rPr lang="en-US" dirty="0"/>
              <a:t>. </a:t>
            </a:r>
          </a:p>
          <a:p>
            <a:r>
              <a:rPr lang="en-US" dirty="0"/>
              <a:t>The argument is valid if the premises imply the conclusion.  An </a:t>
            </a:r>
            <a:r>
              <a:rPr lang="en-US" i="1" dirty="0"/>
              <a:t>argument form</a:t>
            </a:r>
            <a:r>
              <a:rPr lang="en-US" dirty="0"/>
              <a:t>   is  an argument that is valid no matter what propositions are substituted into its propositional variables.    </a:t>
            </a:r>
          </a:p>
          <a:p>
            <a:r>
              <a:rPr lang="en-US" dirty="0"/>
              <a:t>If the premises are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/>
              <a:t>and the conclusion is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then               </a:t>
            </a:r>
          </a:p>
          <a:p>
            <a:pPr>
              <a:buNone/>
            </a:pPr>
            <a:r>
              <a:rPr lang="en-US" dirty="0"/>
              <a:t>        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)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/>
              <a:t> is a tautology.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  <a:p>
            <a:r>
              <a:rPr lang="en-US" dirty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/>
              <a:t>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of Inference for Propositional Logic: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is snowing.”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endParaRPr lang="en-US" dirty="0"/>
          </a:p>
          <a:p>
            <a:r>
              <a:rPr lang="en-US" dirty="0"/>
              <a:t>“If it is snowing,  then I will study discrete math.”</a:t>
            </a:r>
          </a:p>
          <a:p>
            <a:r>
              <a:rPr lang="en-US" dirty="0"/>
              <a:t>“It is snowing.”</a:t>
            </a:r>
          </a:p>
          <a:p>
            <a:endParaRPr lang="en-US" dirty="0"/>
          </a:p>
          <a:p>
            <a:r>
              <a:rPr lang="en-US" dirty="0"/>
              <a:t>“Therefore , I will  study discrete math.”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      (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8547</TotalTime>
  <Words>3349</Words>
  <Application>Microsoft Office PowerPoint</Application>
  <PresentationFormat>On-screen Show (4:3)</PresentationFormat>
  <Paragraphs>396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Wingdings 2</vt:lpstr>
      <vt:lpstr>Cambria Math</vt:lpstr>
      <vt:lpstr>Constantia</vt:lpstr>
      <vt:lpstr>Calibri</vt:lpstr>
      <vt:lpstr>Arial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Mr. Mukesh Kumar Rathi Maheshwari</cp:lastModifiedBy>
  <cp:revision>476</cp:revision>
  <dcterms:created xsi:type="dcterms:W3CDTF">2013-10-11T23:23:15Z</dcterms:created>
  <dcterms:modified xsi:type="dcterms:W3CDTF">2020-11-25T04:11:35Z</dcterms:modified>
</cp:coreProperties>
</file>