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53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Multithreading</a:t>
            </a:r>
            <a:endParaRPr b="0" lang="en-US" sz="53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7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POSIX Thread</a:t>
            </a:r>
            <a:br/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IEEE 1003.1c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Shared Memory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2133720" y="2209680"/>
            <a:ext cx="4924080" cy="4190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380880" y="1295280"/>
            <a:ext cx="8457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 threads have access to the same global, shared memory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Threads also have their own private data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Programmers are responsible for synchronizing access (protecting) globally shared data.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Thread Safe”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9" name="Picture 2" descr="C:\Users\muhammadsaeed.IBAPK\Desktop\thread-safe.png"/>
          <p:cNvPicPr/>
          <p:nvPr/>
        </p:nvPicPr>
        <p:blipFill>
          <a:blip r:embed="rId1"/>
          <a:stretch/>
        </p:blipFill>
        <p:spPr>
          <a:xfrm>
            <a:off x="74160" y="1600200"/>
            <a:ext cx="8992440" cy="4266000"/>
          </a:xfrm>
          <a:prstGeom prst="rect">
            <a:avLst/>
          </a:prstGeom>
          <a:ln w="936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POSIX Threads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Historically,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hardware vendors have implemented their own </a:t>
            </a:r>
            <a:r>
              <a:rPr b="1" lang="en-US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proprietary versions of threads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These </a:t>
            </a:r>
            <a:r>
              <a:rPr b="1" lang="en-US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implementations differed substantially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from each other making it difficult for programmers to develop portable threaded applications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In order to take full advantage of the capabilities provided by threads, a </a:t>
            </a:r>
            <a:r>
              <a:rPr b="1" lang="en-US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standardized programming interface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was required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For UNIX systems, this interface has been specified by the </a:t>
            </a:r>
            <a:r>
              <a:rPr b="1" lang="en-US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IEEE POSIX 1003.1c standard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(1995)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Latest version 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IEEE POSIX 1003.1-2008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POSIX Thread 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Thread management: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creating, detaching, joining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Mutexes: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"mutual exclusion” 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creating, destroying, locking and unlocking mutex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 variables: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communications between threads that share a mutex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wait and signal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Synchronization: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read/write locks and barriers.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Thread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Creating and Terminating Threads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pthread_create (thread, attr, start_routine, arg) </a:t>
            </a:r>
            <a:endParaRPr b="0" lang="en-US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pthread_exit (status) </a:t>
            </a:r>
            <a:endParaRPr b="0" lang="en-US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pthread_cancel (thread) </a:t>
            </a:r>
            <a:endParaRPr b="0" lang="en-US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pthread_attr_init (attr) </a:t>
            </a:r>
            <a:endParaRPr b="0" lang="en-US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pthread_attr_destroy (attr)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Thread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52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Joining and Detaching Threads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pthread_join (threadid,status) 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pthread_detach (threadid) 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pthread_attr_setdetachstate (attr,detachstate) 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pthread_attr_getdetachstate (attr,detachstate)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8" name="Picture 1" descr="C:\Users\muhammadsaeed.IBAPK\Desktop\joinable-detechable.png"/>
          <p:cNvPicPr/>
          <p:nvPr/>
        </p:nvPicPr>
        <p:blipFill>
          <a:blip r:embed="rId1"/>
          <a:stretch/>
        </p:blipFill>
        <p:spPr>
          <a:xfrm>
            <a:off x="914400" y="4248000"/>
            <a:ext cx="7190280" cy="2456280"/>
          </a:xfrm>
          <a:prstGeom prst="rect">
            <a:avLst/>
          </a:prstGeom>
          <a:ln w="1260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Joinable vs Detachable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joinable thread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is a thread that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can, and should, be joined - waited for its termination. Such a thread is equivalent to a process which is expected to yield a value that should be collected by some other process (reaping). Similarly to such processes, 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a joinable thread becomes a </a:t>
            </a:r>
            <a:r>
              <a:rPr b="1" lang="en-US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zombie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after finishing, and won't disappear until joined.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An alternative to a joinable thread is a </a:t>
            </a:r>
            <a:r>
              <a:rPr b="1" lang="en-US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detached thread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that is not expected to be joined; such a 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thread disappears immediately after termination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By default, a thread starts as joinable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. It can become detached with the pthread_detach() call. The pthread_join() call is used to join a thread.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5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thread_1.c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21932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&lt;stdio.h&gt;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&lt;pthread.h&gt;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&lt;unistd.h&gt;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void * work(void * ptr)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 i;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nn-NO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nn-NO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for (i = 0; i &lt; 10; i++)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{  printf("%d", (int)ptr);  usleep(1000); }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pthread_exit(0);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main(int argc, char ** argv)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pthread_t t0, t1;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pthread_create(&amp;t0, 0, work, (void *)0);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pthread_create(&amp;t1, 0, work, (void *)1);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3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pthread_join(t0, 0);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pthread_join(t1, 0);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Joinable Threads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914400"/>
            <a:ext cx="82285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void *do_nothing(void *null) { int i;   i=0;   pthread_exit(NULL); }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main(int argc, char *argv[]) {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pthread_t           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tid;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pthread_attr_t  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attr;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pthread_attr_init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(&amp;attr);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pthread_attr_setdetachstate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(&amp;attr,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PTHREAD_CREATE_JOINABLE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rc =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pthread_create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(&amp;tid, &amp;attr, do_nothing, NULL);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(rc) {  printf("ERROR Code = %d\n", rc);   exit(-1);   }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/* Wait for the thread */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rc =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pthread_join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(tid, NULL);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(rc) {printf("ERROR Code = %d\n", rc);  exit(-1); }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pthread_attr_destroy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(&amp;attr);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pthread_exit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(NULL);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to pass multiple arguments to a thread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152280" y="1371600"/>
          <a:ext cx="8838360" cy="4703400"/>
        </p:xfrm>
        <a:graphic>
          <a:graphicData uri="http://schemas.openxmlformats.org/drawingml/2006/table">
            <a:tbl>
              <a:tblPr/>
              <a:tblGrid>
                <a:gridCol w="4419360"/>
                <a:gridCol w="4419360"/>
              </a:tblGrid>
              <a:tr h="114300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struct   thread_data      {   int  thread_id;   int  sum;   char *message;   };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struct   thread_data       data;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560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*PrintHello(void *threadarg)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    thread_data     *my_data;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my_data = (struct thread_data *) threadarg;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taskid = my_data-&gt;thread_id;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sum = my_data-&gt;sum;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hello_msg = my_data-&gt;message;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92b3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 (int argc, char *argv[])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data.thread_id     = tid;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data.sum               = sum;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data.message       = messages;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rc = pthread_create(&amp;thread, NULL,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PrintHello, (void *) &amp;data);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92b3e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Multitasking vs Multithreading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Threads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Why Threading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POSIX Threads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POSIX Thread APIs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and Terminating Threads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Joining and Detaching Threads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Mutual Exclusion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Mutual Exclusion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 protect shared resources from race condition and data inconsistency.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20" name="Table 3"/>
          <p:cNvGraphicFramePr/>
          <p:nvPr/>
        </p:nvGraphicFramePr>
        <p:xfrm>
          <a:off x="1447920" y="2743200"/>
          <a:ext cx="6095160" cy="311256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22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Thread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Thread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Shared Data 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= 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= 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= B + 300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= A + 200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Mutex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Structure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pthread_mutex_t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Fuctions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pthread_mutex_init (mutex , attr)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pthread_mutex_destroy (mutex)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pthread_mutexattr_init (attr) 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pthread_mutexattr_destroy (attr)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Locking and Unlocking Mutex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Functions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pthread_mutex_lock (mutex) 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pthread_mutex_unlock (mutex) 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pthread_mutex_trylock (mutex)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Example : Mutex Lock/Unlock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457200" y="1219320"/>
          <a:ext cx="8381160" cy="5659560"/>
        </p:xfrm>
        <a:graphic>
          <a:graphicData uri="http://schemas.openxmlformats.org/drawingml/2006/table">
            <a:tbl>
              <a:tblPr/>
              <a:tblGrid>
                <a:gridCol w="4190760"/>
                <a:gridCol w="4190760"/>
              </a:tblGrid>
              <a:tr h="3571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pthread_mutex_t     mtx;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43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print(int thread, int i)                    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pthread_mutex_lock(&amp;mtx);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//      &lt; Critical Section &gt;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printf("thread %d: %d\n", thread, i);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pthread_mutex_unlock(&amp;mtx);               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* work(void * ptr)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n-NO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0" lang="nn-NO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(int i = 0; i &lt; 10; i++)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print((int)ptr, i);    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pthread_exit(0);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6380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main(int argc, char ** argv)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pthread_t t0, t1;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pthread_mutex_init(&amp;mtx, 0);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pthread_create(&amp;t0, 0, work, (void *)0);     pthread_create(&amp;t1, 0, work, (void *)1);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pthread_join(t0, 0);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pthread_join(t1, 0);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pthread_mutex_destroy(&amp;mtx);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Thread Synchronization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When two or more threads are dependents on each other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Signaling a sleeping threads to wakeup 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POSIX Threads support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Condition Variables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Condition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6000"/>
          </a:bodyPr>
          <a:p>
            <a:pPr marL="343080" indent="-342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 variables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provide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yet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another way for threads to synchronize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 While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mutexes implement synchronization by controlling thread access to data, condition variables allow threads to synchronize based upon the actual value of data.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Without condition variables, the programmer would need to have threads continually polling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(possibly in a critical section), to check if the condition is met. This can be very resource consuming since the thread would be continuously busy in this activity. A condition variable is a way to achieve the same goal without polling.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A condition variable is always used in conjunction with a mutex lock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Structure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pthread_cond_t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pthread_cond_init (condition ,  attr)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pthread_cond_destroy (condition)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pthread_condattr_init (attr) 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pthread_condattr_destroy (attr)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Wait &amp; Signal</a:t>
            </a:r>
            <a:endParaRPr b="0" lang="en-US" sz="4400" spc="-1" strike="noStrike">
              <a:highlight>
                <a:srgbClr val="ffff00"/>
              </a:highlight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pthread_cond_wait (condition , mutex)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pthread_cond_signal (condition) 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pthread_cond_broadcast (condition)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: Wait &amp; Signal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457200" y="1219320"/>
          <a:ext cx="8381520" cy="5224320"/>
        </p:xfrm>
        <a:graphic>
          <a:graphicData uri="http://schemas.openxmlformats.org/drawingml/2006/table">
            <a:tbl>
              <a:tblPr/>
              <a:tblGrid>
                <a:gridCol w="8381880"/>
              </a:tblGrid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pthread_mutex_t       mtx;                 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pthread_cond_t     cond;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how_many = 10;                               int pool = 0;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02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main(int argc, char ** argv)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pthread_t     prod,     cons;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pthread_mutex_init(&amp;mtx, 0);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pthread_cond_init(&amp;cond, 0);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pthread_create(&amp;cons, 0, consumer, 0);       pthread_create(&amp;prod, 0, producer, 0);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pthread_join(prod, 0);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pthread_join(cons, 0);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pthread_cond_destroy(&amp;cond);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pthread_mutex_destroy(&amp;mtx);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: Wait &amp; Signal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457200" y="1219320"/>
          <a:ext cx="8381160" cy="5527800"/>
        </p:xfrm>
        <a:graphic>
          <a:graphicData uri="http://schemas.openxmlformats.org/drawingml/2006/table">
            <a:tbl>
              <a:tblPr/>
              <a:tblGrid>
                <a:gridCol w="4190760"/>
                <a:gridCol w="4190760"/>
              </a:tblGrid>
              <a:tr h="62244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pthread_mutex_t       mtx;                 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pthread_cond_t     cond;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how_many = 10;                               int pool = 0;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905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* producer(void * ptr)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while (how_many &gt; 0)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pthread_mutex_lock(&amp;mtx);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printf("producer: %d\n", how_many);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pool = how_many;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how_many--;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pthread_mutex_unlock(&amp;mtx);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pthread_cond_signal(&amp;cond);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pthread_exit(0);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* consumer(void * ptr)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while (how_many &gt; 0)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pthread_mutex_lock(&amp;mtx);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pthread_cond_wait(&amp;cond, &amp;mtx);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printf("consumer: %d\n", pool);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pool =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pthread_mutex_unlock(&amp;mtx);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pthread_exit(0);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Picture 5" descr="C:\Users\muhammadsaeed.IBAPK\Desktop\process.png"/>
          <p:cNvPicPr/>
          <p:nvPr/>
        </p:nvPicPr>
        <p:blipFill>
          <a:blip r:embed="rId1"/>
          <a:stretch/>
        </p:blipFill>
        <p:spPr>
          <a:xfrm>
            <a:off x="1691280" y="1479240"/>
            <a:ext cx="5622840" cy="507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Thread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Picture 2" descr="C:\Users\muhammadsaeed.IBAPK\Desktop\threads.png"/>
          <p:cNvPicPr/>
          <p:nvPr/>
        </p:nvPicPr>
        <p:blipFill>
          <a:blip r:embed="rId1"/>
          <a:stretch/>
        </p:blipFill>
        <p:spPr>
          <a:xfrm>
            <a:off x="2013480" y="1600200"/>
            <a:ext cx="5254560" cy="464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Multitasking vs Multithreading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333360" y="1724040"/>
            <a:ext cx="8476200" cy="490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Why Threading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Multitasking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fork()</a:t>
            </a:r>
            <a:endParaRPr b="0" lang="en-US" sz="2800" spc="-1" strike="noStrike">
              <a:latin typeface="Arial"/>
            </a:endParaRPr>
          </a:p>
          <a:p>
            <a:pPr lvl="1"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Problems</a:t>
            </a:r>
            <a:endParaRPr b="0" lang="en-US" sz="2800" spc="-1" strike="noStrike">
              <a:latin typeface="Arial"/>
            </a:endParaRPr>
          </a:p>
          <a:p>
            <a:pPr lvl="2" marL="74304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Time to create new process</a:t>
            </a:r>
            <a:endParaRPr b="0" lang="en-US" sz="2400" spc="-1" strike="noStrike">
              <a:latin typeface="Arial"/>
            </a:endParaRPr>
          </a:p>
          <a:p>
            <a:pPr lvl="2" marL="74304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Memory requirements </a:t>
            </a:r>
            <a:endParaRPr b="0" lang="en-US" sz="2400" spc="-1" strike="noStrike">
              <a:latin typeface="Arial"/>
            </a:endParaRPr>
          </a:p>
          <a:p>
            <a:pPr lvl="2" marL="74304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Switching Time for scheduling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Multithreading</a:t>
            </a:r>
            <a:endParaRPr b="0" lang="en-US" sz="28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pthread_create()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a new Process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5334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pid = fork()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if (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pid &lt; 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) 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 printf ("fork failed,Error = %d\n", pid);   exit(0); }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else if (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pid ==0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) /* this is the child of the fork */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  do_nothing(); exit(0);    }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else   /* this is the parent of the fork */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 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waitpid(pid, status, 0);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}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Time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1066680" y="1752480"/>
          <a:ext cx="6705000" cy="4723560"/>
        </p:xfrm>
        <a:graphic>
          <a:graphicData uri="http://schemas.openxmlformats.org/drawingml/2006/table">
            <a:tbl>
              <a:tblPr/>
              <a:tblGrid>
                <a:gridCol w="4114800"/>
                <a:gridCol w="838080"/>
                <a:gridCol w="1752480"/>
              </a:tblGrid>
              <a:tr h="540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fork()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pthread_create()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Intel 2.6 GHz Xeon E5-2670 (16cpus/node)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Intel 2.8 GHz Xeon 5660 (12cpus/node)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AMD 2.3 GHz Opteron (16cpus/node)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AMD 2.4 GHz Opteron (8cpus/node)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IBM 4.0 GHz POWER6 (8cpus/node)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IBM 1.9 GHz POWER5 p5-575 (8cpus/node)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IBM 1.5 GHz POWER4 (8cpus/node)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INTEL 2.4 GHz Xeon (2 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INTEL 1.4 GHz Itanium2 (4 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3"/>
          <p:cNvSpPr/>
          <p:nvPr/>
        </p:nvSpPr>
        <p:spPr>
          <a:xfrm>
            <a:off x="1219320" y="1371600"/>
            <a:ext cx="5942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50,000 processes or threads creation time in seconds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Benefits of Threads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Less time to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new thread than a process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terminate a thread than a process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switch between two threads within the same process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Since threads within the same process share memory and files, they can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communicate with each other without invoking the kernel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LibreOffice/6.4.7.2$Linux_X86_64 LibreOffice_project/40$Build-2</Application>
  <Words>1369</Words>
  <Paragraphs>311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Muhammad saeed / Part Time Faculty</dc:creator>
  <dc:description/>
  <dc:language>en-US</dc:language>
  <cp:lastModifiedBy/>
  <dcterms:modified xsi:type="dcterms:W3CDTF">2022-05-18T19:29:33Z</dcterms:modified>
  <cp:revision>43</cp:revision>
  <dc:subject/>
  <dc:title>POSIX Thread IEEE 1003.1c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