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4134E6-8704-4FAE-B52E-E6427CF893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All three must </a:t>
            </a:r>
            <a:r>
              <a:rPr b="0" lang="en-US" sz="2000" spc="-1" strike="noStrike">
                <a:latin typeface="Arial"/>
              </a:rPr>
              <a:t>be present for </a:t>
            </a:r>
            <a:r>
              <a:rPr b="0" lang="en-US" sz="2000" spc="-1" strike="noStrike">
                <a:latin typeface="Arial"/>
              </a:rPr>
              <a:t>deadlock to </a:t>
            </a:r>
            <a:r>
              <a:rPr b="0" lang="en-US" sz="2000" spc="-1" strike="noStrike">
                <a:latin typeface="Arial"/>
              </a:rPr>
              <a:t>occur.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6381D1-E0FC-43E0-8D58-7F2936CA18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Concurrency Control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Semaphore</a:t>
            </a:r>
            <a:endParaRPr b="0" lang="en-US" sz="24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6780960" cy="6831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Producer/Consumer</a:t>
            </a:r>
            <a:r>
              <a:rPr b="0" lang="en-US" sz="27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(infinite buffer)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Problem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5485680" cy="685080"/>
          </a:xfrm>
          <a:prstGeom prst="rect">
            <a:avLst/>
          </a:prstGeom>
          <a:ln w="9360">
            <a:noFill/>
          </a:ln>
        </p:spPr>
      </p:pic>
      <p:pic>
        <p:nvPicPr>
          <p:cNvPr id="109" name="Picture 3" descr=""/>
          <p:cNvPicPr/>
          <p:nvPr/>
        </p:nvPicPr>
        <p:blipFill>
          <a:blip r:embed="rId2"/>
          <a:stretch/>
        </p:blipFill>
        <p:spPr>
          <a:xfrm>
            <a:off x="0" y="3581280"/>
            <a:ext cx="5103360" cy="3276000"/>
          </a:xfrm>
          <a:prstGeom prst="rect">
            <a:avLst/>
          </a:prstGeom>
          <a:ln w="9360">
            <a:solidFill>
              <a:schemeClr val="accent1"/>
            </a:solidFill>
            <a:miter/>
          </a:ln>
        </p:spPr>
      </p:pic>
      <p:pic>
        <p:nvPicPr>
          <p:cNvPr id="110" name="Picture 4" descr=""/>
          <p:cNvPicPr/>
          <p:nvPr/>
        </p:nvPicPr>
        <p:blipFill>
          <a:blip r:embed="rId3"/>
          <a:stretch/>
        </p:blipFill>
        <p:spPr>
          <a:xfrm>
            <a:off x="3048120" y="1942200"/>
            <a:ext cx="4419000" cy="3700800"/>
          </a:xfrm>
          <a:prstGeom prst="rect">
            <a:avLst/>
          </a:prstGeom>
          <a:ln w="9360">
            <a:solidFill>
              <a:schemeClr val="accent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00a933"/>
                </a:highlight>
                <a:latin typeface="Calibri"/>
              </a:rPr>
              <a:t>Deadlock</a:t>
            </a:r>
            <a:endParaRPr b="0" lang="en-US" sz="4400" spc="-1" strike="noStrike">
              <a:highlight>
                <a:srgbClr val="00a933"/>
              </a:highlight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Types of shared resources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Reusable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Consumable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Deadlock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Conditions for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possible Deadlock</a:t>
            </a:r>
            <a:endParaRPr b="0" lang="en-US" sz="32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Mutual exclusion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(Only one process may use a resource at a time)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Hold-and-wait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(A process may hold allocated resources while awaiting assignment of others)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NZ" sz="3200" spc="-1" strike="noStrike">
                <a:solidFill>
                  <a:srgbClr val="000000"/>
                </a:solidFill>
                <a:latin typeface="Calibri"/>
              </a:rPr>
              <a:t>No pre-emption </a:t>
            </a:r>
            <a:r>
              <a:rPr b="0" lang="en-NZ" sz="1800" spc="-1" strike="noStrike">
                <a:solidFill>
                  <a:srgbClr val="000000"/>
                </a:solidFill>
                <a:latin typeface="Calibri"/>
              </a:rPr>
              <a:t>(No resource can be forcibly removed form a process holding it)</a:t>
            </a:r>
            <a:endParaRPr b="0" lang="en-US" sz="18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NZ" sz="3200" spc="-1" strike="noStrike">
                <a:solidFill>
                  <a:srgbClr val="000000"/>
                </a:solidFill>
                <a:latin typeface="Calibri"/>
              </a:rPr>
              <a:t>Circular Wait</a:t>
            </a: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Deadlock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NZ" sz="2800" spc="-1" strike="noStrike">
                <a:solidFill>
                  <a:srgbClr val="0d0d0d"/>
                </a:solidFill>
                <a:latin typeface="Calibri"/>
              </a:rPr>
              <a:t>Ostrich Approach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d0d0d"/>
              </a:buClr>
              <a:buFont typeface="Arial"/>
              <a:buChar char="•"/>
            </a:pPr>
            <a:r>
              <a:rPr b="0" lang="en-NZ" sz="2400" spc="-1" strike="noStrike">
                <a:solidFill>
                  <a:srgbClr val="0d0d0d"/>
                </a:solidFill>
                <a:latin typeface="Calibri"/>
              </a:rPr>
              <a:t>Do nothing to handle deadlock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NZ" sz="2800" spc="-1" strike="noStrike">
                <a:solidFill>
                  <a:srgbClr val="0d0d0d"/>
                </a:solidFill>
                <a:latin typeface="Calibri"/>
              </a:rPr>
              <a:t>Deadlock prevention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d0d0d"/>
              </a:buClr>
              <a:buFont typeface="Arial"/>
              <a:buChar char="•"/>
            </a:pPr>
            <a:r>
              <a:rPr b="0" lang="en-NZ" sz="2400" spc="-1" strike="noStrike">
                <a:solidFill>
                  <a:srgbClr val="0d0d0d"/>
                </a:solidFill>
                <a:latin typeface="Calibri"/>
              </a:rPr>
              <a:t>Prevent any of the 4 deadlock conditions, liner ordering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NZ" sz="2800" spc="-1" strike="noStrike">
                <a:solidFill>
                  <a:srgbClr val="0d0d0d"/>
                </a:solidFill>
                <a:latin typeface="Calibri"/>
              </a:rPr>
              <a:t>Deadlock Avoidance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d0d0d"/>
              </a:buClr>
              <a:buFont typeface="Arial"/>
              <a:buChar char="•"/>
            </a:pPr>
            <a:r>
              <a:rPr b="0" lang="en-NZ" sz="2400" spc="-1" strike="noStrike">
                <a:solidFill>
                  <a:srgbClr val="0d0d0d"/>
                </a:solidFill>
                <a:latin typeface="Calibri"/>
              </a:rPr>
              <a:t>Avoid circular wait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d0d0d"/>
              </a:buClr>
              <a:buFont typeface="Arial"/>
              <a:buChar char="–"/>
            </a:pPr>
            <a:r>
              <a:rPr b="0" lang="en-NZ" sz="2800" spc="-1" strike="noStrike">
                <a:solidFill>
                  <a:srgbClr val="0d0d0d"/>
                </a:solidFill>
                <a:latin typeface="Calibri"/>
              </a:rPr>
              <a:t>Deadlock detection &amp; Recovery 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Detect circular wait and terminate a process in chain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Concurrency Control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What/Why is concurrency control?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Shared Resources?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Protection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Mutual Exclusion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Critical section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Synchronization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Tools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Semaphore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Binary Semaphore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Deadlock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Starvation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Coherency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Multithreading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219320"/>
            <a:ext cx="8228880" cy="5257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&lt;pthread.h&gt;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 &lt;unistd.h&gt;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void * even(void * ptr)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{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int i;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nn-NO" sz="16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nn-NO" sz="1600" spc="-1" strike="noStrike">
                <a:solidFill>
                  <a:srgbClr val="00b050"/>
                </a:solidFill>
                <a:latin typeface="Calibri"/>
              </a:rPr>
              <a:t>for (i = 0; i &lt; (int)ptr; i+=2)</a:t>
            </a: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{  printf("%d", i) ;  usleep(100); }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pthread_exit(0);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int main(int argc, char ** argv)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pthread_t</a:t>
            </a: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   </a:t>
            </a: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t0 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,</a:t>
            </a: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 t1;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pthread_create</a:t>
            </a: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(&amp;t0, 0, even, (void *)50);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pthread_create</a:t>
            </a: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(&amp;t1, 0, odd, (void *)100);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39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pthread_join</a:t>
            </a:r>
            <a:r>
              <a:rPr b="1" lang="en-US" sz="1600" spc="-1" strike="noStrike">
                <a:solidFill>
                  <a:srgbClr val="00b050"/>
                </a:solidFill>
                <a:latin typeface="Calibri"/>
              </a:rPr>
              <a:t>(t0, 0);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	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</a:rPr>
              <a:t>pthread_join</a:t>
            </a:r>
            <a:r>
              <a:rPr b="1" lang="en-US" sz="1600" spc="-1" strike="noStrike">
                <a:solidFill>
                  <a:srgbClr val="00b0f0"/>
                </a:solidFill>
                <a:latin typeface="Calibri"/>
              </a:rPr>
              <a:t>(t1, 0);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int pthread_create(pthread_t *thread, const pthread_attr_t *attr, void *(*start_routine) (void *), void *arg);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int pthread_join(pthread_t tid, void **ret);   …  void pthread_exit(void *ret);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124080" y="2715120"/>
            <a:ext cx="5485680" cy="1549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void * odd(void * ptr)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{  int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nn-NO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   </a:t>
            </a:r>
            <a:r>
              <a:rPr b="0" lang="nn-NO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for (i = 1; i &lt; (int)ptr; i+=2)</a:t>
            </a:r>
            <a:r>
              <a:rPr b="0" lang="en-US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{  printf("%d", i) ;  usleep(100);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   </a:t>
            </a:r>
            <a:r>
              <a:rPr b="1" lang="en-US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pthread_exit(0);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Calibri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Multitasking vs Multithreading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333360" y="1724040"/>
            <a:ext cx="8476560" cy="49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Shared Memory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2133720" y="2209680"/>
            <a:ext cx="4924440" cy="4190400"/>
          </a:xfrm>
          <a:prstGeom prst="rect">
            <a:avLst/>
          </a:prstGeom>
          <a:ln w="9360"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380880" y="1295280"/>
            <a:ext cx="8457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threads have access to the same global, shared memory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also have their own private data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Programmers are responsible for synchronizing access (protecting) globally shared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 Safe”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Picture 2" descr="C:\Users\muhammadsaeed.IBAPK\Desktop\thread-safe.png"/>
          <p:cNvPicPr/>
          <p:nvPr/>
        </p:nvPicPr>
        <p:blipFill>
          <a:blip r:embed="rId1"/>
          <a:stretch/>
        </p:blipFill>
        <p:spPr>
          <a:xfrm>
            <a:off x="74160" y="1600200"/>
            <a:ext cx="8992800" cy="426636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Mutual Exclusion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protect shared resources from race condition and data inconsistency.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1447920" y="2743200"/>
          <a:ext cx="6095160" cy="31125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224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Thread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Thread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Shared Data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= 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= B + 300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 A + 200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 =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Binary Semaphore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5333400" cy="1675800"/>
          </a:xfrm>
          <a:prstGeom prst="rect">
            <a:avLst/>
          </a:prstGeom>
          <a:ln w="9360">
            <a:solidFill>
              <a:schemeClr val="accent1"/>
            </a:solidFill>
            <a:miter/>
          </a:ln>
        </p:spPr>
      </p:pic>
      <p:pic>
        <p:nvPicPr>
          <p:cNvPr id="101" name="Picture 3" descr=""/>
          <p:cNvPicPr/>
          <p:nvPr/>
        </p:nvPicPr>
        <p:blipFill>
          <a:blip r:embed="rId2"/>
          <a:stretch/>
        </p:blipFill>
        <p:spPr>
          <a:xfrm>
            <a:off x="0" y="1828800"/>
            <a:ext cx="5845320" cy="2971080"/>
          </a:xfrm>
          <a:prstGeom prst="rect">
            <a:avLst/>
          </a:prstGeom>
          <a:ln w="9360">
            <a:solidFill>
              <a:schemeClr val="accent1"/>
            </a:solidFill>
            <a:miter/>
          </a:ln>
        </p:spPr>
      </p:pic>
      <p:pic>
        <p:nvPicPr>
          <p:cNvPr id="102" name="Picture 4" descr=""/>
          <p:cNvPicPr/>
          <p:nvPr/>
        </p:nvPicPr>
        <p:blipFill>
          <a:blip r:embed="rId3"/>
          <a:stretch/>
        </p:blipFill>
        <p:spPr>
          <a:xfrm>
            <a:off x="1981080" y="4191120"/>
            <a:ext cx="6072840" cy="2666160"/>
          </a:xfrm>
          <a:prstGeom prst="rect">
            <a:avLst/>
          </a:prstGeom>
          <a:ln w="9360">
            <a:solidFill>
              <a:schemeClr val="accent1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Semaphore</a:t>
            </a:r>
            <a:endParaRPr b="0" lang="en-US" sz="4400" spc="-1" strike="noStrike">
              <a:highlight>
                <a:srgbClr val="ffff00"/>
              </a:highlight>
              <a:latin typeface="Arial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457200" y="1371600"/>
          <a:ext cx="8229240" cy="51811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7726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semaphore {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count;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queueType queue;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08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semWait(semaphore s)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s.count--;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(s.count &lt; 0) {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// place this process in s.queue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// block this process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semSignal(semaphore s)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s.count++;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if (s.count &lt;= 0) {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//remove a process P from //s.queue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//place process P on ready list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  <Words>357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student rtl</dc:creator>
  <dc:description/>
  <dc:language>en-US</dc:language>
  <cp:lastModifiedBy/>
  <dcterms:modified xsi:type="dcterms:W3CDTF">2022-05-18T19:06:50Z</dcterms:modified>
  <cp:revision>14</cp:revision>
  <dc:subject/>
  <dc:title>concurrency control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