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1.xml.rels" ContentType="application/vnd.openxmlformats-package.relationships+xml"/>
  <Override PartName="/ppt/notesSlides/_rels/notesSlide25.xml.rels" ContentType="application/vnd.openxmlformats-package.relationships+xml"/>
  <Override PartName="/ppt/notesSlides/notesSlide25.xml" ContentType="application/vnd.openxmlformats-officedocument.presentationml.notesSlide+xml"/>
  <Override PartName="/ppt/notesSlides/notesSlide3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13.png" ContentType="image/png"/>
  <Override PartName="/ppt/media/image1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20.png" ContentType="image/png"/>
  <Override PartName="/ppt/media/image57.png" ContentType="image/png"/>
  <Override PartName="/ppt/media/image21.png" ContentType="image/png"/>
  <Override PartName="/ppt/media/image58.png" ContentType="image/png"/>
  <Override PartName="/ppt/media/image22.png" ContentType="image/png"/>
  <Override PartName="/ppt/media/image59.png" ContentType="image/png"/>
  <Override PartName="/ppt/media/image23.png" ContentType="image/png"/>
  <Override PartName="/ppt/media/image60.png" ContentType="image/png"/>
  <Override PartName="/ppt/media/image24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31.png" ContentType="image/png"/>
  <Override PartName="/ppt/media/image68.png" ContentType="image/png"/>
  <Override PartName="/ppt/media/image66.png" ContentType="image/png"/>
  <Override PartName="/ppt/media/image79.png" ContentType="image/png"/>
  <Override PartName="/ppt/media/image67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32.png" ContentType="image/png"/>
  <Override PartName="/ppt/media/image70.png" ContentType="image/png"/>
  <Override PartName="/ppt/media/image28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26.png" ContentType="image/png"/>
  <Override PartName="/ppt/media/image80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81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82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18.png" ContentType="image/png"/>
  <Override PartName="/ppt/media/image83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7.png" ContentType="image/png"/>
  <Override PartName="/ppt/media/image19.png" ContentType="image/png"/>
  <Override PartName="/ppt/media/image8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90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91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27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28.xml.rels" ContentType="application/vnd.openxmlformats-package.relationships+xml"/>
  <Override PartName="/ppt/slides/_rels/slide92.xml.rels" ContentType="application/vnd.openxmlformats-package.relationships+xml"/>
  <Override PartName="/ppt/slides/_rels/slide93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80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8.xml.rels" ContentType="application/vnd.openxmlformats-package.relationships+xml"/>
  <Override PartName="/ppt/slides/_rels/slide95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89.xml.rels" ContentType="application/vnd.openxmlformats-package.relationships+xml"/>
  <Override PartName="/ppt/slides/_rels/slide14.xml.rels" ContentType="application/vnd.openxmlformats-package.relationships+xml"/>
  <Override PartName="/ppt/slides/_rels/slide36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96.xml.rels" ContentType="application/vnd.openxmlformats-package.relationships+xml"/>
  <Override PartName="/ppt/slides/_rels/slide94.xml.rels" ContentType="application/vnd.openxmlformats-package.relationships+xml"/>
  <Override PartName="/ppt/slides/_rels/slide78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77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47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94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61.xml" ContentType="application/vnd.openxmlformats-officedocument.presentationml.slide+xml"/>
  <Override PartName="/ppt/slides/slide96.xml" ContentType="application/vnd.openxmlformats-officedocument.presentationml.slide+xml"/>
  <Override PartName="/ppt/slides/slide60.xml" ContentType="application/vnd.openxmlformats-officedocument.presentationml.slide+xml"/>
  <Override PartName="/ppt/slides/slide95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28.xml" ContentType="application/vnd.openxmlformats-officedocument.presentationml.slide+xml"/>
  <Override PartName="/ppt/slides/slide93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17.xml" ContentType="application/vnd.openxmlformats-officedocument.presentationml.slide+xml"/>
  <Override PartName="/ppt/slides/slide8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100" Type="http://schemas.openxmlformats.org/officeDocument/2006/relationships/slide" Target="slides/slide9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5E7134C-D00F-4062-9A4A-64687BAB350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39F1384-8497-4ED9-B65D-2AD0B2483A8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D6A5B9B-9EBC-468F-A0D9-76E587AD4CE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13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slideLayout" Target="../slideLayouts/slideLayout1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slideLayout" Target="../slideLayouts/slideLayout13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slideLayout" Target="../slideLayouts/slideLayout13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slideLayout" Target="../slideLayouts/slideLayout13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slideLayout" Target="../slideLayouts/slideLayout13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slideLayout" Target="../slideLayouts/slideLayout13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slideLayout" Target="../slideLayouts/slideLayout1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slideLayout" Target="../slideLayouts/slideLayout13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slideLayout" Target="../slideLayouts/slideLayout13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090080"/>
            <a:ext cx="12191400" cy="46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4800" spc="-1" strike="noStrike">
                <a:solidFill>
                  <a:srgbClr val="000000"/>
                </a:solidFill>
                <a:latin typeface="Bodoni MT"/>
              </a:rPr>
              <a:t>PART TWO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br/>
            <a:r>
              <a:rPr b="0" lang="en-US" sz="8800" spc="-1" strike="noStrike">
                <a:solidFill>
                  <a:srgbClr val="000000"/>
                </a:solidFill>
                <a:latin typeface="comic"/>
              </a:rPr>
              <a:t>“</a:t>
            </a:r>
            <a:r>
              <a:rPr b="0" lang="en-US" sz="8800" spc="-1" strike="noStrike">
                <a:solidFill>
                  <a:srgbClr val="000000"/>
                </a:solidFill>
                <a:latin typeface="comic"/>
              </a:rPr>
              <a:t>MODELING”</a:t>
            </a:r>
            <a:endParaRPr b="0" lang="en-US" sz="8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br/>
            <a:br/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The </a:t>
            </a: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requirements model as a bridge between the </a:t>
            </a:r>
            <a:br/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system description and the design model </a:t>
            </a:r>
            <a:br/>
            <a:endParaRPr b="0" lang="en-US" sz="3200" spc="-1" strike="noStrike">
              <a:latin typeface="Arial"/>
            </a:endParaRPr>
          </a:p>
        </p:txBody>
      </p:sp>
      <p:pic>
        <p:nvPicPr>
          <p:cNvPr id="97" name="Content Placeholder 4" descr=""/>
          <p:cNvPicPr/>
          <p:nvPr/>
        </p:nvPicPr>
        <p:blipFill>
          <a:blip r:embed="rId1"/>
          <a:stretch/>
        </p:blipFill>
        <p:spPr>
          <a:xfrm>
            <a:off x="1950480" y="1785240"/>
            <a:ext cx="8290440" cy="4894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br/>
            <a:br/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Input and output for domain analysis </a:t>
            </a:r>
            <a:br/>
            <a:br/>
            <a:endParaRPr b="0" lang="en-US" sz="3200" spc="-1" strike="noStrike">
              <a:latin typeface="Arial"/>
            </a:endParaRPr>
          </a:p>
        </p:txBody>
      </p:sp>
      <p:pic>
        <p:nvPicPr>
          <p:cNvPr id="99" name="Content Placeholder 4" descr=""/>
          <p:cNvPicPr/>
          <p:nvPr/>
        </p:nvPicPr>
        <p:blipFill>
          <a:blip r:embed="rId1"/>
          <a:stretch/>
        </p:blipFill>
        <p:spPr>
          <a:xfrm>
            <a:off x="985320" y="2361240"/>
            <a:ext cx="10221120" cy="288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Elements of the analysis model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1" name="Content Placeholder 4" descr=""/>
          <p:cNvPicPr/>
          <p:nvPr/>
        </p:nvPicPr>
        <p:blipFill>
          <a:blip r:embed="rId1"/>
          <a:stretch/>
        </p:blipFill>
        <p:spPr>
          <a:xfrm>
            <a:off x="1942920" y="1170720"/>
            <a:ext cx="8305560" cy="568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Preliminary use-case diagram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 for the </a:t>
            </a:r>
            <a:r>
              <a:rPr b="1" i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SafeHome 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system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3" name="Content Placeholder 4" descr=""/>
          <p:cNvPicPr/>
          <p:nvPr/>
        </p:nvPicPr>
        <p:blipFill>
          <a:blip r:embed="rId1"/>
          <a:stretch/>
        </p:blipFill>
        <p:spPr>
          <a:xfrm>
            <a:off x="2350800" y="1310040"/>
            <a:ext cx="7489800" cy="554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Activity diagram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 for Access camera surveillance via the Internet— display camera views function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5" name="Content Placeholder 4" descr=""/>
          <p:cNvPicPr/>
          <p:nvPr/>
        </p:nvPicPr>
        <p:blipFill>
          <a:blip r:embed="rId1"/>
          <a:stretch/>
        </p:blipFill>
        <p:spPr>
          <a:xfrm>
            <a:off x="3161880" y="1105560"/>
            <a:ext cx="5867640" cy="575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Swimlane diagram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 for Access camera surveillance via the Internet—display camera views function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7" name="Content Placeholder 4" descr=""/>
          <p:cNvPicPr/>
          <p:nvPr/>
        </p:nvPicPr>
        <p:blipFill>
          <a:blip r:embed="rId1"/>
          <a:stretch/>
        </p:blipFill>
        <p:spPr>
          <a:xfrm>
            <a:off x="2397600" y="1170720"/>
            <a:ext cx="7396200" cy="568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Tabular representation of data objects</a:t>
            </a:r>
            <a:endParaRPr b="0" lang="en-US" sz="3200" spc="-1" strike="noStrike">
              <a:highlight>
                <a:srgbClr val="ffff00"/>
              </a:highlight>
              <a:latin typeface="Arial"/>
            </a:endParaRPr>
          </a:p>
        </p:txBody>
      </p:sp>
      <p:pic>
        <p:nvPicPr>
          <p:cNvPr id="109" name="Content Placeholder 4" descr=""/>
          <p:cNvPicPr/>
          <p:nvPr/>
        </p:nvPicPr>
        <p:blipFill>
          <a:blip r:embed="rId1"/>
          <a:stretch/>
        </p:blipFill>
        <p:spPr>
          <a:xfrm>
            <a:off x="1496880" y="2142720"/>
            <a:ext cx="9197640" cy="368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Relationships between data objects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11" name="Content Placeholder 4" descr=""/>
          <p:cNvPicPr/>
          <p:nvPr/>
        </p:nvPicPr>
        <p:blipFill>
          <a:blip r:embed="rId1"/>
          <a:stretch/>
        </p:blipFill>
        <p:spPr>
          <a:xfrm>
            <a:off x="1942920" y="1446840"/>
            <a:ext cx="8305560" cy="503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Class diagram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 for the system class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13" name="Content Placeholder 4" descr=""/>
          <p:cNvPicPr/>
          <p:nvPr/>
        </p:nvPicPr>
        <p:blipFill>
          <a:blip r:embed="rId1"/>
          <a:stretch/>
        </p:blipFill>
        <p:spPr>
          <a:xfrm>
            <a:off x="3501360" y="1170720"/>
            <a:ext cx="5188320" cy="568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Class diagram for FloorPlan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15" name="Content Placeholder 4" descr=""/>
          <p:cNvPicPr/>
          <p:nvPr/>
        </p:nvPicPr>
        <p:blipFill>
          <a:blip r:embed="rId1"/>
          <a:stretch/>
        </p:blipFill>
        <p:spPr>
          <a:xfrm>
            <a:off x="2629440" y="1064520"/>
            <a:ext cx="6932520" cy="579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1090080"/>
            <a:ext cx="12191400" cy="57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800" spc="-1" strike="noStrike" u="sng">
                <a:solidFill>
                  <a:srgbClr val="000000"/>
                </a:solidFill>
                <a:uFillTx/>
                <a:latin typeface="Calibri"/>
              </a:rPr>
              <a:t>Chapter 04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br/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PRINCIPLES THAT GUIDE PRACTICE”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5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5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No Diagrams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A </a:t>
            </a: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CRC model index card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17" name="Content Placeholder 4" descr=""/>
          <p:cNvPicPr/>
          <p:nvPr/>
        </p:nvPicPr>
        <p:blipFill>
          <a:blip r:embed="rId1"/>
          <a:stretch/>
        </p:blipFill>
        <p:spPr>
          <a:xfrm>
            <a:off x="1667520" y="1382040"/>
            <a:ext cx="8856360" cy="504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A </a:t>
            </a: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composite aggregate class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19" name="Content Placeholder 4" descr=""/>
          <p:cNvPicPr/>
          <p:nvPr/>
        </p:nvPicPr>
        <p:blipFill>
          <a:blip r:embed="rId1"/>
          <a:stretch/>
        </p:blipFill>
        <p:spPr>
          <a:xfrm>
            <a:off x="1942920" y="1479960"/>
            <a:ext cx="8305560" cy="506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Multiplicity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1" name="Content Placeholder 4" descr=""/>
          <p:cNvPicPr/>
          <p:nvPr/>
        </p:nvPicPr>
        <p:blipFill>
          <a:blip r:embed="rId1"/>
          <a:stretch/>
        </p:blipFill>
        <p:spPr>
          <a:xfrm>
            <a:off x="1973520" y="1170720"/>
            <a:ext cx="8244000" cy="568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Dependencies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3" name="Content Placeholder 4" descr=""/>
          <p:cNvPicPr/>
          <p:nvPr/>
        </p:nvPicPr>
        <p:blipFill>
          <a:blip r:embed="rId1"/>
          <a:stretch/>
        </p:blipFill>
        <p:spPr>
          <a:xfrm>
            <a:off x="1942920" y="2413800"/>
            <a:ext cx="8305560" cy="311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Packages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5" name="Content Placeholder 4" descr=""/>
          <p:cNvPicPr/>
          <p:nvPr/>
        </p:nvPicPr>
        <p:blipFill>
          <a:blip r:embed="rId1"/>
          <a:stretch/>
        </p:blipFill>
        <p:spPr>
          <a:xfrm>
            <a:off x="1688040" y="1241280"/>
            <a:ext cx="8815320" cy="551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1090080"/>
            <a:ext cx="12191400" cy="46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800" spc="-1" strike="noStrike" u="sng">
                <a:solidFill>
                  <a:srgbClr val="000000"/>
                </a:solidFill>
                <a:uFillTx/>
                <a:latin typeface="Calibri"/>
              </a:rPr>
              <a:t>Chapter 07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br/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REQUIREMENTS MODELING: FLOW, BEHAVIOR,  PATTERNS, AND WEBAPPS”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Context-level DFD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 for the </a:t>
            </a:r>
            <a:r>
              <a:rPr b="1" i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SafeHome 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security function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8" name="Content Placeholder 4" descr=""/>
          <p:cNvPicPr/>
          <p:nvPr/>
        </p:nvPicPr>
        <p:blipFill>
          <a:blip r:embed="rId1"/>
          <a:stretch/>
        </p:blipFill>
        <p:spPr>
          <a:xfrm>
            <a:off x="1688040" y="1922400"/>
            <a:ext cx="8815320" cy="415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Level 1 DFD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 for </a:t>
            </a:r>
            <a:r>
              <a:rPr b="1" i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SafeHome 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security function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0" name="Content Placeholder 4" descr=""/>
          <p:cNvPicPr/>
          <p:nvPr/>
        </p:nvPicPr>
        <p:blipFill>
          <a:blip r:embed="rId1"/>
          <a:stretch/>
        </p:blipFill>
        <p:spPr>
          <a:xfrm>
            <a:off x="2054880" y="1241280"/>
            <a:ext cx="8082000" cy="551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Level 2 DFD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 that refines the </a:t>
            </a:r>
            <a:r>
              <a:rPr b="1" i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monitor sensors 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process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2" name="Content Placeholder 4" descr=""/>
          <p:cNvPicPr/>
          <p:nvPr/>
        </p:nvPicPr>
        <p:blipFill>
          <a:blip r:embed="rId1"/>
          <a:stretch/>
        </p:blipFill>
        <p:spPr>
          <a:xfrm>
            <a:off x="2241720" y="1241280"/>
            <a:ext cx="7707600" cy="551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State diagram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 for </a:t>
            </a:r>
            <a:r>
              <a:rPr b="1" i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SafeHome 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security function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4" name="Content Placeholder 4" descr=""/>
          <p:cNvPicPr/>
          <p:nvPr/>
        </p:nvPicPr>
        <p:blipFill>
          <a:blip r:embed="rId1"/>
          <a:stretch/>
        </p:blipFill>
        <p:spPr>
          <a:xfrm>
            <a:off x="1794600" y="1241280"/>
            <a:ext cx="8602560" cy="551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1090080"/>
            <a:ext cx="12191400" cy="46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800" spc="-1" strike="noStrike" u="sng">
                <a:solidFill>
                  <a:srgbClr val="000000"/>
                </a:solidFill>
                <a:uFillTx/>
                <a:latin typeface="Calibri"/>
              </a:rPr>
              <a:t>Chapter 05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br/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UNDERSTANDING REQUIREMENTS”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Process activation table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 for </a:t>
            </a:r>
            <a:r>
              <a:rPr b="1" i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SafeHome 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security function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6" name="Content Placeholder 4" descr=""/>
          <p:cNvPicPr/>
          <p:nvPr/>
        </p:nvPicPr>
        <p:blipFill>
          <a:blip r:embed="rId1"/>
          <a:stretch/>
        </p:blipFill>
        <p:spPr>
          <a:xfrm>
            <a:off x="2705760" y="1241280"/>
            <a:ext cx="6779520" cy="551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State diagram for the ControlPanel class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8" name="Content Placeholder 4" descr=""/>
          <p:cNvPicPr/>
          <p:nvPr/>
        </p:nvPicPr>
        <p:blipFill>
          <a:blip r:embed="rId1"/>
          <a:stretch/>
        </p:blipFill>
        <p:spPr>
          <a:xfrm>
            <a:off x="2071080" y="1241280"/>
            <a:ext cx="8049240" cy="551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Sequence diagram (partial)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 for the </a:t>
            </a:r>
            <a:r>
              <a:rPr b="1" i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SafeHome 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security function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0" name="Content Placeholder 4" descr=""/>
          <p:cNvPicPr/>
          <p:nvPr/>
        </p:nvPicPr>
        <p:blipFill>
          <a:blip r:embed="rId1"/>
          <a:stretch/>
        </p:blipFill>
        <p:spPr>
          <a:xfrm>
            <a:off x="1688040" y="1533240"/>
            <a:ext cx="8815320" cy="493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UML sequence diagram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 for the Actuator-Sensor pattern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2" name="Content Placeholder 4" descr=""/>
          <p:cNvPicPr/>
          <p:nvPr/>
        </p:nvPicPr>
        <p:blipFill>
          <a:blip r:embed="rId1"/>
          <a:stretch/>
        </p:blipFill>
        <p:spPr>
          <a:xfrm>
            <a:off x="1688040" y="1322280"/>
            <a:ext cx="8815320" cy="535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UML Class diagram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 for the Actuator-Sensor pattern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4" name="Content Placeholder 4" descr=""/>
          <p:cNvPicPr/>
          <p:nvPr/>
        </p:nvPicPr>
        <p:blipFill>
          <a:blip r:embed="rId1"/>
          <a:stretch/>
        </p:blipFill>
        <p:spPr>
          <a:xfrm>
            <a:off x="1688040" y="1358640"/>
            <a:ext cx="8815320" cy="528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Data tree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 for a SafeHomeAssured.com component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6" name="Content Placeholder 4" descr=""/>
          <p:cNvPicPr/>
          <p:nvPr/>
        </p:nvPicPr>
        <p:blipFill>
          <a:blip r:embed="rId1"/>
          <a:stretch/>
        </p:blipFill>
        <p:spPr>
          <a:xfrm>
            <a:off x="1688040" y="1488600"/>
            <a:ext cx="8815320" cy="502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Activity diagram for the </a:t>
            </a:r>
            <a:r>
              <a:rPr b="1" i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takeControlOfCamera() 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operation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8" name="Content Placeholder 4" descr=""/>
          <p:cNvPicPr/>
          <p:nvPr/>
        </p:nvPicPr>
        <p:blipFill>
          <a:blip r:embed="rId1"/>
          <a:stretch/>
        </p:blipFill>
        <p:spPr>
          <a:xfrm>
            <a:off x="2016360" y="1241280"/>
            <a:ext cx="8158680" cy="551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1090080"/>
            <a:ext cx="12191400" cy="46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800" spc="-1" strike="noStrike" u="sng">
                <a:solidFill>
                  <a:srgbClr val="000000"/>
                </a:solidFill>
                <a:uFillTx/>
                <a:latin typeface="Calibri"/>
              </a:rPr>
              <a:t>Chapter 08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br/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DESIGN CONCEPTS”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Translating the analysis model into the design model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1" name="Content Placeholder 4" descr=""/>
          <p:cNvPicPr/>
          <p:nvPr/>
        </p:nvPicPr>
        <p:blipFill>
          <a:blip r:embed="rId1"/>
          <a:stretch/>
        </p:blipFill>
        <p:spPr>
          <a:xfrm>
            <a:off x="1654560" y="1286640"/>
            <a:ext cx="9201240" cy="527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336960"/>
            <a:ext cx="12191400" cy="65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Modularity and software cost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3" name="Content Placeholder 3" descr=""/>
          <p:cNvPicPr/>
          <p:nvPr/>
        </p:nvPicPr>
        <p:blipFill>
          <a:blip r:embed="rId1"/>
          <a:stretch/>
        </p:blipFill>
        <p:spPr>
          <a:xfrm>
            <a:off x="1850400" y="1813320"/>
            <a:ext cx="8490240" cy="442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br/>
            <a:r>
              <a:rPr b="1" i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SafeHome 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control panel </a:t>
            </a:r>
            <a:br/>
            <a:endParaRPr b="0" lang="en-US" sz="3200" spc="-1" strike="noStrike">
              <a:latin typeface="Arial"/>
            </a:endParaRPr>
          </a:p>
        </p:txBody>
      </p:sp>
      <p:pic>
        <p:nvPicPr>
          <p:cNvPr id="86" name="Content Placeholder 4" descr=""/>
          <p:cNvPicPr/>
          <p:nvPr/>
        </p:nvPicPr>
        <p:blipFill>
          <a:blip r:embed="rId1"/>
          <a:stretch/>
        </p:blipFill>
        <p:spPr>
          <a:xfrm>
            <a:off x="1654560" y="1517400"/>
            <a:ext cx="9201240" cy="480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465840"/>
            <a:ext cx="1219140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Design class for FloorPlan and composite aggregation for the class</a:t>
            </a:r>
            <a:br/>
            <a:endParaRPr b="0" lang="en-US" sz="3200" spc="-1" strike="noStrike">
              <a:latin typeface="Arial"/>
            </a:endParaRPr>
          </a:p>
        </p:txBody>
      </p:sp>
      <p:pic>
        <p:nvPicPr>
          <p:cNvPr id="155" name="Content Placeholder 3" descr=""/>
          <p:cNvPicPr/>
          <p:nvPr/>
        </p:nvPicPr>
        <p:blipFill>
          <a:blip r:embed="rId1"/>
          <a:stretch/>
        </p:blipFill>
        <p:spPr>
          <a:xfrm>
            <a:off x="2046600" y="1480320"/>
            <a:ext cx="7418520" cy="487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324360"/>
            <a:ext cx="12191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Dimensions of the design mode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l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7" name="Content Placeholder 3" descr=""/>
          <p:cNvPicPr/>
          <p:nvPr/>
        </p:nvPicPr>
        <p:blipFill>
          <a:blip r:embed="rId1"/>
          <a:stretch/>
        </p:blipFill>
        <p:spPr>
          <a:xfrm>
            <a:off x="1300680" y="1184760"/>
            <a:ext cx="9400680" cy="522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365040"/>
            <a:ext cx="12191400" cy="5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"/>
              </a:rPr>
              <a:t>Interface representation for Control Panel </a:t>
            </a:r>
            <a:r>
              <a:rPr b="0" lang="en-US" sz="3200" spc="-1" strike="noStrike" u="sng">
                <a:solidFill>
                  <a:srgbClr val="000000"/>
                </a:solidFill>
                <a:uFillTx/>
                <a:latin typeface="Calibri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9" name="Content Placeholder 3" descr=""/>
          <p:cNvPicPr/>
          <p:nvPr/>
        </p:nvPicPr>
        <p:blipFill>
          <a:blip r:embed="rId1"/>
          <a:stretch/>
        </p:blipFill>
        <p:spPr>
          <a:xfrm>
            <a:off x="2699640" y="1756080"/>
            <a:ext cx="6225840" cy="473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199080"/>
            <a:ext cx="12191400" cy="8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Calibri"/>
              </a:rPr>
              <a:t>A UML component diagram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1" name="Content Placeholder 3" descr=""/>
          <p:cNvPicPr/>
          <p:nvPr/>
        </p:nvPicPr>
        <p:blipFill>
          <a:blip r:embed="rId1"/>
          <a:stretch/>
        </p:blipFill>
        <p:spPr>
          <a:xfrm>
            <a:off x="2618640" y="2472840"/>
            <a:ext cx="6953760" cy="256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2" descr=""/>
          <p:cNvPicPr/>
          <p:nvPr/>
        </p:nvPicPr>
        <p:blipFill>
          <a:blip r:embed="rId1"/>
          <a:stretch/>
        </p:blipFill>
        <p:spPr>
          <a:xfrm>
            <a:off x="3016080" y="1362600"/>
            <a:ext cx="6604920" cy="531936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0" y="383760"/>
            <a:ext cx="12191400" cy="101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A </a:t>
            </a:r>
            <a:r>
              <a:rPr b="0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"/>
                <a:ea typeface="DejaVu Sans"/>
              </a:rPr>
              <a:t>UML deployment diagram </a:t>
            </a:r>
            <a:br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090080"/>
            <a:ext cx="12191400" cy="46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800" spc="-1" strike="noStrike" u="sng">
                <a:solidFill>
                  <a:srgbClr val="000000"/>
                </a:solidFill>
                <a:uFillTx/>
                <a:latin typeface="Calibri"/>
              </a:rPr>
              <a:t>Chapter 09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br/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ARCHITECTURAL DESIGN”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Data-centered architecture </a:t>
            </a:r>
            <a:endParaRPr b="0" lang="en-US" sz="3200" spc="-1" strike="noStrike">
              <a:highlight>
                <a:srgbClr val="ffff00"/>
              </a:highlight>
              <a:latin typeface="Arial"/>
            </a:endParaRPr>
          </a:p>
        </p:txBody>
      </p:sp>
      <p:pic>
        <p:nvPicPr>
          <p:cNvPr id="166" name="Content Placeholder 4" descr=""/>
          <p:cNvPicPr/>
          <p:nvPr/>
        </p:nvPicPr>
        <p:blipFill>
          <a:blip r:embed="rId1"/>
          <a:stretch/>
        </p:blipFill>
        <p:spPr>
          <a:xfrm>
            <a:off x="1495080" y="1302480"/>
            <a:ext cx="9201240" cy="523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Data-flow architecture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8" name="Content Placeholder 4" descr=""/>
          <p:cNvPicPr/>
          <p:nvPr/>
        </p:nvPicPr>
        <p:blipFill>
          <a:blip r:embed="rId1"/>
          <a:stretch/>
        </p:blipFill>
        <p:spPr>
          <a:xfrm>
            <a:off x="1314000" y="1569600"/>
            <a:ext cx="9563040" cy="485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Main program/subprogram architecture </a:t>
            </a:r>
            <a:endParaRPr b="0" lang="en-US" sz="3200" spc="-1" strike="noStrike">
              <a:highlight>
                <a:srgbClr val="ffff00"/>
              </a:highlight>
              <a:latin typeface="Arial"/>
            </a:endParaRPr>
          </a:p>
        </p:txBody>
      </p:sp>
      <p:pic>
        <p:nvPicPr>
          <p:cNvPr id="170" name="Content Placeholder 4" descr=""/>
          <p:cNvPicPr/>
          <p:nvPr/>
        </p:nvPicPr>
        <p:blipFill>
          <a:blip r:embed="rId1"/>
          <a:stretch/>
        </p:blipFill>
        <p:spPr>
          <a:xfrm>
            <a:off x="1254600" y="1419480"/>
            <a:ext cx="9682200" cy="478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Layered architecture </a:t>
            </a:r>
            <a:endParaRPr b="0" lang="en-US" sz="3200" spc="-1" strike="noStrike">
              <a:highlight>
                <a:srgbClr val="ffff00"/>
              </a:highlight>
              <a:latin typeface="Arial"/>
            </a:endParaRPr>
          </a:p>
        </p:txBody>
      </p:sp>
      <p:pic>
        <p:nvPicPr>
          <p:cNvPr id="172" name="Content Placeholder 4" descr=""/>
          <p:cNvPicPr/>
          <p:nvPr/>
        </p:nvPicPr>
        <p:blipFill>
          <a:blip r:embed="rId1"/>
          <a:stretch/>
        </p:blipFill>
        <p:spPr>
          <a:xfrm>
            <a:off x="2612880" y="1273320"/>
            <a:ext cx="6965280" cy="527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br/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UML use case diagram for SafeHome home security function </a:t>
            </a:r>
            <a:br/>
            <a:endParaRPr b="0" lang="en-US" sz="3200" spc="-1" strike="noStrike">
              <a:latin typeface="Arial"/>
            </a:endParaRPr>
          </a:p>
        </p:txBody>
      </p:sp>
      <p:pic>
        <p:nvPicPr>
          <p:cNvPr id="88" name="Content Placeholder 4" descr=""/>
          <p:cNvPicPr/>
          <p:nvPr/>
        </p:nvPicPr>
        <p:blipFill>
          <a:blip r:embed="rId1"/>
          <a:stretch/>
        </p:blipFill>
        <p:spPr>
          <a:xfrm>
            <a:off x="2757600" y="1175760"/>
            <a:ext cx="6675840" cy="568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Architectural context diagram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4" name="Content Placeholder 4" descr=""/>
          <p:cNvPicPr/>
          <p:nvPr/>
        </p:nvPicPr>
        <p:blipFill>
          <a:blip r:embed="rId1"/>
          <a:stretch/>
        </p:blipFill>
        <p:spPr>
          <a:xfrm>
            <a:off x="1753200" y="1245960"/>
            <a:ext cx="8684640" cy="541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Architectural context diagram for the </a:t>
            </a:r>
            <a:br/>
            <a:r>
              <a:rPr b="1" i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SafeHome 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security function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6" name="Content Placeholder 4" descr=""/>
          <p:cNvPicPr/>
          <p:nvPr/>
        </p:nvPicPr>
        <p:blipFill>
          <a:blip r:embed="rId1"/>
          <a:stretch/>
        </p:blipFill>
        <p:spPr>
          <a:xfrm>
            <a:off x="1348200" y="1299240"/>
            <a:ext cx="9495000" cy="538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UML relationships for </a:t>
            </a:r>
            <a:r>
              <a:rPr b="1" i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SafeHome 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security function archetypes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8" name="Content Placeholder 4" descr=""/>
          <p:cNvPicPr/>
          <p:nvPr/>
        </p:nvPicPr>
        <p:blipFill>
          <a:blip r:embed="rId1"/>
          <a:stretch/>
        </p:blipFill>
        <p:spPr>
          <a:xfrm>
            <a:off x="2381760" y="1327680"/>
            <a:ext cx="7427880" cy="527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Overall architectural structure for </a:t>
            </a:r>
            <a:r>
              <a:rPr b="1" i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SafeHome </a:t>
            </a: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with </a:t>
            </a:r>
            <a:br/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top-level components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0" name="Content Placeholder 4" descr=""/>
          <p:cNvPicPr/>
          <p:nvPr/>
        </p:nvPicPr>
        <p:blipFill>
          <a:blip r:embed="rId1"/>
          <a:stretch/>
        </p:blipFill>
        <p:spPr>
          <a:xfrm>
            <a:off x="1152000" y="1583280"/>
            <a:ext cx="9887040" cy="510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838080" y="33768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An instantiation of the security function with</a:t>
            </a:r>
            <a:br/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 component elaboration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2" name="Content Placeholder 4" descr=""/>
          <p:cNvPicPr/>
          <p:nvPr/>
        </p:nvPicPr>
        <p:blipFill>
          <a:blip r:embed="rId1"/>
          <a:stretch/>
        </p:blipFill>
        <p:spPr>
          <a:xfrm>
            <a:off x="1865160" y="1204920"/>
            <a:ext cx="8460720" cy="565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Context-level DFD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 for the </a:t>
            </a:r>
            <a:r>
              <a:rPr b="1" i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SafeHome 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security function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4" name="Content Placeholder 4" descr=""/>
          <p:cNvPicPr/>
          <p:nvPr/>
        </p:nvPicPr>
        <p:blipFill>
          <a:blip r:embed="rId1"/>
          <a:stretch/>
        </p:blipFill>
        <p:spPr>
          <a:xfrm>
            <a:off x="1375560" y="1460160"/>
            <a:ext cx="9440280" cy="491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Level 1 DFD for the </a:t>
            </a:r>
            <a:r>
              <a:rPr b="1" i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SafeHome 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security function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6" name="Content Placeholder 4" descr=""/>
          <p:cNvPicPr/>
          <p:nvPr/>
        </p:nvPicPr>
        <p:blipFill>
          <a:blip r:embed="rId1"/>
          <a:stretch/>
        </p:blipFill>
        <p:spPr>
          <a:xfrm>
            <a:off x="1472760" y="1074960"/>
            <a:ext cx="9245520" cy="559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Level 2 DFD that refines the </a:t>
            </a:r>
            <a:r>
              <a:rPr b="1" i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monitor sensors 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transform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8" name="Content Placeholder 4" descr=""/>
          <p:cNvPicPr/>
          <p:nvPr/>
        </p:nvPicPr>
        <p:blipFill>
          <a:blip r:embed="rId1"/>
          <a:stretch/>
        </p:blipFill>
        <p:spPr>
          <a:xfrm>
            <a:off x="2350440" y="1200960"/>
            <a:ext cx="7490520" cy="565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Level 3 DFD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 for </a:t>
            </a:r>
            <a:r>
              <a:rPr b="1" i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monitor sensors 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with flow boundaries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90" name="Content Placeholder 4" descr=""/>
          <p:cNvPicPr/>
          <p:nvPr/>
        </p:nvPicPr>
        <p:blipFill>
          <a:blip r:embed="rId1"/>
          <a:stretch/>
        </p:blipFill>
        <p:spPr>
          <a:xfrm>
            <a:off x="1476360" y="1200960"/>
            <a:ext cx="9238680" cy="565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First-level factoring for </a:t>
            </a:r>
            <a:r>
              <a:rPr b="1" i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monitor sensors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92" name="Content Placeholder 4" descr=""/>
          <p:cNvPicPr/>
          <p:nvPr/>
        </p:nvPicPr>
        <p:blipFill>
          <a:blip r:embed="rId1"/>
          <a:stretch/>
        </p:blipFill>
        <p:spPr>
          <a:xfrm>
            <a:off x="2704680" y="1286640"/>
            <a:ext cx="6782040" cy="557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br/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UML activity diagrams for eliciting requirements </a:t>
            </a:r>
            <a:br/>
            <a:endParaRPr b="0" lang="en-US" sz="3200" spc="-1" strike="noStrike">
              <a:latin typeface="Arial"/>
            </a:endParaRPr>
          </a:p>
        </p:txBody>
      </p:sp>
      <p:pic>
        <p:nvPicPr>
          <p:cNvPr id="90" name="Content Placeholder 4" descr=""/>
          <p:cNvPicPr/>
          <p:nvPr/>
        </p:nvPicPr>
        <p:blipFill>
          <a:blip r:embed="rId1"/>
          <a:stretch/>
        </p:blipFill>
        <p:spPr>
          <a:xfrm>
            <a:off x="1879560" y="1286640"/>
            <a:ext cx="8431920" cy="557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Second-level factoring for </a:t>
            </a:r>
            <a:r>
              <a:rPr b="1" i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monitor sensors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94" name="Content Placeholder 4" descr=""/>
          <p:cNvPicPr/>
          <p:nvPr/>
        </p:nvPicPr>
        <p:blipFill>
          <a:blip r:embed="rId1"/>
          <a:stretch/>
        </p:blipFill>
        <p:spPr>
          <a:xfrm>
            <a:off x="2916000" y="1132920"/>
            <a:ext cx="6359040" cy="572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First-iteration structure for </a:t>
            </a:r>
            <a:r>
              <a:rPr b="1" i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monitor sensors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96" name="Content Placeholder 4" descr=""/>
          <p:cNvPicPr/>
          <p:nvPr/>
        </p:nvPicPr>
        <p:blipFill>
          <a:blip r:embed="rId1"/>
          <a:stretch/>
        </p:blipFill>
        <p:spPr>
          <a:xfrm>
            <a:off x="1495080" y="1228320"/>
            <a:ext cx="9201240" cy="516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Refined program structure for </a:t>
            </a:r>
            <a:r>
              <a:rPr b="1" i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monitor sensors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98" name="Content Placeholder 4" descr=""/>
          <p:cNvPicPr/>
          <p:nvPr/>
        </p:nvPicPr>
        <p:blipFill>
          <a:blip r:embed="rId1"/>
          <a:stretch/>
        </p:blipFill>
        <p:spPr>
          <a:xfrm>
            <a:off x="1523880" y="1273320"/>
            <a:ext cx="9143280" cy="546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1090080"/>
            <a:ext cx="12191400" cy="46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800" spc="-1" strike="noStrike" u="sng">
                <a:solidFill>
                  <a:srgbClr val="000000"/>
                </a:solidFill>
                <a:uFillTx/>
                <a:latin typeface="Calibri"/>
              </a:rPr>
              <a:t>Chapter 10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br/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COMPONENT-LEVEL DESIGN”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Elaboration of a design component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01" name="Content Placeholder 4" descr=""/>
          <p:cNvPicPr/>
          <p:nvPr/>
        </p:nvPicPr>
        <p:blipFill>
          <a:blip r:embed="rId1"/>
          <a:stretch/>
        </p:blipFill>
        <p:spPr>
          <a:xfrm>
            <a:off x="3038760" y="1214640"/>
            <a:ext cx="6113520" cy="564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Structure chart for a traditional system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03" name="Content Placeholder 4" descr=""/>
          <p:cNvPicPr/>
          <p:nvPr/>
        </p:nvPicPr>
        <p:blipFill>
          <a:blip r:embed="rId1"/>
          <a:stretch/>
        </p:blipFill>
        <p:spPr>
          <a:xfrm>
            <a:off x="2125440" y="1259640"/>
            <a:ext cx="7940520" cy="541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Component-level design for </a:t>
            </a:r>
            <a:r>
              <a:rPr b="1" i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ComputePageCost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05" name="Content Placeholder 4" descr=""/>
          <p:cNvPicPr/>
          <p:nvPr/>
        </p:nvPicPr>
        <p:blipFill>
          <a:blip r:embed="rId1"/>
          <a:stretch/>
        </p:blipFill>
        <p:spPr>
          <a:xfrm>
            <a:off x="2746800" y="1286640"/>
            <a:ext cx="7016760" cy="527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Following the OCP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07" name="Content Placeholder 4" descr=""/>
          <p:cNvPicPr/>
          <p:nvPr/>
        </p:nvPicPr>
        <p:blipFill>
          <a:blip r:embed="rId1"/>
          <a:stretch/>
        </p:blipFill>
        <p:spPr>
          <a:xfrm>
            <a:off x="1288800" y="1637640"/>
            <a:ext cx="9614160" cy="431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Layer cohesion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09" name="Content Placeholder 4" descr=""/>
          <p:cNvPicPr/>
          <p:nvPr/>
        </p:nvPicPr>
        <p:blipFill>
          <a:blip r:embed="rId1"/>
          <a:stretch/>
        </p:blipFill>
        <p:spPr>
          <a:xfrm>
            <a:off x="3571560" y="1191240"/>
            <a:ext cx="5047920" cy="557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Collaboration diagram with messaging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1" name="Content Placeholder 4" descr=""/>
          <p:cNvPicPr/>
          <p:nvPr/>
        </p:nvPicPr>
        <p:blipFill>
          <a:blip r:embed="rId1"/>
          <a:stretch/>
        </p:blipFill>
        <p:spPr>
          <a:xfrm>
            <a:off x="2429280" y="1460160"/>
            <a:ext cx="7333200" cy="493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br/>
            <a:br/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Class diagram for sensor </a:t>
            </a:r>
            <a:br/>
            <a:br/>
            <a:endParaRPr b="0" lang="en-US" sz="3200" spc="-1" strike="noStrike">
              <a:latin typeface="Arial"/>
            </a:endParaRPr>
          </a:p>
        </p:txBody>
      </p:sp>
      <p:pic>
        <p:nvPicPr>
          <p:cNvPr id="92" name="Content Placeholder 4" descr=""/>
          <p:cNvPicPr/>
          <p:nvPr/>
        </p:nvPicPr>
        <p:blipFill>
          <a:blip r:embed="rId1"/>
          <a:stretch/>
        </p:blipFill>
        <p:spPr>
          <a:xfrm>
            <a:off x="2545560" y="1460520"/>
            <a:ext cx="7100280" cy="475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Refactoring interfaces and class definitions for PrintJob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3" name="Content Placeholder 4" descr=""/>
          <p:cNvPicPr/>
          <p:nvPr/>
        </p:nvPicPr>
        <p:blipFill>
          <a:blip r:embed="rId1"/>
          <a:stretch/>
        </p:blipFill>
        <p:spPr>
          <a:xfrm>
            <a:off x="1495080" y="1719720"/>
            <a:ext cx="9201240" cy="423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UML activity diagram for </a:t>
            </a:r>
            <a:r>
              <a:rPr b="1" i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computePaperCost()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5" name="Content Placeholder 4" descr=""/>
          <p:cNvPicPr/>
          <p:nvPr/>
        </p:nvPicPr>
        <p:blipFill>
          <a:blip r:embed="rId1"/>
          <a:stretch/>
        </p:blipFill>
        <p:spPr>
          <a:xfrm>
            <a:off x="2902320" y="1245960"/>
            <a:ext cx="6386400" cy="538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Statechart fragment for PrintJob class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7" name="Content Placeholder 4" descr=""/>
          <p:cNvPicPr/>
          <p:nvPr/>
        </p:nvPicPr>
        <p:blipFill>
          <a:blip r:embed="rId1"/>
          <a:stretch/>
        </p:blipFill>
        <p:spPr>
          <a:xfrm>
            <a:off x="2765880" y="1286640"/>
            <a:ext cx="6659280" cy="557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Flowchart constructs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9" name="Content Placeholder 4" descr=""/>
          <p:cNvPicPr/>
          <p:nvPr/>
        </p:nvPicPr>
        <p:blipFill>
          <a:blip r:embed="rId1"/>
          <a:stretch/>
        </p:blipFill>
        <p:spPr>
          <a:xfrm>
            <a:off x="1632240" y="1232280"/>
            <a:ext cx="8926920" cy="562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Decision table nomenclature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21" name="Content Placeholder 4" descr=""/>
          <p:cNvPicPr/>
          <p:nvPr/>
        </p:nvPicPr>
        <p:blipFill>
          <a:blip r:embed="rId1"/>
          <a:stretch/>
        </p:blipFill>
        <p:spPr>
          <a:xfrm>
            <a:off x="2336760" y="1286640"/>
            <a:ext cx="7517880" cy="557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0" y="1090080"/>
            <a:ext cx="12191400" cy="46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800" spc="-1" strike="noStrike" u="sng">
                <a:solidFill>
                  <a:srgbClr val="000000"/>
                </a:solidFill>
                <a:uFillTx/>
                <a:latin typeface="Calibri"/>
              </a:rPr>
              <a:t>Chapter 11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br/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USER INTERFACE DESIGN”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The user interface design process </a:t>
            </a:r>
            <a:endParaRPr b="0" lang="en-US" sz="3200" spc="-1" strike="noStrike">
              <a:highlight>
                <a:srgbClr val="ffff00"/>
              </a:highlight>
              <a:latin typeface="Arial"/>
            </a:endParaRPr>
          </a:p>
        </p:txBody>
      </p:sp>
      <p:pic>
        <p:nvPicPr>
          <p:cNvPr id="224" name="Content Placeholder 4" descr=""/>
          <p:cNvPicPr/>
          <p:nvPr/>
        </p:nvPicPr>
        <p:blipFill>
          <a:blip r:embed="rId1"/>
          <a:stretch/>
        </p:blipFill>
        <p:spPr>
          <a:xfrm>
            <a:off x="1495080" y="1351080"/>
            <a:ext cx="9201240" cy="509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Swimlane diagram for prescription refill function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26" name="Content Placeholder 4" descr=""/>
          <p:cNvPicPr/>
          <p:nvPr/>
        </p:nvPicPr>
        <p:blipFill>
          <a:blip r:embed="rId1"/>
          <a:stretch/>
        </p:blipFill>
        <p:spPr>
          <a:xfrm>
            <a:off x="3720240" y="965880"/>
            <a:ext cx="4473000" cy="589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Preliminary screen layout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28" name="Content Placeholder 4" descr=""/>
          <p:cNvPicPr/>
          <p:nvPr/>
        </p:nvPicPr>
        <p:blipFill>
          <a:blip r:embed="rId1"/>
          <a:stretch/>
        </p:blipFill>
        <p:spPr>
          <a:xfrm>
            <a:off x="2281320" y="1088640"/>
            <a:ext cx="7628400" cy="547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Mapping user objectives into interface actions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30" name="Content Placeholder 4" descr=""/>
          <p:cNvPicPr/>
          <p:nvPr/>
        </p:nvPicPr>
        <p:blipFill>
          <a:blip r:embed="rId1"/>
          <a:stretch/>
        </p:blipFill>
        <p:spPr>
          <a:xfrm>
            <a:off x="1767960" y="965880"/>
            <a:ext cx="8655840" cy="547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br/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UML state diagram notation </a:t>
            </a:r>
            <a:br/>
            <a:endParaRPr b="0" lang="en-US" sz="3200" spc="-1" strike="noStrike">
              <a:latin typeface="Arial"/>
            </a:endParaRPr>
          </a:p>
        </p:txBody>
      </p:sp>
      <p:pic>
        <p:nvPicPr>
          <p:cNvPr id="94" name="Content Placeholder 4" descr=""/>
          <p:cNvPicPr/>
          <p:nvPr/>
        </p:nvPicPr>
        <p:blipFill>
          <a:blip r:embed="rId1"/>
          <a:stretch/>
        </p:blipFill>
        <p:spPr>
          <a:xfrm>
            <a:off x="1092960" y="1193760"/>
            <a:ext cx="9497160" cy="540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The interface design evaluation cycle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32" name="Content Placeholder 4" descr=""/>
          <p:cNvPicPr/>
          <p:nvPr/>
        </p:nvPicPr>
        <p:blipFill>
          <a:blip r:embed="rId1"/>
          <a:stretch/>
        </p:blipFill>
        <p:spPr>
          <a:xfrm>
            <a:off x="2902320" y="1214640"/>
            <a:ext cx="6386400" cy="532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0" y="1090080"/>
            <a:ext cx="12191400" cy="46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800" spc="-1" strike="noStrike" u="sng">
                <a:solidFill>
                  <a:srgbClr val="000000"/>
                </a:solidFill>
                <a:uFillTx/>
                <a:latin typeface="Calibri"/>
              </a:rPr>
              <a:t>Chapter 12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br/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PATTERN-BASED DESIGN”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Pattern-based design in context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35" name="Content Placeholder 4" descr=""/>
          <p:cNvPicPr/>
          <p:nvPr/>
        </p:nvPicPr>
        <p:blipFill>
          <a:blip r:embed="rId1"/>
          <a:stretch/>
        </p:blipFill>
        <p:spPr>
          <a:xfrm>
            <a:off x="2907720" y="1146240"/>
            <a:ext cx="6375600" cy="536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A pattern organizing table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37" name="Content Placeholder 4" descr=""/>
          <p:cNvPicPr/>
          <p:nvPr/>
        </p:nvPicPr>
        <p:blipFill>
          <a:blip r:embed="rId1"/>
          <a:stretch/>
        </p:blipFill>
        <p:spPr>
          <a:xfrm>
            <a:off x="1900080" y="1102320"/>
            <a:ext cx="8391600" cy="547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0" y="1090080"/>
            <a:ext cx="12191400" cy="46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800" spc="-1" strike="noStrike" u="sng">
                <a:solidFill>
                  <a:srgbClr val="000000"/>
                </a:solidFill>
                <a:uFillTx/>
                <a:latin typeface="Calibri"/>
              </a:rPr>
              <a:t>Chapter 13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br/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WEBAPP DESIGN”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Quality requirements tree</a:t>
            </a:r>
            <a:endParaRPr b="0" lang="en-US" sz="3200" spc="-1" strike="noStrike">
              <a:highlight>
                <a:srgbClr val="ffff00"/>
              </a:highlight>
              <a:latin typeface="Arial"/>
            </a:endParaRPr>
          </a:p>
        </p:txBody>
      </p:sp>
      <p:pic>
        <p:nvPicPr>
          <p:cNvPr id="240" name="Content Placeholder 4" descr=""/>
          <p:cNvPicPr/>
          <p:nvPr/>
        </p:nvPicPr>
        <p:blipFill>
          <a:blip r:embed="rId1"/>
          <a:stretch/>
        </p:blipFill>
        <p:spPr>
          <a:xfrm>
            <a:off x="1618200" y="1228320"/>
            <a:ext cx="8954640" cy="530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A design pyramid for WebApps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42" name="Content Placeholder 4" descr=""/>
          <p:cNvPicPr/>
          <p:nvPr/>
        </p:nvPicPr>
        <p:blipFill>
          <a:blip r:embed="rId1"/>
          <a:stretch/>
        </p:blipFill>
        <p:spPr>
          <a:xfrm>
            <a:off x="2663280" y="1351080"/>
            <a:ext cx="6864480" cy="509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Design representation of content objects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44" name="Content Placeholder 4" descr=""/>
          <p:cNvPicPr/>
          <p:nvPr/>
        </p:nvPicPr>
        <p:blipFill>
          <a:blip r:embed="rId1"/>
          <a:stretch/>
        </p:blipFill>
        <p:spPr>
          <a:xfrm>
            <a:off x="1894680" y="1283040"/>
            <a:ext cx="8401680" cy="529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br/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Hierarchical structure</a:t>
            </a:r>
            <a:br/>
            <a:endParaRPr b="0" lang="en-US" sz="3200" spc="-1" strike="noStrike">
              <a:latin typeface="Arial"/>
            </a:endParaRPr>
          </a:p>
        </p:txBody>
      </p:sp>
      <p:pic>
        <p:nvPicPr>
          <p:cNvPr id="246" name="Content Placeholder 4" descr=""/>
          <p:cNvPicPr/>
          <p:nvPr/>
        </p:nvPicPr>
        <p:blipFill>
          <a:blip r:embed="rId1"/>
          <a:stretch/>
        </p:blipFill>
        <p:spPr>
          <a:xfrm>
            <a:off x="1933560" y="1337400"/>
            <a:ext cx="8324280" cy="509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br/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Grid Structure</a:t>
            </a:r>
            <a:br/>
            <a:endParaRPr b="0" lang="en-US" sz="3200" spc="-1" strike="noStrike">
              <a:latin typeface="Arial"/>
            </a:endParaRPr>
          </a:p>
        </p:txBody>
      </p:sp>
      <p:pic>
        <p:nvPicPr>
          <p:cNvPr id="248" name="Content Placeholder 4" descr=""/>
          <p:cNvPicPr/>
          <p:nvPr/>
        </p:nvPicPr>
        <p:blipFill>
          <a:blip r:embed="rId1"/>
          <a:stretch/>
        </p:blipFill>
        <p:spPr>
          <a:xfrm>
            <a:off x="3070800" y="1078200"/>
            <a:ext cx="6050160" cy="545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1090080"/>
            <a:ext cx="12191400" cy="46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800" spc="-1" strike="noStrike" u="sng">
                <a:solidFill>
                  <a:srgbClr val="000000"/>
                </a:solidFill>
                <a:uFillTx/>
                <a:latin typeface="Calibri"/>
              </a:rPr>
              <a:t>Chapter 06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REQUIREMENTS MODELING:  SCENARIOS, INFORMATION, AND ANALYSIS CLASSES”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Hierarchical structure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50" name="Content Placeholder 4" descr=""/>
          <p:cNvPicPr/>
          <p:nvPr/>
        </p:nvPicPr>
        <p:blipFill>
          <a:blip r:embed="rId1"/>
          <a:stretch/>
        </p:blipFill>
        <p:spPr>
          <a:xfrm>
            <a:off x="1829160" y="1187280"/>
            <a:ext cx="8532720" cy="528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Network structure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52" name="Content Placeholder 4" descr=""/>
          <p:cNvPicPr/>
          <p:nvPr/>
        </p:nvPicPr>
        <p:blipFill>
          <a:blip r:embed="rId1"/>
          <a:stretch/>
        </p:blipFill>
        <p:spPr>
          <a:xfrm>
            <a:off x="3167280" y="1283040"/>
            <a:ext cx="5856840" cy="526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The </a:t>
            </a: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MVC Architecture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54" name="Content Placeholder 4" descr=""/>
          <p:cNvPicPr/>
          <p:nvPr/>
        </p:nvPicPr>
        <p:blipFill>
          <a:blip r:embed="rId1"/>
          <a:stretch/>
        </p:blipFill>
        <p:spPr>
          <a:xfrm>
            <a:off x="1455480" y="1214640"/>
            <a:ext cx="9280440" cy="532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Creating an NSU</a:t>
            </a:r>
            <a:endParaRPr b="0" lang="en-US" sz="3200" spc="-1" strike="noStrike">
              <a:highlight>
                <a:srgbClr val="ffff00"/>
              </a:highlight>
              <a:latin typeface="Arial"/>
            </a:endParaRPr>
          </a:p>
        </p:txBody>
      </p:sp>
      <p:pic>
        <p:nvPicPr>
          <p:cNvPr id="256" name="Content Placeholder 4" descr=""/>
          <p:cNvPicPr/>
          <p:nvPr/>
        </p:nvPicPr>
        <p:blipFill>
          <a:blip r:embed="rId1"/>
          <a:stretch/>
        </p:blipFill>
        <p:spPr>
          <a:xfrm>
            <a:off x="1295640" y="1255680"/>
            <a:ext cx="9599760" cy="530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Summary of the </a:t>
            </a:r>
            <a:r>
              <a:rPr b="1" lang="en-US" sz="32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 Light"/>
              </a:rPr>
              <a:t>OOHDM method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.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58" name="Content Placeholder 4" descr=""/>
          <p:cNvPicPr/>
          <p:nvPr/>
        </p:nvPicPr>
        <p:blipFill>
          <a:blip r:embed="rId1"/>
          <a:stretch/>
        </p:blipFill>
        <p:spPr>
          <a:xfrm>
            <a:off x="1495080" y="1206000"/>
            <a:ext cx="9201240" cy="522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838080" y="365040"/>
            <a:ext cx="105148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Partial conceptual schema for SafeHomeAssured.com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60" name="Content Placeholder 4" descr=""/>
          <p:cNvPicPr/>
          <p:nvPr/>
        </p:nvPicPr>
        <p:blipFill>
          <a:blip r:embed="rId1"/>
          <a:stretch/>
        </p:blipFill>
        <p:spPr>
          <a:xfrm>
            <a:off x="1828800" y="1132920"/>
            <a:ext cx="8460720" cy="549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1500" spc="-1" strike="noStrike">
                <a:solidFill>
                  <a:srgbClr val="000000"/>
                </a:solidFill>
                <a:latin typeface="comic"/>
              </a:rPr>
              <a:t>THE END</a:t>
            </a:r>
            <a:endParaRPr b="0" lang="en-US" sz="115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15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15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mic"/>
              </a:rPr>
              <a:t>Thanks To Respected SIR “HUSSAIN SALEEM”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</TotalTime>
  <Application>LibreOffice/6.4.7.2$Linux_X86_64 LibreOffice_project/40$Build-2</Application>
  <Words>440</Words>
  <Paragraphs>130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2016-11-08T04:12:48Z</dcterms:created>
  <dc:creator>Zeeshan Ismail</dc:creator>
  <dc:description/>
  <dc:language>en-US</dc:language>
  <cp:lastModifiedBy/>
  <dcterms:modified xsi:type="dcterms:W3CDTF">2022-11-23T21:06:07Z</dcterms:modified>
  <cp:revision>37</cp:revision>
  <dc:subject/>
  <dc:title> Translating the analysis model into the design model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96</vt:i4>
  </property>
</Properties>
</file>