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366840"/>
            <a:ext cx="9142920" cy="8316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0"/>
            <a:ext cx="9142920" cy="309600"/>
          </a:xfrm>
          <a:prstGeom prst="rect">
            <a:avLst/>
          </a:prstGeom>
          <a:solidFill>
            <a:schemeClr val="tx2">
              <a:alpha val="100000"/>
            </a:scheme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0" y="308160"/>
            <a:ext cx="9142920" cy="9036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CustomShape 4" hidden="1"/>
          <p:cNvSpPr/>
          <p:nvPr/>
        </p:nvSpPr>
        <p:spPr>
          <a:xfrm flipV="1">
            <a:off x="5410080" y="358560"/>
            <a:ext cx="3732840" cy="900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CustomShape 5" hidden="1"/>
          <p:cNvSpPr/>
          <p:nvPr/>
        </p:nvSpPr>
        <p:spPr>
          <a:xfrm flipV="1">
            <a:off x="5410080" y="437760"/>
            <a:ext cx="3732840" cy="17892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CustomShape 6" hidden="1"/>
          <p:cNvSpPr/>
          <p:nvPr/>
        </p:nvSpPr>
        <p:spPr>
          <a:xfrm>
            <a:off x="5407200" y="497520"/>
            <a:ext cx="3062160" cy="262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CustomShape 7" hidden="1"/>
          <p:cNvSpPr/>
          <p:nvPr/>
        </p:nvSpPr>
        <p:spPr>
          <a:xfrm>
            <a:off x="7373520" y="588960"/>
            <a:ext cx="1599120" cy="356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CustomShape 8" hidden="1"/>
          <p:cNvSpPr/>
          <p:nvPr/>
        </p:nvSpPr>
        <p:spPr>
          <a:xfrm>
            <a:off x="9084960" y="-2160"/>
            <a:ext cx="56520" cy="620640"/>
          </a:xfrm>
          <a:prstGeom prst="rect">
            <a:avLst/>
          </a:prstGeom>
          <a:solidFill>
            <a:srgbClr val="ffffff">
              <a:alpha val="65000"/>
            </a:srgb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CustomShape 9" hidden="1"/>
          <p:cNvSpPr/>
          <p:nvPr/>
        </p:nvSpPr>
        <p:spPr>
          <a:xfrm>
            <a:off x="9044640" y="-2160"/>
            <a:ext cx="26280" cy="620640"/>
          </a:xfrm>
          <a:prstGeom prst="rect">
            <a:avLst/>
          </a:prstGeom>
          <a:solidFill>
            <a:srgbClr val="ffffff">
              <a:alpha val="65000"/>
            </a:srgb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CustomShape 10" hidden="1"/>
          <p:cNvSpPr/>
          <p:nvPr/>
        </p:nvSpPr>
        <p:spPr>
          <a:xfrm>
            <a:off x="9025560" y="-2160"/>
            <a:ext cx="7920" cy="620640"/>
          </a:xfrm>
          <a:prstGeom prst="rect">
            <a:avLst/>
          </a:prstGeom>
          <a:solidFill>
            <a:srgbClr val="ffffff">
              <a:alpha val="60000"/>
            </a:srgb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CustomShape 11" hidden="1"/>
          <p:cNvSpPr/>
          <p:nvPr/>
        </p:nvSpPr>
        <p:spPr>
          <a:xfrm>
            <a:off x="8975520" y="-2160"/>
            <a:ext cx="26280" cy="620640"/>
          </a:xfrm>
          <a:prstGeom prst="rect">
            <a:avLst/>
          </a:prstGeom>
          <a:solidFill>
            <a:srgbClr val="ffffff">
              <a:alpha val="40000"/>
            </a:srgb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CustomShape 12" hidden="1"/>
          <p:cNvSpPr/>
          <p:nvPr/>
        </p:nvSpPr>
        <p:spPr>
          <a:xfrm>
            <a:off x="8915760" y="360"/>
            <a:ext cx="53640" cy="584280"/>
          </a:xfrm>
          <a:prstGeom prst="rect">
            <a:avLst/>
          </a:prstGeom>
          <a:solidFill>
            <a:srgbClr val="ffffff">
              <a:alpha val="20000"/>
            </a:srgb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CustomShape 13" hidden="1"/>
          <p:cNvSpPr/>
          <p:nvPr/>
        </p:nvSpPr>
        <p:spPr>
          <a:xfrm>
            <a:off x="8873640" y="360"/>
            <a:ext cx="7920" cy="584280"/>
          </a:xfrm>
          <a:prstGeom prst="rect">
            <a:avLst/>
          </a:prstGeom>
          <a:solidFill>
            <a:srgbClr val="ffffff">
              <a:alpha val="30000"/>
            </a:srgb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" name="CustomShape 14"/>
          <p:cNvSpPr/>
          <p:nvPr/>
        </p:nvSpPr>
        <p:spPr>
          <a:xfrm flipV="1">
            <a:off x="5410080" y="3808080"/>
            <a:ext cx="3732840" cy="900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" name="CustomShape 15"/>
          <p:cNvSpPr/>
          <p:nvPr/>
        </p:nvSpPr>
        <p:spPr>
          <a:xfrm flipV="1">
            <a:off x="5410080" y="3895200"/>
            <a:ext cx="3732840" cy="1908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" name="CustomShape 16"/>
          <p:cNvSpPr/>
          <p:nvPr/>
        </p:nvSpPr>
        <p:spPr>
          <a:xfrm flipV="1">
            <a:off x="5410080" y="4113360"/>
            <a:ext cx="3732840" cy="7920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" name="CustomShape 17"/>
          <p:cNvSpPr/>
          <p:nvPr/>
        </p:nvSpPr>
        <p:spPr>
          <a:xfrm flipV="1">
            <a:off x="5410080" y="4162680"/>
            <a:ext cx="1964880" cy="1728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" name="CustomShape 18"/>
          <p:cNvSpPr/>
          <p:nvPr/>
        </p:nvSpPr>
        <p:spPr>
          <a:xfrm flipV="1">
            <a:off x="5410080" y="4197600"/>
            <a:ext cx="1964880" cy="7920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" name="CustomShape 19"/>
          <p:cNvSpPr/>
          <p:nvPr/>
        </p:nvSpPr>
        <p:spPr>
          <a:xfrm>
            <a:off x="5410080" y="3962520"/>
            <a:ext cx="3062160" cy="262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" name="CustomShape 20"/>
          <p:cNvSpPr/>
          <p:nvPr/>
        </p:nvSpPr>
        <p:spPr>
          <a:xfrm>
            <a:off x="7376400" y="4061160"/>
            <a:ext cx="1599120" cy="356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" name="CustomShape 21"/>
          <p:cNvSpPr/>
          <p:nvPr/>
        </p:nvSpPr>
        <p:spPr>
          <a:xfrm>
            <a:off x="0" y="3649680"/>
            <a:ext cx="9142920" cy="2430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" name="CustomShape 22"/>
          <p:cNvSpPr/>
          <p:nvPr/>
        </p:nvSpPr>
        <p:spPr>
          <a:xfrm>
            <a:off x="0" y="3675600"/>
            <a:ext cx="9142920" cy="13968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" name="CustomShape 23"/>
          <p:cNvSpPr/>
          <p:nvPr/>
        </p:nvSpPr>
        <p:spPr>
          <a:xfrm flipV="1">
            <a:off x="6414120" y="3640680"/>
            <a:ext cx="2728800" cy="2473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3" name="CustomShape 24"/>
          <p:cNvSpPr/>
          <p:nvPr/>
        </p:nvSpPr>
        <p:spPr>
          <a:xfrm>
            <a:off x="0" y="0"/>
            <a:ext cx="9142920" cy="3700800"/>
          </a:xfrm>
          <a:prstGeom prst="rect">
            <a:avLst/>
          </a:prstGeom>
          <a:solidFill>
            <a:schemeClr val="tx2">
              <a:alpha val="100000"/>
            </a:scheme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" name="PlaceHolder 2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" name="PlaceHolder 2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0" y="366840"/>
            <a:ext cx="9142920" cy="8316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3" name="CustomShape 2"/>
          <p:cNvSpPr/>
          <p:nvPr/>
        </p:nvSpPr>
        <p:spPr>
          <a:xfrm>
            <a:off x="0" y="0"/>
            <a:ext cx="9142920" cy="309600"/>
          </a:xfrm>
          <a:prstGeom prst="rect">
            <a:avLst/>
          </a:prstGeom>
          <a:solidFill>
            <a:schemeClr val="tx2">
              <a:alpha val="100000"/>
            </a:scheme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4" name="CustomShape 3"/>
          <p:cNvSpPr/>
          <p:nvPr/>
        </p:nvSpPr>
        <p:spPr>
          <a:xfrm>
            <a:off x="0" y="308160"/>
            <a:ext cx="9142920" cy="9036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5" name="CustomShape 4"/>
          <p:cNvSpPr/>
          <p:nvPr/>
        </p:nvSpPr>
        <p:spPr>
          <a:xfrm flipV="1">
            <a:off x="5410080" y="358560"/>
            <a:ext cx="3732840" cy="900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6" name="CustomShape 5"/>
          <p:cNvSpPr/>
          <p:nvPr/>
        </p:nvSpPr>
        <p:spPr>
          <a:xfrm flipV="1">
            <a:off x="5410080" y="437760"/>
            <a:ext cx="3732840" cy="17892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7" name="CustomShape 6"/>
          <p:cNvSpPr/>
          <p:nvPr/>
        </p:nvSpPr>
        <p:spPr>
          <a:xfrm>
            <a:off x="5407200" y="497520"/>
            <a:ext cx="3062160" cy="262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8" name="CustomShape 7"/>
          <p:cNvSpPr/>
          <p:nvPr/>
        </p:nvSpPr>
        <p:spPr>
          <a:xfrm>
            <a:off x="7373520" y="588960"/>
            <a:ext cx="1599120" cy="356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9" name="CustomShape 8"/>
          <p:cNvSpPr/>
          <p:nvPr/>
        </p:nvSpPr>
        <p:spPr>
          <a:xfrm>
            <a:off x="9084960" y="-2160"/>
            <a:ext cx="56520" cy="620640"/>
          </a:xfrm>
          <a:prstGeom prst="rect">
            <a:avLst/>
          </a:prstGeom>
          <a:solidFill>
            <a:srgbClr val="ffffff">
              <a:alpha val="65000"/>
            </a:srgb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0" name="CustomShape 9"/>
          <p:cNvSpPr/>
          <p:nvPr/>
        </p:nvSpPr>
        <p:spPr>
          <a:xfrm>
            <a:off x="9044640" y="-2160"/>
            <a:ext cx="26280" cy="620640"/>
          </a:xfrm>
          <a:prstGeom prst="rect">
            <a:avLst/>
          </a:prstGeom>
          <a:solidFill>
            <a:srgbClr val="ffffff">
              <a:alpha val="65000"/>
            </a:srgb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1" name="CustomShape 10"/>
          <p:cNvSpPr/>
          <p:nvPr/>
        </p:nvSpPr>
        <p:spPr>
          <a:xfrm>
            <a:off x="9025560" y="-2160"/>
            <a:ext cx="7920" cy="620640"/>
          </a:xfrm>
          <a:prstGeom prst="rect">
            <a:avLst/>
          </a:prstGeom>
          <a:solidFill>
            <a:srgbClr val="ffffff">
              <a:alpha val="60000"/>
            </a:srgb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2" name="CustomShape 11"/>
          <p:cNvSpPr/>
          <p:nvPr/>
        </p:nvSpPr>
        <p:spPr>
          <a:xfrm>
            <a:off x="8975520" y="-2160"/>
            <a:ext cx="26280" cy="620640"/>
          </a:xfrm>
          <a:prstGeom prst="rect">
            <a:avLst/>
          </a:prstGeom>
          <a:solidFill>
            <a:srgbClr val="ffffff">
              <a:alpha val="40000"/>
            </a:srgb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3" name="CustomShape 12"/>
          <p:cNvSpPr/>
          <p:nvPr/>
        </p:nvSpPr>
        <p:spPr>
          <a:xfrm>
            <a:off x="8915760" y="360"/>
            <a:ext cx="53640" cy="584280"/>
          </a:xfrm>
          <a:prstGeom prst="rect">
            <a:avLst/>
          </a:prstGeom>
          <a:solidFill>
            <a:srgbClr val="ffffff">
              <a:alpha val="20000"/>
            </a:srgb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4" name="CustomShape 13"/>
          <p:cNvSpPr/>
          <p:nvPr/>
        </p:nvSpPr>
        <p:spPr>
          <a:xfrm>
            <a:off x="8873640" y="360"/>
            <a:ext cx="7920" cy="584280"/>
          </a:xfrm>
          <a:prstGeom prst="rect">
            <a:avLst/>
          </a:prstGeom>
          <a:solidFill>
            <a:srgbClr val="ffffff">
              <a:alpha val="30000"/>
            </a:srgbClr>
          </a:solidFill>
          <a:ln w="50760">
            <a:noFill/>
          </a:ln>
          <a:effectLst>
            <a:outerShdw blurRad="515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5" name="PlaceHolder 1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1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57200" y="2401920"/>
            <a:ext cx="8457120" cy="14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CA" sz="4400" spc="-1" strike="noStrike">
                <a:solidFill>
                  <a:srgbClr val="ffffff"/>
                </a:solidFill>
                <a:latin typeface="Trebuchet MS"/>
                <a:ea typeface="DejaVu Sans"/>
              </a:rPr>
              <a:t>MACHINE LEARNING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457200" y="3899880"/>
            <a:ext cx="4951800" cy="17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6408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424456"/>
                </a:solidFill>
                <a:latin typeface="Georgia"/>
                <a:ea typeface="DejaVu Sans"/>
              </a:rPr>
              <a:t>Lecture 4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57200" y="1143000"/>
            <a:ext cx="822852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CA" sz="4000" spc="-1" strike="noStrike">
                <a:solidFill>
                  <a:srgbClr val="424456"/>
                </a:solidFill>
                <a:latin typeface="Trebuchet MS"/>
                <a:ea typeface="DejaVu Sans"/>
              </a:rPr>
              <a:t>Gradient Descent Procedure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457200" y="2249280"/>
            <a:ext cx="8228520" cy="432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55000"/>
          </a:bodyPr>
          <a:p>
            <a:pPr marL="365760" indent="-25488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DejaVu Sans"/>
              </a:rPr>
              <a:t>The derivative of the cost is calculated. The derivative is a concept from calculus and refers to the slope of the function at a given point.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28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DejaVu Sans"/>
              </a:rPr>
              <a:t>We need to know the slope so that we know the direction (sign) to move the coefficient values in order to get a lower cost on the next iteration</a:t>
            </a:r>
            <a:endParaRPr b="0" lang="en-US" sz="2800" spc="-1" strike="noStrike">
              <a:latin typeface="Arial"/>
            </a:endParaRPr>
          </a:p>
          <a:p>
            <a:pPr lvl="1" marL="658440" indent="-24588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b="0" lang="en-CA" sz="2600" spc="-1" strike="noStrike">
                <a:solidFill>
                  <a:srgbClr val="438086"/>
                </a:solidFill>
                <a:latin typeface="Georgia"/>
                <a:ea typeface="DejaVu Sans"/>
              </a:rPr>
              <a:t>delta = derivative(cost)</a:t>
            </a:r>
            <a:endParaRPr b="0" lang="en-US" sz="2600" spc="-1" strike="noStrike">
              <a:latin typeface="Arial"/>
            </a:endParaRPr>
          </a:p>
          <a:p>
            <a:pPr marL="41148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en-US" sz="2600" spc="-1" strike="noStrike">
              <a:latin typeface="Arial"/>
            </a:endParaRPr>
          </a:p>
          <a:p>
            <a:pPr marL="41148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1" lang="en-US" sz="2600" spc="-1" strike="noStrike">
                <a:solidFill>
                  <a:srgbClr val="ff0000"/>
                </a:solidFill>
                <a:latin typeface="Georgia"/>
                <a:ea typeface="DejaVu Sans"/>
              </a:rPr>
              <a:t>This process is repeated until the cost of the coefficients (cost) is 0.0 or no further improvements in cost can be achieved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457200" y="1143000"/>
            <a:ext cx="822852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it-IT" sz="4000" spc="-1" strike="noStrike">
                <a:solidFill>
                  <a:srgbClr val="424456"/>
                </a:solidFill>
                <a:latin typeface="Trebuchet MS"/>
                <a:ea typeface="DejaVu Sans"/>
              </a:rPr>
              <a:t>Application in ML: Minimize Error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457200" y="4509000"/>
            <a:ext cx="8228520" cy="206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43000"/>
          </a:bodyPr>
          <a:p>
            <a:pPr marL="365760" indent="-25488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DejaVu Sans"/>
              </a:rPr>
              <a:t>Gradient descent search </a:t>
            </a:r>
            <a:r>
              <a:rPr b="0" lang="en-US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Georgia"/>
                <a:ea typeface="DejaVu Sans"/>
              </a:rPr>
              <a:t>determines a weight vector w that minimizes E(w) by </a:t>
            </a:r>
            <a:endParaRPr b="0" lang="en-US" sz="2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Georgia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Georgia"/>
                <a:ea typeface="DejaVu Sans"/>
              </a:rPr>
              <a:t>– </a:t>
            </a:r>
            <a:r>
              <a:rPr b="0" lang="en-US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Georgia"/>
                <a:ea typeface="DejaVu Sans"/>
              </a:rPr>
              <a:t>Starting with an arbitrary initial weight vector </a:t>
            </a:r>
            <a:endParaRPr b="0" lang="en-US" sz="2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Georgia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Georgia"/>
                <a:ea typeface="DejaVu Sans"/>
              </a:rPr>
              <a:t>– </a:t>
            </a:r>
            <a:r>
              <a:rPr b="0" lang="en-US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Georgia"/>
                <a:ea typeface="DejaVu Sans"/>
              </a:rPr>
              <a:t>Repeatedly modifying it in small steps </a:t>
            </a:r>
            <a:endParaRPr b="0" lang="en-US" sz="2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Georgia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Georgia"/>
                <a:ea typeface="DejaVu Sans"/>
              </a:rPr>
              <a:t>– </a:t>
            </a:r>
            <a:r>
              <a:rPr b="0" lang="en-US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Georgia"/>
                <a:ea typeface="DejaVu Sans"/>
              </a:rPr>
              <a:t>At each step, weight vector is modified in the direction </a:t>
            </a:r>
            <a:r>
              <a:rPr b="0" lang="en-US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Georgia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Georgia"/>
                <a:ea typeface="DejaVu Sans"/>
              </a:rPr>
              <a:t>that produces the steepest descent along the error surface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39" name="Picture 2" descr=""/>
          <p:cNvPicPr/>
          <p:nvPr/>
        </p:nvPicPr>
        <p:blipFill>
          <a:blip r:embed="rId1"/>
          <a:stretch/>
        </p:blipFill>
        <p:spPr>
          <a:xfrm>
            <a:off x="899640" y="2139120"/>
            <a:ext cx="7343640" cy="2225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57200" y="1143000"/>
            <a:ext cx="822852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CA" sz="4000" spc="-1" strike="noStrike">
                <a:solidFill>
                  <a:srgbClr val="424456"/>
                </a:solidFill>
                <a:latin typeface="Trebuchet MS"/>
                <a:ea typeface="DejaVu Sans"/>
              </a:rPr>
              <a:t>Definition of Gradient Vector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457200" y="2249280"/>
            <a:ext cx="8228520" cy="432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5760" indent="-25488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DejaVu Sans"/>
              </a:rPr>
              <a:t>The Gradient (derivative) of  </a:t>
            </a:r>
            <a:r>
              <a:rPr b="1" i="1" lang="en-US" sz="2800" spc="-1" strike="noStrike">
                <a:solidFill>
                  <a:srgbClr val="000000"/>
                </a:solidFill>
                <a:latin typeface="Georgia"/>
                <a:ea typeface="DejaVu Sans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DejaVu Sans"/>
              </a:rPr>
              <a:t> with respect to each component of the vector </a:t>
            </a:r>
            <a:r>
              <a:rPr b="1" i="1" lang="en-US" sz="2800" spc="-1" strike="noStrike">
                <a:solidFill>
                  <a:srgbClr val="000000"/>
                </a:solidFill>
                <a:latin typeface="Georgia"/>
                <a:ea typeface="DejaVu Sans"/>
              </a:rPr>
              <a:t>w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42" name="Picture 2" descr=""/>
          <p:cNvPicPr/>
          <p:nvPr/>
        </p:nvPicPr>
        <p:blipFill>
          <a:blip r:embed="rId1"/>
          <a:stretch/>
        </p:blipFill>
        <p:spPr>
          <a:xfrm>
            <a:off x="700200" y="3357000"/>
            <a:ext cx="7603560" cy="2951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57200" y="1143000"/>
            <a:ext cx="822852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CA" sz="4000" spc="-1" strike="noStrike">
                <a:solidFill>
                  <a:srgbClr val="424456"/>
                </a:solidFill>
                <a:latin typeface="Trebuchet MS"/>
                <a:ea typeface="DejaVu Sans"/>
              </a:rPr>
              <a:t>Example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457200" y="2249280"/>
            <a:ext cx="8228520" cy="432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5760" indent="-25488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n-CA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Georgia"/>
                <a:ea typeface="DejaVu Sans"/>
              </a:rPr>
              <a:t>Linear Regression and MSE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lvl="2" marL="923400" indent="-218520">
              <a:lnSpc>
                <a:spcPct val="100000"/>
              </a:lnSpc>
              <a:spcBef>
                <a:spcPts val="300"/>
              </a:spcBef>
              <a:buClr>
                <a:srgbClr val="53548a"/>
              </a:buClr>
              <a:buFont typeface="Wingdings 2" charset="2"/>
              <a:buChar char=""/>
            </a:pPr>
            <a:r>
              <a:rPr b="0" i="1" lang="en-CA" sz="2400" spc="-1" strike="noStrike">
                <a:solidFill>
                  <a:srgbClr val="53548a"/>
                </a:solidFill>
                <a:highlight>
                  <a:srgbClr val="ffff00"/>
                </a:highlight>
                <a:latin typeface="Georgia"/>
                <a:ea typeface="DejaVu Sans"/>
              </a:rPr>
              <a:t>L(</a:t>
            </a:r>
            <a:r>
              <a:rPr b="1" i="1" lang="en-CA" sz="2400" spc="-1" strike="noStrike">
                <a:solidFill>
                  <a:srgbClr val="53548a"/>
                </a:solidFill>
                <a:highlight>
                  <a:srgbClr val="ffff00"/>
                </a:highlight>
                <a:latin typeface="Georgia"/>
                <a:ea typeface="DejaVu Sans"/>
              </a:rPr>
              <a:t>w</a:t>
            </a:r>
            <a:r>
              <a:rPr b="0" i="1" lang="en-CA" sz="2400" spc="-1" strike="noStrike">
                <a:solidFill>
                  <a:srgbClr val="53548a"/>
                </a:solidFill>
                <a:highlight>
                  <a:srgbClr val="ffff00"/>
                </a:highlight>
                <a:latin typeface="Georgia"/>
                <a:ea typeface="DejaVu Sans"/>
              </a:rPr>
              <a:t>)</a:t>
            </a:r>
            <a:r>
              <a:rPr b="0" lang="en-CA" sz="2400" spc="-1" strike="noStrike">
                <a:solidFill>
                  <a:srgbClr val="53548a"/>
                </a:solidFill>
                <a:highlight>
                  <a:srgbClr val="ffff00"/>
                </a:highlight>
                <a:latin typeface="Georgia"/>
                <a:ea typeface="DejaVu Sans"/>
              </a:rPr>
              <a:t>    =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70416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-CA" sz="2400" spc="-1" strike="noStrike">
                <a:solidFill>
                  <a:srgbClr val="53548a"/>
                </a:solidFill>
                <a:highlight>
                  <a:srgbClr val="ffff00"/>
                </a:highlight>
                <a:latin typeface="Georgia"/>
                <a:ea typeface="DejaVu Sans"/>
              </a:rPr>
              <a:t>Optimization problem: 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45" name="Picture 2" descr=""/>
          <p:cNvPicPr/>
          <p:nvPr/>
        </p:nvPicPr>
        <p:blipFill>
          <a:blip r:embed="rId1"/>
          <a:stretch/>
        </p:blipFill>
        <p:spPr>
          <a:xfrm>
            <a:off x="3495600" y="2962440"/>
            <a:ext cx="2151720" cy="932400"/>
          </a:xfrm>
          <a:prstGeom prst="rect">
            <a:avLst/>
          </a:prstGeom>
          <a:ln>
            <a:noFill/>
          </a:ln>
        </p:spPr>
      </p:pic>
      <p:pic>
        <p:nvPicPr>
          <p:cNvPr id="146" name="Picture 3" descr=""/>
          <p:cNvPicPr/>
          <p:nvPr/>
        </p:nvPicPr>
        <p:blipFill>
          <a:blip r:embed="rId2"/>
          <a:stretch/>
        </p:blipFill>
        <p:spPr>
          <a:xfrm>
            <a:off x="4605480" y="4293000"/>
            <a:ext cx="1904040" cy="751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457200" y="1143000"/>
            <a:ext cx="822852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CA" sz="4000" spc="-1" strike="noStrike">
                <a:solidFill>
                  <a:srgbClr val="424456"/>
                </a:solidFill>
                <a:latin typeface="Trebuchet MS"/>
                <a:ea typeface="DejaVu Sans"/>
              </a:rPr>
              <a:t>How Do We Optimize This? 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48" name="Picture 2" descr=""/>
          <p:cNvPicPr/>
          <p:nvPr/>
        </p:nvPicPr>
        <p:blipFill>
          <a:blip r:embed="rId1"/>
          <a:stretch/>
        </p:blipFill>
        <p:spPr>
          <a:xfrm>
            <a:off x="5121360" y="2126160"/>
            <a:ext cx="4031280" cy="3967920"/>
          </a:xfrm>
          <a:prstGeom prst="rect">
            <a:avLst/>
          </a:prstGeom>
          <a:ln>
            <a:noFill/>
          </a:ln>
        </p:spPr>
      </p:pic>
      <p:pic>
        <p:nvPicPr>
          <p:cNvPr id="149" name="Picture 3" descr=""/>
          <p:cNvPicPr/>
          <p:nvPr/>
        </p:nvPicPr>
        <p:blipFill>
          <a:blip r:embed="rId2"/>
          <a:stretch/>
        </p:blipFill>
        <p:spPr>
          <a:xfrm>
            <a:off x="611640" y="2133000"/>
            <a:ext cx="4463280" cy="3961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457200" y="1143000"/>
            <a:ext cx="822852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CA" sz="4000" spc="-1" strike="noStrike">
                <a:solidFill>
                  <a:srgbClr val="424456"/>
                </a:solidFill>
                <a:highlight>
                  <a:srgbClr val="ffff00"/>
                </a:highlight>
                <a:latin typeface="Trebuchet MS"/>
                <a:ea typeface="DejaVu Sans"/>
              </a:rPr>
              <a:t>Gradient Descent 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51" name="Picture 2" descr=""/>
          <p:cNvPicPr/>
          <p:nvPr/>
        </p:nvPicPr>
        <p:blipFill>
          <a:blip r:embed="rId1"/>
          <a:stretch/>
        </p:blipFill>
        <p:spPr>
          <a:xfrm>
            <a:off x="539640" y="2349000"/>
            <a:ext cx="6456960" cy="2951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457200" y="1143000"/>
            <a:ext cx="822852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CA" sz="4000" spc="-1" strike="noStrike">
                <a:solidFill>
                  <a:srgbClr val="424456"/>
                </a:solidFill>
                <a:latin typeface="Trebuchet MS"/>
                <a:ea typeface="DejaVu Sans"/>
              </a:rPr>
              <a:t>Gradient Descent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53" name="Picture 2" descr=""/>
          <p:cNvPicPr/>
          <p:nvPr/>
        </p:nvPicPr>
        <p:blipFill>
          <a:blip r:embed="rId1"/>
          <a:stretch/>
        </p:blipFill>
        <p:spPr>
          <a:xfrm>
            <a:off x="539640" y="2421000"/>
            <a:ext cx="5885280" cy="3408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Picture 2" descr=""/>
          <p:cNvPicPr/>
          <p:nvPr/>
        </p:nvPicPr>
        <p:blipFill>
          <a:blip r:embed="rId1"/>
          <a:stretch/>
        </p:blipFill>
        <p:spPr>
          <a:xfrm>
            <a:off x="971640" y="809640"/>
            <a:ext cx="6695640" cy="5920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457200" y="1143000"/>
            <a:ext cx="822852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CA" sz="4000" spc="-1" strike="noStrike">
                <a:solidFill>
                  <a:srgbClr val="424456"/>
                </a:solidFill>
                <a:latin typeface="Trebuchet MS"/>
                <a:ea typeface="DejaVu Sans"/>
              </a:rPr>
              <a:t>Gradient Descent 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56" name="Picture 2" descr=""/>
          <p:cNvPicPr/>
          <p:nvPr/>
        </p:nvPicPr>
        <p:blipFill>
          <a:blip r:embed="rId1"/>
          <a:stretch/>
        </p:blipFill>
        <p:spPr>
          <a:xfrm>
            <a:off x="467640" y="2349000"/>
            <a:ext cx="7631640" cy="3993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457200" y="1143000"/>
            <a:ext cx="822852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CA" sz="4000" spc="-1" strike="noStrike">
                <a:solidFill>
                  <a:srgbClr val="424456"/>
                </a:solidFill>
                <a:highlight>
                  <a:srgbClr val="ffff00"/>
                </a:highlight>
                <a:latin typeface="Trebuchet MS"/>
                <a:ea typeface="DejaVu Sans"/>
              </a:rPr>
              <a:t>Stochastic Gradient Descent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457200" y="2249280"/>
            <a:ext cx="8228520" cy="432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45000"/>
          </a:bodyPr>
          <a:p>
            <a:pPr marL="365760" indent="-25488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DejaVu Sans"/>
              </a:rPr>
              <a:t>Gradient descent </a:t>
            </a:r>
            <a:r>
              <a:rPr b="1" lang="en-US" sz="2800" spc="-1" strike="noStrike">
                <a:solidFill>
                  <a:srgbClr val="000000"/>
                </a:solidFill>
                <a:latin typeface="Georgia"/>
                <a:ea typeface="DejaVu Sans"/>
              </a:rPr>
              <a:t>can be slow to run on very large datasets</a:t>
            </a: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DejaVu Sans"/>
              </a:rPr>
              <a:t>. Because one iteration of the gradient descent algorithm requires a prediction for each instance in the training dataset, it can </a:t>
            </a:r>
            <a:r>
              <a:rPr b="0" lang="en-US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Georgia"/>
                <a:ea typeface="DejaVu Sans"/>
              </a:rPr>
              <a:t>take a long time</a:t>
            </a: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DejaVu Sans"/>
              </a:rPr>
              <a:t> when you have many millions of instances.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28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DejaVu Sans"/>
              </a:rPr>
              <a:t>In situations when you have large amounts of data, you can use a variation of gradient descent called </a:t>
            </a:r>
            <a:r>
              <a:rPr b="1" lang="en-US" sz="2800" spc="-1" strike="noStrike">
                <a:solidFill>
                  <a:srgbClr val="000000"/>
                </a:solidFill>
                <a:latin typeface="Georgia"/>
                <a:ea typeface="DejaVu Sans"/>
              </a:rPr>
              <a:t>stochastic gradient descent</a:t>
            </a: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DejaVu Sans"/>
              </a:rPr>
              <a:t>. In this variation, the gradient descent procedure described above is run but the </a:t>
            </a:r>
            <a:r>
              <a:rPr b="0" lang="en-US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Georgia"/>
                <a:ea typeface="DejaVu Sans"/>
              </a:rPr>
              <a:t>update</a:t>
            </a: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DejaVu Sans"/>
              </a:rPr>
              <a:t> to the </a:t>
            </a:r>
            <a:r>
              <a:rPr b="0" lang="en-US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Georgia"/>
                <a:ea typeface="DejaVu Sans"/>
              </a:rPr>
              <a:t>coefficients is performed for each </a:t>
            </a:r>
            <a:r>
              <a:rPr b="1" lang="en-US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Georgia"/>
                <a:ea typeface="DejaVu Sans"/>
              </a:rPr>
              <a:t>training instance</a:t>
            </a:r>
            <a:r>
              <a:rPr b="0" lang="en-US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Georgia"/>
                <a:ea typeface="DejaVu Sans"/>
              </a:rPr>
              <a:t>, rather than at the end of the batch of instances.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57200" y="1143000"/>
            <a:ext cx="822852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CA" sz="4000" spc="-1" strike="noStrike">
                <a:solidFill>
                  <a:srgbClr val="424456"/>
                </a:solidFill>
                <a:latin typeface="Trebuchet MS"/>
                <a:ea typeface="DejaVu Sans"/>
              </a:rPr>
              <a:t>Agenda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457200" y="2249280"/>
            <a:ext cx="8228520" cy="432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5760" indent="-25488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n-CA" sz="2800" spc="-1" strike="noStrike">
                <a:solidFill>
                  <a:srgbClr val="000000"/>
                </a:solidFill>
                <a:latin typeface="Georgia"/>
                <a:ea typeface="DejaVu Sans"/>
              </a:rPr>
              <a:t>Optimization algorithms</a:t>
            </a:r>
            <a:endParaRPr b="0" lang="en-US" sz="28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n-CA" sz="2800" spc="-1" strike="noStrike">
                <a:solidFill>
                  <a:srgbClr val="000000"/>
                </a:solidFill>
                <a:latin typeface="Georgia"/>
                <a:ea typeface="DejaVu Sans"/>
              </a:rPr>
              <a:t>Gradient Ascent and Descent </a:t>
            </a:r>
            <a:endParaRPr b="0" lang="en-US" sz="28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n-CA" sz="2800" spc="-1" strike="noStrike">
                <a:solidFill>
                  <a:srgbClr val="000000"/>
                </a:solidFill>
                <a:latin typeface="Georgia"/>
                <a:ea typeface="DejaVu Sans"/>
              </a:rPr>
              <a:t>Stochastic Gradient Descent </a:t>
            </a:r>
            <a:endParaRPr b="0" lang="en-US" sz="28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DejaVu Sans"/>
              </a:rPr>
              <a:t>The sigmoid function </a:t>
            </a:r>
            <a:endParaRPr b="0" lang="en-US" sz="28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DejaVu Sans"/>
              </a:rPr>
              <a:t>The logistic regression classifier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9900720" y="332640"/>
            <a:ext cx="913320" cy="9133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457200" y="1143000"/>
            <a:ext cx="822852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CA" sz="4000" spc="-1" strike="noStrike">
                <a:solidFill>
                  <a:srgbClr val="424456"/>
                </a:solidFill>
                <a:latin typeface="Trebuchet MS"/>
                <a:ea typeface="DejaVu Sans"/>
              </a:rPr>
              <a:t>Stochastic Gradient Descent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60" name="Picture 2" descr=""/>
          <p:cNvPicPr/>
          <p:nvPr/>
        </p:nvPicPr>
        <p:blipFill>
          <a:blip r:embed="rId1"/>
          <a:stretch/>
        </p:blipFill>
        <p:spPr>
          <a:xfrm>
            <a:off x="539640" y="2061000"/>
            <a:ext cx="7559640" cy="467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457200" y="1143000"/>
            <a:ext cx="822852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CA" sz="4000" spc="-1" strike="noStrike">
                <a:solidFill>
                  <a:srgbClr val="424456"/>
                </a:solidFill>
                <a:latin typeface="Trebuchet MS"/>
                <a:ea typeface="DejaVu Sans"/>
              </a:rPr>
              <a:t>Stochastic Gradient Descent 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62" name="Picture 2" descr=""/>
          <p:cNvPicPr/>
          <p:nvPr/>
        </p:nvPicPr>
        <p:blipFill>
          <a:blip r:embed="rId1"/>
          <a:stretch/>
        </p:blipFill>
        <p:spPr>
          <a:xfrm>
            <a:off x="539640" y="2057400"/>
            <a:ext cx="8280000" cy="3256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7200" y="1143000"/>
            <a:ext cx="822852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CA" sz="4000" spc="-1" strike="noStrike">
                <a:solidFill>
                  <a:srgbClr val="424456"/>
                </a:solidFill>
                <a:latin typeface="Trebuchet MS"/>
                <a:ea typeface="DejaVu Sans"/>
              </a:rPr>
              <a:t>Example of Optimization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457200" y="2249280"/>
            <a:ext cx="8228520" cy="432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5760" indent="-25488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DejaVu Sans"/>
              </a:rPr>
              <a:t>How do we get from point A to point B in the least amount of time? </a:t>
            </a:r>
            <a:endParaRPr b="0" lang="en-US" sz="28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DejaVu Sans"/>
              </a:rPr>
              <a:t>How do we make the most money doing the least amount of work</a:t>
            </a:r>
            <a:r>
              <a:rPr b="0" lang="en-US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Georgia"/>
                <a:ea typeface="DejaVu Sans"/>
              </a:rPr>
              <a:t>?</a:t>
            </a:r>
            <a:r>
              <a:rPr b="0" lang="en-US" sz="2800" spc="-1" strike="noStrike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DejaVu Sans"/>
              </a:rPr>
              <a:t>How do we design an engine to produce the most horsepower while using the least amount of fuel</a:t>
            </a:r>
            <a:r>
              <a:rPr b="0" lang="en-US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Georgia"/>
                <a:ea typeface="DejaVu Sans"/>
              </a:rPr>
              <a:t>?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1143000"/>
            <a:ext cx="822852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3000"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424456"/>
                </a:solidFill>
                <a:latin typeface="Trebuchet MS"/>
                <a:ea typeface="DejaVu Sans"/>
              </a:rPr>
              <a:t>Using optimization to find the best regression coefficients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457200" y="2249280"/>
            <a:ext cx="8228520" cy="432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5760" indent="-25488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DejaVu Sans"/>
              </a:rPr>
              <a:t>The i</a:t>
            </a:r>
            <a:r>
              <a:rPr b="0" lang="en-US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Georgia"/>
                <a:ea typeface="DejaVu Sans"/>
              </a:rPr>
              <a:t>nput to the sigmoid function described will be z, where z is given by the following: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28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Georgia"/>
                <a:ea typeface="DejaVu Sans"/>
              </a:rPr>
              <a:t>In vector notation we can write this as 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22" name="Picture 2" descr=""/>
          <p:cNvPicPr/>
          <p:nvPr/>
        </p:nvPicPr>
        <p:blipFill>
          <a:blip r:embed="rId1"/>
          <a:stretch/>
        </p:blipFill>
        <p:spPr>
          <a:xfrm>
            <a:off x="928440" y="3405240"/>
            <a:ext cx="5331600" cy="526680"/>
          </a:xfrm>
          <a:prstGeom prst="rect">
            <a:avLst/>
          </a:prstGeom>
          <a:ln>
            <a:noFill/>
          </a:ln>
        </p:spPr>
      </p:pic>
      <p:pic>
        <p:nvPicPr>
          <p:cNvPr id="123" name="Picture 3" descr=""/>
          <p:cNvPicPr/>
          <p:nvPr/>
        </p:nvPicPr>
        <p:blipFill>
          <a:blip r:embed="rId2"/>
          <a:stretch/>
        </p:blipFill>
        <p:spPr>
          <a:xfrm>
            <a:off x="6988320" y="4066920"/>
            <a:ext cx="966960" cy="513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1143000"/>
            <a:ext cx="822852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CA" sz="4000" spc="-1" strike="noStrike">
                <a:solidFill>
                  <a:srgbClr val="424456"/>
                </a:solidFill>
                <a:latin typeface="Trebuchet MS"/>
                <a:ea typeface="DejaVu Sans"/>
              </a:rPr>
              <a:t>Calculus in Optimization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457200" y="2249280"/>
            <a:ext cx="8228520" cy="432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5760" indent="-25488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Georgia"/>
                <a:ea typeface="DejaVu Sans"/>
              </a:rPr>
              <a:t>Consider function </a:t>
            </a:r>
            <a:r>
              <a:rPr b="0" lang="es-ES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Georgia"/>
                <a:ea typeface="DejaVu Sans"/>
              </a:rPr>
              <a:t>y=f (x), x, y real nos</a:t>
            </a:r>
            <a:endParaRPr b="0" lang="en-US" sz="2800" spc="-1" strike="noStrike">
              <a:latin typeface="Arial"/>
            </a:endParaRPr>
          </a:p>
          <a:p>
            <a:pPr lvl="1" marL="658440" indent="-24588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b="0" lang="en-US" sz="2600" spc="-1" strike="noStrike">
                <a:solidFill>
                  <a:srgbClr val="438086"/>
                </a:solidFill>
                <a:highlight>
                  <a:srgbClr val="ffff00"/>
                </a:highlight>
                <a:latin typeface="Georgia"/>
                <a:ea typeface="DejaVu Sans"/>
              </a:rPr>
              <a:t>Derivative of function denoted: f’(x) or as dy/dx</a:t>
            </a:r>
            <a:endParaRPr b="0" lang="en-US" sz="2600" spc="-1" strike="noStrike">
              <a:latin typeface="Arial"/>
            </a:endParaRPr>
          </a:p>
          <a:p>
            <a:pPr lvl="1" marL="658440" indent="-24588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b="0" lang="en-US" sz="2600" spc="-1" strike="noStrike">
                <a:solidFill>
                  <a:srgbClr val="438086"/>
                </a:solidFill>
                <a:highlight>
                  <a:srgbClr val="ffff00"/>
                </a:highlight>
                <a:latin typeface="Georgia"/>
                <a:ea typeface="DejaVu Sans"/>
              </a:rPr>
              <a:t>It specifies how to scale a small change in input to obtain a corresponding change in the output: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 marL="41148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en-US" sz="2600" spc="-1" strike="noStrike">
              <a:latin typeface="Arial"/>
            </a:endParaRPr>
          </a:p>
        </p:txBody>
      </p:sp>
      <p:pic>
        <p:nvPicPr>
          <p:cNvPr id="126" name="Picture 2" descr=""/>
          <p:cNvPicPr/>
          <p:nvPr/>
        </p:nvPicPr>
        <p:blipFill>
          <a:blip r:embed="rId1"/>
          <a:stretch/>
        </p:blipFill>
        <p:spPr>
          <a:xfrm>
            <a:off x="782640" y="4844520"/>
            <a:ext cx="7994880" cy="1006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2" descr=""/>
          <p:cNvPicPr/>
          <p:nvPr/>
        </p:nvPicPr>
        <p:blipFill>
          <a:blip r:embed="rId1"/>
          <a:stretch/>
        </p:blipFill>
        <p:spPr>
          <a:xfrm>
            <a:off x="395640" y="620640"/>
            <a:ext cx="8568000" cy="5975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57200" y="1143000"/>
            <a:ext cx="822852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CA" sz="4000" spc="-1" strike="noStrike">
                <a:solidFill>
                  <a:srgbClr val="424456"/>
                </a:solidFill>
                <a:latin typeface="Trebuchet MS"/>
                <a:ea typeface="DejaVu Sans"/>
              </a:rPr>
              <a:t>Gradient ascent: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457200" y="2249280"/>
            <a:ext cx="8228520" cy="432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5760" indent="-25488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DejaVu Sans"/>
              </a:rPr>
              <a:t>The first optimization algorithm we’re going to look at is called gradient ascent. </a:t>
            </a:r>
            <a:endParaRPr b="0" lang="en-US" sz="28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DejaVu Sans"/>
              </a:rPr>
              <a:t>Gradient ascent is based on the idea that if we want to find the </a:t>
            </a:r>
            <a:r>
              <a:rPr b="1" lang="en-US" sz="2800" spc="-1" strike="noStrike">
                <a:solidFill>
                  <a:srgbClr val="000000"/>
                </a:solidFill>
                <a:latin typeface="Georgia"/>
                <a:ea typeface="DejaVu Sans"/>
              </a:rPr>
              <a:t>maximum point </a:t>
            </a: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DejaVu Sans"/>
              </a:rPr>
              <a:t>on a function, then the best way to move is in the direction of the gradient (greatest increase) .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30" name="Picture 2" descr=""/>
          <p:cNvPicPr/>
          <p:nvPr/>
        </p:nvPicPr>
        <p:blipFill>
          <a:blip r:embed="rId1"/>
          <a:stretch/>
        </p:blipFill>
        <p:spPr>
          <a:xfrm>
            <a:off x="2890080" y="5120640"/>
            <a:ext cx="2504160" cy="1265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57200" y="1143000"/>
            <a:ext cx="822852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CA" sz="4000" spc="-1" strike="noStrike">
                <a:solidFill>
                  <a:srgbClr val="424456"/>
                </a:solidFill>
                <a:latin typeface="Trebuchet MS"/>
                <a:ea typeface="DejaVu Sans"/>
              </a:rPr>
              <a:t>Gradient Decent: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457200" y="2249280"/>
            <a:ext cx="8228520" cy="432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5760" indent="-25488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DejaVu Sans"/>
              </a:rPr>
              <a:t>Gradient descent is an optimization algorithm used to </a:t>
            </a:r>
            <a:r>
              <a:rPr b="0" lang="en-US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Georgia"/>
                <a:ea typeface="DejaVu Sans"/>
              </a:rPr>
              <a:t>find the values of parameters (coefficients) of a function (f) that </a:t>
            </a:r>
            <a:r>
              <a:rPr b="1" lang="en-US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Georgia"/>
                <a:ea typeface="DejaVu Sans"/>
              </a:rPr>
              <a:t>minimizes a cost function (cost). </a:t>
            </a:r>
            <a:r>
              <a:rPr b="0" lang="en-US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Georgia"/>
                <a:ea typeface="DejaVu Sans"/>
              </a:rPr>
              <a:t>Gradient descent is best used when the parameters cannot be calculated analytically (e.g. using linear algebra) and must be searched for by an optimization algorithm.</a:t>
            </a:r>
            <a:r>
              <a:rPr b="0" lang="en-CA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Georgia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57200" y="1143000"/>
            <a:ext cx="822852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CA" sz="4000" spc="-1" strike="noStrike">
                <a:solidFill>
                  <a:srgbClr val="424456"/>
                </a:solidFill>
                <a:latin typeface="Trebuchet MS"/>
                <a:ea typeface="DejaVu Sans"/>
              </a:rPr>
              <a:t>Gradient Descent Procedure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457200" y="2249280"/>
            <a:ext cx="8228520" cy="432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5760" indent="-25488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DejaVu Sans"/>
              </a:rPr>
              <a:t>The procedure starts off with initial values for the coefficient or coefficients for the function. These could be 0.0 or a small random value.</a:t>
            </a:r>
            <a:endParaRPr b="0" lang="en-US" sz="2800" spc="-1" strike="noStrike">
              <a:latin typeface="Arial"/>
            </a:endParaRPr>
          </a:p>
          <a:p>
            <a:pPr marL="41148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438086"/>
                </a:solidFill>
                <a:latin typeface="Georgia"/>
                <a:ea typeface="DejaVu Sans"/>
              </a:rPr>
              <a:t>	</a:t>
            </a:r>
            <a:r>
              <a:rPr b="0" lang="en-US" sz="2600" spc="-1" strike="noStrike">
                <a:solidFill>
                  <a:srgbClr val="438086"/>
                </a:solidFill>
                <a:latin typeface="Georgia"/>
                <a:ea typeface="DejaVu Sans"/>
              </a:rPr>
              <a:t>	</a:t>
            </a:r>
            <a:r>
              <a:rPr b="0" lang="en-US" sz="2600" spc="-1" strike="noStrike">
                <a:solidFill>
                  <a:srgbClr val="438086"/>
                </a:solidFill>
                <a:latin typeface="Georgia"/>
                <a:ea typeface="DejaVu Sans"/>
              </a:rPr>
              <a:t>coefficient = 0.0 </a:t>
            </a:r>
            <a:endParaRPr b="0" lang="en-US" sz="2600" spc="-1" strike="noStrike">
              <a:latin typeface="Arial"/>
            </a:endParaRPr>
          </a:p>
          <a:p>
            <a:pPr marL="365760" indent="-25488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DejaVu Sans"/>
              </a:rPr>
              <a:t>The cost of the coefficients is evaluated by plugging them into the function and calculating the cost. </a:t>
            </a:r>
            <a:endParaRPr b="0" lang="en-US" sz="2800" spc="-1" strike="noStrike">
              <a:latin typeface="Arial"/>
            </a:endParaRPr>
          </a:p>
          <a:p>
            <a:pPr lvl="1" marL="658440" indent="-24588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  <a:tabLst>
                <a:tab algn="l" pos="0"/>
              </a:tabLst>
            </a:pPr>
            <a:r>
              <a:rPr b="0" lang="en-US" sz="2600" spc="-1" strike="noStrike">
                <a:solidFill>
                  <a:srgbClr val="438086"/>
                </a:solidFill>
                <a:highlight>
                  <a:srgbClr val="ffff00"/>
                </a:highlight>
                <a:latin typeface="Georgia"/>
                <a:ea typeface="DejaVu Sans"/>
              </a:rPr>
              <a:t>cost = f(coefficient) cost = evaluate(f(coefficient))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527</TotalTime>
  <Application>LibreOffice/6.4.7.2$Linux_X86_64 LibreOffice_project/40$Build-2</Application>
  <Words>565</Words>
  <Paragraphs>62</Paragraphs>
  <Company>HP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2021-12-11T06:10:58Z</dcterms:created>
  <dc:creator>Khawaja Ashfaq</dc:creator>
  <dc:description/>
  <dc:language>en-US</dc:language>
  <cp:lastModifiedBy/>
  <dcterms:modified xsi:type="dcterms:W3CDTF">2022-05-26T20:47:56Z</dcterms:modified>
  <cp:revision>152</cp:revision>
  <dc:subject/>
  <dc:title>MACHINE LEARNING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HP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21</vt:i4>
  </property>
</Properties>
</file>