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4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1.jpeg" ContentType="image/jpeg"/>
  <Override PartName="/ppt/media/image25.png" ContentType="image/png"/>
  <Override PartName="/ppt/media/image12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31.png" ContentType="image/png"/>
  <Override PartName="/ppt/media/image29.png" ContentType="image/png"/>
  <Override PartName="/ppt/media/image43.png" ContentType="image/png"/>
  <Override PartName="/ppt/media/image45.png" ContentType="image/png"/>
  <Override PartName="/ppt/media/image37.png" ContentType="image/png"/>
  <Override PartName="/ppt/media/image7.png" ContentType="image/png"/>
  <Override PartName="/ppt/media/image2.png" ContentType="image/png"/>
  <Override PartName="/ppt/media/image32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44.png" ContentType="image/png"/>
  <Override PartName="/ppt/media/image13.jpeg" ContentType="image/jpeg"/>
  <Override PartName="/ppt/media/image20.gif" ContentType="image/gif"/>
  <Override PartName="/ppt/media/image2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89960" cy="4569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89960" cy="45698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gif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240" y="0"/>
            <a:ext cx="121867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Picture 4" descr=""/>
          <p:cNvPicPr/>
          <p:nvPr/>
        </p:nvPicPr>
        <p:blipFill>
          <a:blip r:embed="rId1"/>
          <a:srcRect l="0" t="0" r="52444" b="0"/>
          <a:stretch/>
        </p:blipFill>
        <p:spPr>
          <a:xfrm>
            <a:off x="0" y="108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3896640" y="3065040"/>
            <a:ext cx="8292960" cy="248652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  <a:effectLst>
            <a:outerShdw algn="ctr" blurRad="50800" dir="5400000" dist="126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4309200" y="3429000"/>
            <a:ext cx="7499520" cy="10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6000"/>
          </a:bodyPr>
          <a:p>
            <a:pPr>
              <a:lnSpc>
                <a:spcPct val="80000"/>
              </a:lnSpc>
            </a:pPr>
            <a:r>
              <a:rPr b="0" lang="en-US" sz="5000" spc="185" strike="noStrike" cap="all">
                <a:solidFill>
                  <a:srgbClr val="ffffff"/>
                </a:solidFill>
                <a:latin typeface="Tw Cen MT Condensed"/>
                <a:ea typeface="DejaVu Sans"/>
              </a:rPr>
              <a:t>Recurrent NEURAL NETWORKS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309200" y="4779360"/>
            <a:ext cx="74995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FARZEEN ASHFAQ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Line 5"/>
          <p:cNvSpPr/>
          <p:nvPr/>
        </p:nvSpPr>
        <p:spPr>
          <a:xfrm>
            <a:off x="4309200" y="4666320"/>
            <a:ext cx="6832440" cy="0"/>
          </a:xfrm>
          <a:prstGeom prst="line">
            <a:avLst/>
          </a:prstGeom>
          <a:ln w="22320">
            <a:solidFill>
              <a:srgbClr val="4ac4e3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What is sequence learning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 fontScale="78000"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Sequence learning is the study of machine learning algorithms designed for sequential data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Language model is one of the most interesting topics that use sequence labeling. 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Tw Cen MT"/>
                <a:ea typeface="DejaVu Sans"/>
              </a:rPr>
              <a:t>Language Translation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1. Understand the meaning of each word, and the relationship between words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2. Input: one sentence in German input = "Ich will stark Steuern senken" 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3. Output: one sentence in Englishoutput = "I want to cut taxes bigly" (big league?)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3364920" y="2695680"/>
            <a:ext cx="2626920" cy="73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Getting targets when modeling sequences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  <a:ea typeface="DejaVu Sans"/>
              </a:rPr>
              <a:t>When applying machine learning to sequences, we often want to turn an input sequence into an output sequence that lives in a different domain.</a:t>
            </a:r>
            <a:endParaRPr b="0" lang="en-US" sz="28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800" spc="-1" strike="noStrike">
                <a:solidFill>
                  <a:srgbClr val="00b050"/>
                </a:solidFill>
                <a:latin typeface="Tw Cen MT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b050"/>
                </a:solidFill>
                <a:latin typeface="Tw Cen MT"/>
                <a:ea typeface="DejaVu Sans"/>
              </a:rPr>
              <a:t>E. g. turn a sequence of sound pressures into a sequence of word identities.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Getting targets when modeling sequences 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When there is no separate target sequence, we can get a teaching signal by trying to predict the next term in the input sequence.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b050"/>
                </a:solidFill>
                <a:latin typeface="Tw Cen MT"/>
                <a:ea typeface="DejaVu Sans"/>
              </a:rPr>
              <a:t>– </a:t>
            </a:r>
            <a:r>
              <a:rPr b="0" lang="en-US" sz="2200" spc="-1" strike="noStrike">
                <a:solidFill>
                  <a:srgbClr val="00b050"/>
                </a:solidFill>
                <a:latin typeface="Tw Cen MT"/>
                <a:ea typeface="DejaVu Sans"/>
              </a:rPr>
              <a:t>The target output sequence is the input sequence with an advance of 1 step.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b050"/>
                </a:solidFill>
                <a:latin typeface="Tw Cen MT"/>
                <a:ea typeface="DejaVu Sans"/>
              </a:rPr>
              <a:t>– </a:t>
            </a:r>
            <a:r>
              <a:rPr b="0" lang="en-US" sz="2200" spc="-1" strike="noStrike">
                <a:solidFill>
                  <a:srgbClr val="00b050"/>
                </a:solidFill>
                <a:latin typeface="Tw Cen MT"/>
                <a:ea typeface="DejaVu Sans"/>
              </a:rPr>
              <a:t>This seems much more natural than trying to predict one pixel in an image from the other pixels, or one patch of an image from the rest of the image.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b050"/>
                </a:solidFill>
                <a:latin typeface="Tw Cen MT"/>
                <a:ea typeface="DejaVu Sans"/>
              </a:rPr>
              <a:t>– </a:t>
            </a:r>
            <a:r>
              <a:rPr b="0" lang="en-US" sz="2200" spc="-1" strike="noStrike">
                <a:solidFill>
                  <a:srgbClr val="00b050"/>
                </a:solidFill>
                <a:latin typeface="Tw Cen MT"/>
                <a:ea typeface="DejaVu Sans"/>
              </a:rPr>
              <a:t>For temporal sequences there is a natural order for the predictions.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Getting targets when modeling sequences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Predicting the next term in a sequence blurs the distinction between supervised and unsupervised learning.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b050"/>
                </a:solidFill>
                <a:highlight>
                  <a:srgbClr val="ffff00"/>
                </a:highlight>
                <a:latin typeface="Tw Cen MT"/>
                <a:ea typeface="DejaVu Sans"/>
              </a:rPr>
              <a:t>– </a:t>
            </a:r>
            <a:r>
              <a:rPr b="0" lang="en-US" sz="2200" spc="-1" strike="noStrike">
                <a:solidFill>
                  <a:srgbClr val="00b050"/>
                </a:solidFill>
                <a:highlight>
                  <a:srgbClr val="ffff00"/>
                </a:highlight>
                <a:latin typeface="Tw Cen MT"/>
                <a:ea typeface="DejaVu Sans"/>
              </a:rPr>
              <a:t>It uses methods designed for supervised learning, but it doesn’t require a separate teaching signal.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Memoryless models for sequences 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2683c6"/>
                </a:solidFill>
                <a:latin typeface="Tw Cen MT"/>
                <a:ea typeface="DejaVu Sans"/>
              </a:rPr>
              <a:t>Auto-regressive models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Predict the next term in a sequence from a fixed number of previous terms using “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delay taps”.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2823480" y="3583800"/>
            <a:ext cx="6136920" cy="228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Beyond memoryless models 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f we give our generative model some hidden state, and if we give this hidden state its own internal dynamics, we get a much more interesting kind of model.</a:t>
            </a:r>
            <a:endParaRPr b="0" lang="en-US" sz="24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b050"/>
                </a:solidFill>
                <a:highlight>
                  <a:srgbClr val="ffff00"/>
                </a:highlight>
                <a:latin typeface="Tw Cen MT"/>
                <a:ea typeface="DejaVu Sans"/>
              </a:rPr>
              <a:t>– </a:t>
            </a:r>
            <a:r>
              <a:rPr b="1" lang="en-US" sz="2200" spc="-1" strike="noStrike">
                <a:solidFill>
                  <a:srgbClr val="00b050"/>
                </a:solidFill>
                <a:highlight>
                  <a:srgbClr val="ffff00"/>
                </a:highlight>
                <a:latin typeface="Tw Cen MT"/>
                <a:ea typeface="DejaVu Sans"/>
              </a:rPr>
              <a:t>It can store information in its hidden state for a long time.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b050"/>
                </a:solidFill>
                <a:highlight>
                  <a:srgbClr val="ffff00"/>
                </a:highlight>
                <a:latin typeface="Tw Cen MT"/>
                <a:ea typeface="DejaVu Sans"/>
              </a:rPr>
              <a:t>– </a:t>
            </a:r>
            <a:r>
              <a:rPr b="1" lang="en-US" sz="2200" spc="-1" strike="noStrike">
                <a:solidFill>
                  <a:srgbClr val="00b050"/>
                </a:solidFill>
                <a:highlight>
                  <a:srgbClr val="ffff00"/>
                </a:highlight>
                <a:latin typeface="Tw Cen MT"/>
                <a:ea typeface="DejaVu Sans"/>
              </a:rPr>
              <a:t>If the dynamics is noisy and the way it generates outputs from its hidden state is noisy, we can never know its exact hidden state.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1" lang="en-US" sz="2200" spc="-1" strike="noStrike">
                <a:solidFill>
                  <a:srgbClr val="00b050"/>
                </a:solidFill>
                <a:highlight>
                  <a:srgbClr val="ffff00"/>
                </a:highlight>
                <a:latin typeface="Tw Cen MT"/>
                <a:ea typeface="DejaVu Sans"/>
              </a:rPr>
              <a:t>– </a:t>
            </a:r>
            <a:r>
              <a:rPr b="1" lang="en-US" sz="2200" spc="-1" strike="noStrike">
                <a:solidFill>
                  <a:srgbClr val="00b050"/>
                </a:solidFill>
                <a:highlight>
                  <a:srgbClr val="ffff00"/>
                </a:highlight>
                <a:latin typeface="Tw Cen MT"/>
                <a:ea typeface="DejaVu Sans"/>
              </a:rPr>
              <a:t>The best we can do is to infer a probability distribution over the space of hidden state vectors.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• </a:t>
            </a: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This inference is only tractable for two types of hidden state model.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Sequence modelling</a:t>
            </a:r>
            <a:endParaRPr b="0" lang="en-US" sz="5000" spc="-1" strike="noStrike">
              <a:latin typeface="Arial"/>
            </a:endParaRPr>
          </a:p>
        </p:txBody>
      </p:sp>
      <p:pic>
        <p:nvPicPr>
          <p:cNvPr id="130" name="מציין מיקום תוכן 4" descr=""/>
          <p:cNvPicPr/>
          <p:nvPr/>
        </p:nvPicPr>
        <p:blipFill>
          <a:blip r:embed="rId1"/>
          <a:stretch/>
        </p:blipFill>
        <p:spPr>
          <a:xfrm>
            <a:off x="788040" y="1968480"/>
            <a:ext cx="10513440" cy="32893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300240" y="5643000"/>
            <a:ext cx="2083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Tw Cen MT"/>
                <a:ea typeface="DejaVu Sans"/>
              </a:rPr>
              <a:t>mage classification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384640" y="5689080"/>
            <a:ext cx="20055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w Cen MT"/>
                <a:ea typeface="DejaVu Sans"/>
              </a:rPr>
              <a:t>Image captioning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4508640" y="5678280"/>
            <a:ext cx="20055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DejaVu Sans"/>
              </a:rPr>
              <a:t>Sentiment analysis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6987240" y="5648760"/>
            <a:ext cx="23281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w Cen MT"/>
                <a:ea typeface="DejaVu Sans"/>
              </a:rPr>
              <a:t>Machine translation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9523080" y="5630400"/>
            <a:ext cx="23281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DejaVu Sans"/>
              </a:rPr>
              <a:t>Video frame-by-frame classification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Recurrent neural networks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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RNNs take the previous output or hidden states as inputs 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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b="0" lang="en-CA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The composite input at time t has some historical information about the happenings at time T&lt; t 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"/>
            </a:pPr>
            <a:r>
              <a:rPr b="0" lang="en-CA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 </a:t>
            </a:r>
            <a:r>
              <a:rPr b="0" lang="en-CA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RNNs are useful as their intermediate states can store information about past inputs for a time that is not fixed a priori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Applications of rnn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IMAGE CAPTIONING                              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lvl="8" marL="1362600" indent="-135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CA" sz="2800" spc="-1" strike="noStrike">
                <a:solidFill>
                  <a:srgbClr val="000000"/>
                </a:solidFill>
                <a:latin typeface="Tw Cen MT"/>
                <a:ea typeface="DejaVu Sans"/>
              </a:rPr>
              <a:t>                              </a:t>
            </a:r>
            <a:r>
              <a:rPr b="0" lang="en-CA" sz="2800" spc="-1" strike="noStrike">
                <a:solidFill>
                  <a:srgbClr val="000000"/>
                </a:solidFill>
                <a:latin typeface="Tw Cen MT"/>
                <a:ea typeface="DejaVu Sans"/>
              </a:rPr>
              <a:t>RNN is used to caption an image by     </a:t>
            </a:r>
            <a:endParaRPr b="0" lang="en-US" sz="2800" spc="-1" strike="noStrike">
              <a:latin typeface="Arial"/>
            </a:endParaRPr>
          </a:p>
          <a:p>
            <a:pPr lvl="8" marL="1362600" indent="-135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CA" sz="2800" spc="-1" strike="noStrike">
                <a:solidFill>
                  <a:srgbClr val="000000"/>
                </a:solidFill>
                <a:latin typeface="Tw Cen MT"/>
                <a:ea typeface="DejaVu Sans"/>
              </a:rPr>
              <a:t>                              </a:t>
            </a:r>
            <a:r>
              <a:rPr b="0" lang="en-CA" sz="2800" spc="-1" strike="noStrike">
                <a:solidFill>
                  <a:srgbClr val="000000"/>
                </a:solidFill>
                <a:latin typeface="Tw Cen MT"/>
                <a:ea typeface="DejaVu Sans"/>
              </a:rPr>
              <a:t>analyzing the activities present in it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1057320" y="2793240"/>
            <a:ext cx="3970800" cy="2592000"/>
          </a:xfrm>
          <a:prstGeom prst="rect">
            <a:avLst/>
          </a:prstGeom>
          <a:ln>
            <a:noFill/>
          </a:ln>
        </p:spPr>
      </p:pic>
      <p:pic>
        <p:nvPicPr>
          <p:cNvPr id="141" name="Picture 3" descr=""/>
          <p:cNvPicPr/>
          <p:nvPr/>
        </p:nvPicPr>
        <p:blipFill>
          <a:blip r:embed="rId2"/>
          <a:stretch/>
        </p:blipFill>
        <p:spPr>
          <a:xfrm>
            <a:off x="1658160" y="5664960"/>
            <a:ext cx="2769480" cy="72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Sample feed forward network 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760760" y="3638520"/>
            <a:ext cx="1771200" cy="390960"/>
          </a:xfrm>
          <a:prstGeom prst="rect">
            <a:avLst/>
          </a:prstGeom>
          <a:gradFill rotWithShape="0">
            <a:gsLst>
              <a:gs pos="0">
                <a:srgbClr val="24bfc8"/>
              </a:gs>
              <a:gs pos="100000">
                <a:srgbClr val="44edf9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2025360" y="2896560"/>
            <a:ext cx="1243800" cy="390960"/>
          </a:xfrm>
          <a:prstGeom prst="rect">
            <a:avLst/>
          </a:prstGeom>
          <a:gradFill rotWithShape="0">
            <a:gsLst>
              <a:gs pos="0">
                <a:srgbClr val="5b9794"/>
              </a:gs>
              <a:gs pos="100000">
                <a:srgbClr val="72bbb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534320" y="4338360"/>
            <a:ext cx="2226240" cy="387000"/>
          </a:xfrm>
          <a:prstGeom prst="rect">
            <a:avLst/>
          </a:prstGeom>
          <a:gradFill rotWithShape="0">
            <a:gsLst>
              <a:gs pos="0">
                <a:srgbClr val="3dad8c"/>
              </a:gs>
              <a:gs pos="100000">
                <a:srgbClr val="57d8a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 flipH="1" flipV="1">
            <a:off x="2643120" y="4029480"/>
            <a:ext cx="36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flipV="1">
            <a:off x="2647440" y="3287520"/>
            <a:ext cx="360" cy="34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2291760" y="4727520"/>
            <a:ext cx="711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=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Acknowledgement 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  <a:ea typeface="DejaVu Sans"/>
              </a:rPr>
              <a:t>Dr. Saman Hina (Associate Professor , NEDUET Karachi)</a:t>
            </a:r>
            <a:endParaRPr b="0" lang="en-US" sz="36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  <a:ea typeface="DejaVu Sans"/>
              </a:rPr>
              <a:t>Dr. Saad (Assistant Professor)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Sample RNN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760760" y="3638520"/>
            <a:ext cx="1771200" cy="390960"/>
          </a:xfrm>
          <a:prstGeom prst="rect">
            <a:avLst/>
          </a:prstGeom>
          <a:gradFill rotWithShape="0">
            <a:gsLst>
              <a:gs pos="0">
                <a:srgbClr val="24bfc8"/>
              </a:gs>
              <a:gs pos="100000">
                <a:srgbClr val="44edf9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025360" y="2896560"/>
            <a:ext cx="1243800" cy="390960"/>
          </a:xfrm>
          <a:prstGeom prst="rect">
            <a:avLst/>
          </a:prstGeom>
          <a:gradFill rotWithShape="0">
            <a:gsLst>
              <a:gs pos="0">
                <a:srgbClr val="5b9794"/>
              </a:gs>
              <a:gs pos="100000">
                <a:srgbClr val="72bbb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1534320" y="4338360"/>
            <a:ext cx="2226240" cy="387000"/>
          </a:xfrm>
          <a:prstGeom prst="rect">
            <a:avLst/>
          </a:prstGeom>
          <a:gradFill rotWithShape="0">
            <a:gsLst>
              <a:gs pos="0">
                <a:srgbClr val="3dad8c"/>
              </a:gs>
              <a:gs pos="100000">
                <a:srgbClr val="57d8a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 flipH="1" flipV="1">
            <a:off x="2643120" y="4029480"/>
            <a:ext cx="36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4" name="CustomShape 6"/>
          <p:cNvSpPr/>
          <p:nvPr/>
        </p:nvSpPr>
        <p:spPr>
          <a:xfrm flipV="1">
            <a:off x="2647440" y="3287520"/>
            <a:ext cx="360" cy="34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5" name="CustomShape 7"/>
          <p:cNvSpPr/>
          <p:nvPr/>
        </p:nvSpPr>
        <p:spPr>
          <a:xfrm>
            <a:off x="2291760" y="4727520"/>
            <a:ext cx="711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=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4862520" y="2644920"/>
            <a:ext cx="1771200" cy="390960"/>
          </a:xfrm>
          <a:prstGeom prst="rect">
            <a:avLst/>
          </a:prstGeom>
          <a:gradFill rotWithShape="0">
            <a:gsLst>
              <a:gs pos="0">
                <a:srgbClr val="24bfc8"/>
              </a:gs>
              <a:gs pos="100000">
                <a:srgbClr val="44edf9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5127120" y="1896840"/>
            <a:ext cx="1243800" cy="390960"/>
          </a:xfrm>
          <a:prstGeom prst="rect">
            <a:avLst/>
          </a:prstGeom>
          <a:gradFill rotWithShape="0">
            <a:gsLst>
              <a:gs pos="0">
                <a:srgbClr val="5b9794"/>
              </a:gs>
              <a:gs pos="100000">
                <a:srgbClr val="72bbb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4635720" y="3344760"/>
            <a:ext cx="2226240" cy="387000"/>
          </a:xfrm>
          <a:prstGeom prst="rect">
            <a:avLst/>
          </a:prstGeom>
          <a:gradFill rotWithShape="0">
            <a:gsLst>
              <a:gs pos="0">
                <a:srgbClr val="3dad8c"/>
              </a:gs>
              <a:gs pos="100000">
                <a:srgbClr val="57d8a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 flipH="1" flipV="1">
            <a:off x="5744880" y="3035880"/>
            <a:ext cx="36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0" name="CustomShape 12"/>
          <p:cNvSpPr/>
          <p:nvPr/>
        </p:nvSpPr>
        <p:spPr>
          <a:xfrm flipV="1">
            <a:off x="5749200" y="2287800"/>
            <a:ext cx="360" cy="35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1" name="CustomShape 13"/>
          <p:cNvSpPr/>
          <p:nvPr/>
        </p:nvSpPr>
        <p:spPr>
          <a:xfrm>
            <a:off x="5393160" y="3733920"/>
            <a:ext cx="711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8062920" y="1812240"/>
            <a:ext cx="1771200" cy="390960"/>
          </a:xfrm>
          <a:prstGeom prst="rect">
            <a:avLst/>
          </a:prstGeom>
          <a:gradFill rotWithShape="0">
            <a:gsLst>
              <a:gs pos="0">
                <a:srgbClr val="24bfc8"/>
              </a:gs>
              <a:gs pos="100000">
                <a:srgbClr val="44edf9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15"/>
          <p:cNvSpPr/>
          <p:nvPr/>
        </p:nvSpPr>
        <p:spPr>
          <a:xfrm>
            <a:off x="8327520" y="1070280"/>
            <a:ext cx="1243800" cy="390960"/>
          </a:xfrm>
          <a:prstGeom prst="rect">
            <a:avLst/>
          </a:prstGeom>
          <a:gradFill rotWithShape="0">
            <a:gsLst>
              <a:gs pos="0">
                <a:srgbClr val="5b9794"/>
              </a:gs>
              <a:gs pos="100000">
                <a:srgbClr val="72bbb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16"/>
          <p:cNvSpPr/>
          <p:nvPr/>
        </p:nvSpPr>
        <p:spPr>
          <a:xfrm>
            <a:off x="7836120" y="2512440"/>
            <a:ext cx="2226240" cy="387000"/>
          </a:xfrm>
          <a:prstGeom prst="rect">
            <a:avLst/>
          </a:prstGeom>
          <a:gradFill rotWithShape="0">
            <a:gsLst>
              <a:gs pos="0">
                <a:srgbClr val="3dad8c"/>
              </a:gs>
              <a:gs pos="100000">
                <a:srgbClr val="57d8a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17"/>
          <p:cNvSpPr/>
          <p:nvPr/>
        </p:nvSpPr>
        <p:spPr>
          <a:xfrm flipH="1" flipV="1">
            <a:off x="8945280" y="2203560"/>
            <a:ext cx="36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6" name="CustomShape 18"/>
          <p:cNvSpPr/>
          <p:nvPr/>
        </p:nvSpPr>
        <p:spPr>
          <a:xfrm flipV="1">
            <a:off x="8949600" y="1461600"/>
            <a:ext cx="360" cy="34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7" name="CustomShape 19"/>
          <p:cNvSpPr/>
          <p:nvPr/>
        </p:nvSpPr>
        <p:spPr>
          <a:xfrm>
            <a:off x="8593560" y="2901600"/>
            <a:ext cx="711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=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20"/>
          <p:cNvSpPr/>
          <p:nvPr/>
        </p:nvSpPr>
        <p:spPr>
          <a:xfrm flipV="1">
            <a:off x="3534480" y="2837160"/>
            <a:ext cx="1325880" cy="9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1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1"/>
          <p:cNvSpPr/>
          <p:nvPr/>
        </p:nvSpPr>
        <p:spPr>
          <a:xfrm flipV="1">
            <a:off x="6635880" y="2004480"/>
            <a:ext cx="142488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1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2"/>
          <p:cNvSpPr/>
          <p:nvPr/>
        </p:nvSpPr>
        <p:spPr>
          <a:xfrm flipV="1">
            <a:off x="9836280" y="1065960"/>
            <a:ext cx="142488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1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Sample RNN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760760" y="3638520"/>
            <a:ext cx="1771200" cy="390960"/>
          </a:xfrm>
          <a:prstGeom prst="rect">
            <a:avLst/>
          </a:prstGeom>
          <a:gradFill rotWithShape="0">
            <a:gsLst>
              <a:gs pos="0">
                <a:srgbClr val="24bfc8"/>
              </a:gs>
              <a:gs pos="100000">
                <a:srgbClr val="44edf9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025360" y="2896560"/>
            <a:ext cx="1243800" cy="390960"/>
          </a:xfrm>
          <a:prstGeom prst="rect">
            <a:avLst/>
          </a:prstGeom>
          <a:gradFill rotWithShape="0">
            <a:gsLst>
              <a:gs pos="0">
                <a:srgbClr val="5b9794"/>
              </a:gs>
              <a:gs pos="100000">
                <a:srgbClr val="72bbb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534320" y="4338360"/>
            <a:ext cx="2226240" cy="387000"/>
          </a:xfrm>
          <a:prstGeom prst="rect">
            <a:avLst/>
          </a:prstGeom>
          <a:gradFill rotWithShape="0">
            <a:gsLst>
              <a:gs pos="0">
                <a:srgbClr val="3dad8c"/>
              </a:gs>
              <a:gs pos="100000">
                <a:srgbClr val="57d8a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 flipH="1" flipV="1">
            <a:off x="2643120" y="4029480"/>
            <a:ext cx="36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6"/>
          <p:cNvSpPr/>
          <p:nvPr/>
        </p:nvSpPr>
        <p:spPr>
          <a:xfrm flipV="1">
            <a:off x="2647440" y="3287520"/>
            <a:ext cx="360" cy="34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7" name="CustomShape 7"/>
          <p:cNvSpPr/>
          <p:nvPr/>
        </p:nvSpPr>
        <p:spPr>
          <a:xfrm>
            <a:off x="2291760" y="4727520"/>
            <a:ext cx="711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=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4862520" y="2644920"/>
            <a:ext cx="1771200" cy="390960"/>
          </a:xfrm>
          <a:prstGeom prst="rect">
            <a:avLst/>
          </a:prstGeom>
          <a:gradFill rotWithShape="0">
            <a:gsLst>
              <a:gs pos="0">
                <a:srgbClr val="24bfc8"/>
              </a:gs>
              <a:gs pos="100000">
                <a:srgbClr val="44edf9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5127120" y="1896840"/>
            <a:ext cx="1243800" cy="390960"/>
          </a:xfrm>
          <a:prstGeom prst="rect">
            <a:avLst/>
          </a:prstGeom>
          <a:gradFill rotWithShape="0">
            <a:gsLst>
              <a:gs pos="0">
                <a:srgbClr val="5b9794"/>
              </a:gs>
              <a:gs pos="100000">
                <a:srgbClr val="72bbb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10"/>
          <p:cNvSpPr/>
          <p:nvPr/>
        </p:nvSpPr>
        <p:spPr>
          <a:xfrm>
            <a:off x="4635720" y="3344760"/>
            <a:ext cx="2226240" cy="387000"/>
          </a:xfrm>
          <a:prstGeom prst="rect">
            <a:avLst/>
          </a:prstGeom>
          <a:gradFill rotWithShape="0">
            <a:gsLst>
              <a:gs pos="0">
                <a:srgbClr val="3dad8c"/>
              </a:gs>
              <a:gs pos="100000">
                <a:srgbClr val="57d8a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11"/>
          <p:cNvSpPr/>
          <p:nvPr/>
        </p:nvSpPr>
        <p:spPr>
          <a:xfrm flipH="1" flipV="1">
            <a:off x="5744880" y="3035880"/>
            <a:ext cx="36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CustomShape 12"/>
          <p:cNvSpPr/>
          <p:nvPr/>
        </p:nvSpPr>
        <p:spPr>
          <a:xfrm flipV="1">
            <a:off x="5749200" y="2287800"/>
            <a:ext cx="360" cy="35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CustomShape 13"/>
          <p:cNvSpPr/>
          <p:nvPr/>
        </p:nvSpPr>
        <p:spPr>
          <a:xfrm>
            <a:off x="5393160" y="3733920"/>
            <a:ext cx="711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14"/>
          <p:cNvSpPr/>
          <p:nvPr/>
        </p:nvSpPr>
        <p:spPr>
          <a:xfrm>
            <a:off x="8062920" y="1812240"/>
            <a:ext cx="1771200" cy="390960"/>
          </a:xfrm>
          <a:prstGeom prst="rect">
            <a:avLst/>
          </a:prstGeom>
          <a:gradFill rotWithShape="0">
            <a:gsLst>
              <a:gs pos="0">
                <a:srgbClr val="24bfc8"/>
              </a:gs>
              <a:gs pos="100000">
                <a:srgbClr val="44edf9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>
            <a:off x="8327520" y="1070280"/>
            <a:ext cx="1243800" cy="390960"/>
          </a:xfrm>
          <a:prstGeom prst="rect">
            <a:avLst/>
          </a:prstGeom>
          <a:gradFill rotWithShape="0">
            <a:gsLst>
              <a:gs pos="0">
                <a:srgbClr val="5b9794"/>
              </a:gs>
              <a:gs pos="100000">
                <a:srgbClr val="72bbb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16"/>
          <p:cNvSpPr/>
          <p:nvPr/>
        </p:nvSpPr>
        <p:spPr>
          <a:xfrm>
            <a:off x="7836120" y="2512440"/>
            <a:ext cx="2226240" cy="387000"/>
          </a:xfrm>
          <a:prstGeom prst="rect">
            <a:avLst/>
          </a:prstGeom>
          <a:gradFill rotWithShape="0">
            <a:gsLst>
              <a:gs pos="0">
                <a:srgbClr val="3dad8c"/>
              </a:gs>
              <a:gs pos="100000">
                <a:srgbClr val="57d8a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ctr" blurRad="76200" dir="5400000" dist="2556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MU Bright Oblique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17"/>
          <p:cNvSpPr/>
          <p:nvPr/>
        </p:nvSpPr>
        <p:spPr>
          <a:xfrm flipH="1" flipV="1">
            <a:off x="8945280" y="2203560"/>
            <a:ext cx="36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8" name="CustomShape 18"/>
          <p:cNvSpPr/>
          <p:nvPr/>
        </p:nvSpPr>
        <p:spPr>
          <a:xfrm flipV="1">
            <a:off x="8949600" y="1461600"/>
            <a:ext cx="360" cy="34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CustomShape 19"/>
          <p:cNvSpPr/>
          <p:nvPr/>
        </p:nvSpPr>
        <p:spPr>
          <a:xfrm>
            <a:off x="8593560" y="2901600"/>
            <a:ext cx="711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MU Bright Roman"/>
                <a:ea typeface="DejaVu Sans"/>
              </a:rPr>
              <a:t>=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20"/>
          <p:cNvSpPr/>
          <p:nvPr/>
        </p:nvSpPr>
        <p:spPr>
          <a:xfrm flipV="1">
            <a:off x="3534480" y="2837160"/>
            <a:ext cx="1325880" cy="9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1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1"/>
          <p:cNvSpPr/>
          <p:nvPr/>
        </p:nvSpPr>
        <p:spPr>
          <a:xfrm flipV="1">
            <a:off x="6635880" y="2004480"/>
            <a:ext cx="142488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1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2"/>
          <p:cNvSpPr/>
          <p:nvPr/>
        </p:nvSpPr>
        <p:spPr>
          <a:xfrm flipV="1">
            <a:off x="9836280" y="1065960"/>
            <a:ext cx="142488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1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3"/>
          <p:cNvSpPr/>
          <p:nvPr/>
        </p:nvSpPr>
        <p:spPr>
          <a:xfrm flipV="1">
            <a:off x="432720" y="3860640"/>
            <a:ext cx="1325880" cy="9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alpha val="61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CNN Vs RNN</a:t>
            </a:r>
            <a:endParaRPr b="0" lang="en-US" sz="5000" spc="-1" strike="noStrike">
              <a:latin typeface="Arial"/>
            </a:endParaRPr>
          </a:p>
        </p:txBody>
      </p:sp>
      <p:pic>
        <p:nvPicPr>
          <p:cNvPr id="195" name="Picture 2" descr=""/>
          <p:cNvPicPr/>
          <p:nvPr/>
        </p:nvPicPr>
        <p:blipFill>
          <a:blip r:embed="rId1"/>
          <a:stretch/>
        </p:blipFill>
        <p:spPr>
          <a:xfrm>
            <a:off x="1104480" y="2446560"/>
            <a:ext cx="5158080" cy="3253680"/>
          </a:xfrm>
          <a:prstGeom prst="rect">
            <a:avLst/>
          </a:prstGeom>
          <a:ln>
            <a:noFill/>
          </a:ln>
        </p:spPr>
      </p:pic>
      <p:pic>
        <p:nvPicPr>
          <p:cNvPr id="196" name="Picture 3" descr=""/>
          <p:cNvPicPr/>
          <p:nvPr/>
        </p:nvPicPr>
        <p:blipFill>
          <a:blip r:embed="rId2"/>
          <a:stretch/>
        </p:blipFill>
        <p:spPr>
          <a:xfrm>
            <a:off x="6570000" y="2446560"/>
            <a:ext cx="5298480" cy="325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55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nodeType="after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59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rNN Vs CNN</a:t>
            </a:r>
            <a:endParaRPr b="0" lang="en-US" sz="5000" spc="-1" strike="noStrike">
              <a:latin typeface="Arial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2039400" y="2116440"/>
            <a:ext cx="3262680" cy="4359240"/>
          </a:xfrm>
          <a:prstGeom prst="rect">
            <a:avLst/>
          </a:prstGeom>
          <a:ln>
            <a:noFill/>
          </a:ln>
        </p:spPr>
      </p:pic>
      <p:pic>
        <p:nvPicPr>
          <p:cNvPr id="199" name="Picture 3" descr=""/>
          <p:cNvPicPr/>
          <p:nvPr/>
        </p:nvPicPr>
        <p:blipFill>
          <a:blip r:embed="rId2"/>
          <a:stretch/>
        </p:blipFill>
        <p:spPr>
          <a:xfrm>
            <a:off x="6758280" y="1992600"/>
            <a:ext cx="4544280" cy="448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highlight>
                  <a:srgbClr val="ffff00"/>
                </a:highlight>
                <a:latin typeface="Tw Cen MT Condensed"/>
                <a:ea typeface="DejaVu Sans"/>
              </a:rPr>
              <a:t>Rnn basic concept</a:t>
            </a:r>
            <a:endParaRPr b="0" lang="en-US" sz="5000" spc="-1" strike="noStrike">
              <a:latin typeface="Arial"/>
            </a:endParaRPr>
          </a:p>
        </p:txBody>
      </p:sp>
      <p:pic>
        <p:nvPicPr>
          <p:cNvPr id="201" name="Picture 4" descr=""/>
          <p:cNvPicPr/>
          <p:nvPr/>
        </p:nvPicPr>
        <p:blipFill>
          <a:blip r:embed="rId1"/>
          <a:stretch/>
        </p:blipFill>
        <p:spPr>
          <a:xfrm>
            <a:off x="1758240" y="2385000"/>
            <a:ext cx="10221120" cy="4044240"/>
          </a:xfrm>
          <a:prstGeom prst="rect">
            <a:avLst/>
          </a:prstGeom>
          <a:ln>
            <a:noFill/>
          </a:ln>
        </p:spPr>
      </p:pic>
      <p:sp>
        <p:nvSpPr>
          <p:cNvPr id="202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457200" indent="-4550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The network is given one </a:t>
            </a:r>
            <a:r>
              <a:rPr b="1" i="1" lang="en-US" sz="1800" spc="-1" strike="noStrike">
                <a:solidFill>
                  <a:srgbClr val="ff0000"/>
                </a:solidFill>
                <a:latin typeface="Tw Cen MT"/>
                <a:ea typeface="DejaVu Sans"/>
              </a:rPr>
              <a:t>input</a:t>
            </a:r>
            <a:r>
              <a:rPr b="0" lang="en-US" sz="1800" spc="-1" strike="noStrike">
                <a:solidFill>
                  <a:srgbClr val="ff0000"/>
                </a:solidFill>
                <a:latin typeface="Tw Cen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at a time.</a:t>
            </a: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It is combined with the </a:t>
            </a:r>
            <a:r>
              <a:rPr b="1" i="1" lang="en-US" sz="1800" spc="-1" strike="noStrike">
                <a:solidFill>
                  <a:srgbClr val="ff0000"/>
                </a:solidFill>
                <a:latin typeface="Tw Cen MT"/>
                <a:ea typeface="DejaVu Sans"/>
              </a:rPr>
              <a:t>hidden state </a:t>
            </a: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into a vector</a:t>
            </a: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This vector goes through the </a:t>
            </a:r>
            <a:r>
              <a:rPr b="1" i="1" lang="en-US" sz="1800" spc="-1" strike="noStrike">
                <a:solidFill>
                  <a:srgbClr val="ff0000"/>
                </a:solidFill>
                <a:latin typeface="Tw Cen MT"/>
                <a:ea typeface="DejaVu Sans"/>
              </a:rPr>
              <a:t>tanh</a:t>
            </a: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 activation</a:t>
            </a: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The output is the </a:t>
            </a:r>
            <a:r>
              <a:rPr b="1" i="1" lang="en-US" sz="1800" spc="-1" strike="noStrike">
                <a:solidFill>
                  <a:srgbClr val="ff0000"/>
                </a:solidFill>
                <a:latin typeface="Tw Cen MT"/>
                <a:ea typeface="DejaVu Sans"/>
              </a:rPr>
              <a:t>new hidden state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Recurrent neural network 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We can process a sequence of vector x by applying a recurrence formula at every time step: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05" name="Picture 2" descr=""/>
          <p:cNvPicPr/>
          <p:nvPr/>
        </p:nvPicPr>
        <p:blipFill>
          <a:blip r:embed="rId1"/>
          <a:stretch/>
        </p:blipFill>
        <p:spPr>
          <a:xfrm>
            <a:off x="2345040" y="3080160"/>
            <a:ext cx="6417720" cy="2807640"/>
          </a:xfrm>
          <a:prstGeom prst="rect">
            <a:avLst/>
          </a:prstGeom>
          <a:ln>
            <a:noFill/>
          </a:ln>
        </p:spPr>
      </p:pic>
      <p:pic>
        <p:nvPicPr>
          <p:cNvPr id="206" name="Picture 3" descr=""/>
          <p:cNvPicPr/>
          <p:nvPr/>
        </p:nvPicPr>
        <p:blipFill>
          <a:blip r:embed="rId2"/>
          <a:stretch/>
        </p:blipFill>
        <p:spPr>
          <a:xfrm>
            <a:off x="8994240" y="2891880"/>
            <a:ext cx="1902960" cy="373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4" descr=""/>
          <p:cNvPicPr/>
          <p:nvPr/>
        </p:nvPicPr>
        <p:blipFill>
          <a:blip r:embed="rId1"/>
          <a:stretch/>
        </p:blipFill>
        <p:spPr>
          <a:xfrm>
            <a:off x="219960" y="257400"/>
            <a:ext cx="11763720" cy="612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highlight>
                  <a:srgbClr val="ffff00"/>
                </a:highlight>
                <a:latin typeface="Tw Cen MT Condensed"/>
                <a:ea typeface="DejaVu Sans"/>
              </a:rPr>
              <a:t>Vanilla recurrent neural network 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The state consists of a </a:t>
            </a:r>
            <a:r>
              <a:rPr b="0" lang="en-CA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single “hidden” vector h: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 lvl="8" marL="1362600" indent="-135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CA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                              </a:t>
            </a:r>
            <a:r>
              <a:rPr b="0" lang="en-CA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lvl="8" marL="1362600" indent="-135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CA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                                                     </a:t>
            </a:r>
            <a:r>
              <a:rPr b="0" i="1" lang="en-CA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mbria Math"/>
                <a:ea typeface="DejaVu Sans"/>
              </a:rPr>
              <a:t> </a:t>
            </a:r>
            <a:r>
              <a:rPr b="0" i="1" lang="en-CA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mbria Math"/>
                <a:ea typeface="DejaVu Sans"/>
              </a:rPr>
              <a:t>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lvl="8" marL="1362600" indent="-135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CA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                                                   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10" name="Picture 2" descr=""/>
          <p:cNvPicPr/>
          <p:nvPr/>
        </p:nvPicPr>
        <p:blipFill>
          <a:blip r:embed="rId1"/>
          <a:stretch/>
        </p:blipFill>
        <p:spPr>
          <a:xfrm>
            <a:off x="1163880" y="2734200"/>
            <a:ext cx="1902960" cy="373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Rnn computational graph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Picture 2" descr=""/>
          <p:cNvPicPr/>
          <p:nvPr/>
        </p:nvPicPr>
        <p:blipFill>
          <a:blip r:embed="rId1"/>
          <a:stretch/>
        </p:blipFill>
        <p:spPr>
          <a:xfrm>
            <a:off x="1257840" y="3317760"/>
            <a:ext cx="2750400" cy="238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Rnn computational graph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Picture 2" descr=""/>
          <p:cNvPicPr/>
          <p:nvPr/>
        </p:nvPicPr>
        <p:blipFill>
          <a:blip r:embed="rId1"/>
          <a:stretch/>
        </p:blipFill>
        <p:spPr>
          <a:xfrm>
            <a:off x="1436760" y="3128400"/>
            <a:ext cx="5084280" cy="274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Agenda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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What is a Neural Network?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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Popular Neural Networks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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Need for Recurrent Neural Networks 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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What is a Recurrent Neural Network?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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How does an RNN works ?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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Long Short Term Memory (LSTM)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6792120" y="1160640"/>
            <a:ext cx="3214440" cy="418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Rnn computational graph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Picture 2" descr=""/>
          <p:cNvPicPr/>
          <p:nvPr/>
        </p:nvPicPr>
        <p:blipFill>
          <a:blip r:embed="rId1"/>
          <a:stretch/>
        </p:blipFill>
        <p:spPr>
          <a:xfrm>
            <a:off x="1280520" y="3551760"/>
            <a:ext cx="8218080" cy="241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Rnn computational </a:t>
            </a:r>
            <a:r>
              <a:rPr b="0" lang="en-CA" sz="5000" spc="83" strike="noStrike" cap="all">
                <a:solidFill>
                  <a:srgbClr val="0d0d0d"/>
                </a:solidFill>
                <a:highlight>
                  <a:srgbClr val="ffff00"/>
                </a:highlight>
                <a:latin typeface="Tw Cen MT Condensed"/>
                <a:ea typeface="DejaVu Sans"/>
              </a:rPr>
              <a:t>graph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Picture 2" descr=""/>
          <p:cNvPicPr/>
          <p:nvPr/>
        </p:nvPicPr>
        <p:blipFill>
          <a:blip r:embed="rId1"/>
          <a:stretch/>
        </p:blipFill>
        <p:spPr>
          <a:xfrm>
            <a:off x="1314000" y="3429000"/>
            <a:ext cx="8046360" cy="267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Rnn computational graph : </a:t>
            </a:r>
            <a:r>
              <a:rPr b="0" lang="en-CA" sz="5000" spc="83" strike="noStrike" cap="all">
                <a:solidFill>
                  <a:srgbClr val="0d0d0d"/>
                </a:solidFill>
                <a:highlight>
                  <a:srgbClr val="ffff00"/>
                </a:highlight>
                <a:latin typeface="Tw Cen MT Condensed"/>
                <a:ea typeface="DejaVu Sans"/>
              </a:rPr>
              <a:t>many to many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Picture 2" descr=""/>
          <p:cNvPicPr/>
          <p:nvPr/>
        </p:nvPicPr>
        <p:blipFill>
          <a:blip r:embed="rId1"/>
          <a:stretch/>
        </p:blipFill>
        <p:spPr>
          <a:xfrm>
            <a:off x="1125720" y="2351880"/>
            <a:ext cx="8475120" cy="379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Rnn computational graph : many to many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Picture 2" descr=""/>
          <p:cNvPicPr/>
          <p:nvPr/>
        </p:nvPicPr>
        <p:blipFill>
          <a:blip r:embed="rId1"/>
          <a:stretch/>
        </p:blipFill>
        <p:spPr>
          <a:xfrm>
            <a:off x="1111320" y="2406240"/>
            <a:ext cx="8713080" cy="384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Rnn computational graph : many to many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Picture 2" descr=""/>
          <p:cNvPicPr/>
          <p:nvPr/>
        </p:nvPicPr>
        <p:blipFill>
          <a:blip r:embed="rId1"/>
          <a:stretch/>
        </p:blipFill>
        <p:spPr>
          <a:xfrm>
            <a:off x="1030320" y="1917720"/>
            <a:ext cx="8875080" cy="459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Rnn computational graph : </a:t>
            </a:r>
            <a:r>
              <a:rPr b="0" lang="en-CA" sz="5000" spc="83" strike="noStrike" cap="all">
                <a:solidFill>
                  <a:srgbClr val="0d0d0d"/>
                </a:solidFill>
                <a:highlight>
                  <a:srgbClr val="ffff00"/>
                </a:highlight>
                <a:latin typeface="Tw Cen MT Condensed"/>
                <a:ea typeface="DejaVu Sans"/>
              </a:rPr>
              <a:t>many to one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Picture 2" descr=""/>
          <p:cNvPicPr/>
          <p:nvPr/>
        </p:nvPicPr>
        <p:blipFill>
          <a:blip r:embed="rId1"/>
          <a:stretch/>
        </p:blipFill>
        <p:spPr>
          <a:xfrm>
            <a:off x="1005120" y="2296080"/>
            <a:ext cx="8141760" cy="377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Rnn computational graph : </a:t>
            </a:r>
            <a:r>
              <a:rPr b="0" lang="en-CA" sz="5000" spc="83" strike="noStrike" cap="all">
                <a:solidFill>
                  <a:srgbClr val="0d0d0d"/>
                </a:solidFill>
                <a:highlight>
                  <a:srgbClr val="ffff00"/>
                </a:highlight>
                <a:latin typeface="Tw Cen MT Condensed"/>
                <a:ea typeface="DejaVu Sans"/>
              </a:rPr>
              <a:t>one to many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7" name="Picture 2" descr=""/>
          <p:cNvPicPr/>
          <p:nvPr/>
        </p:nvPicPr>
        <p:blipFill>
          <a:blip r:embed="rId1"/>
          <a:stretch/>
        </p:blipFill>
        <p:spPr>
          <a:xfrm>
            <a:off x="1081800" y="2286720"/>
            <a:ext cx="8484480" cy="379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RNN – </a:t>
            </a:r>
            <a:r>
              <a:rPr b="0" lang="en-CA" sz="5000" spc="83" strike="noStrike" cap="all">
                <a:solidFill>
                  <a:srgbClr val="0d0d0d"/>
                </a:solidFill>
                <a:highlight>
                  <a:srgbClr val="ffff00"/>
                </a:highlight>
                <a:latin typeface="Tw Cen MT Condensed"/>
                <a:ea typeface="DejaVu Sans"/>
              </a:rPr>
              <a:t>loss function 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In the case of a rnn, the      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loss function of all time steps is defined based on the loss at every time step as follows: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40" name="Picture 2" descr=""/>
          <p:cNvPicPr/>
          <p:nvPr/>
        </p:nvPicPr>
        <p:blipFill>
          <a:blip r:embed="rId1"/>
          <a:stretch/>
        </p:blipFill>
        <p:spPr>
          <a:xfrm>
            <a:off x="3292560" y="3382560"/>
            <a:ext cx="5099400" cy="2140200"/>
          </a:xfrm>
          <a:prstGeom prst="rect">
            <a:avLst/>
          </a:prstGeom>
          <a:ln>
            <a:noFill/>
          </a:ln>
        </p:spPr>
      </p:pic>
      <p:pic>
        <p:nvPicPr>
          <p:cNvPr id="241" name="Picture 4" descr=""/>
          <p:cNvPicPr/>
          <p:nvPr/>
        </p:nvPicPr>
        <p:blipFill>
          <a:blip r:embed="rId2"/>
          <a:stretch/>
        </p:blipFill>
        <p:spPr>
          <a:xfrm>
            <a:off x="4574160" y="2183760"/>
            <a:ext cx="362880" cy="46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Rnn – </a:t>
            </a:r>
            <a:r>
              <a:rPr b="0" lang="en-CA" sz="5000" spc="83" strike="noStrike" cap="all">
                <a:solidFill>
                  <a:srgbClr val="0d0d0d"/>
                </a:solidFill>
                <a:highlight>
                  <a:srgbClr val="ffff00"/>
                </a:highlight>
                <a:latin typeface="Tw Cen MT Condensed"/>
                <a:ea typeface="DejaVu Sans"/>
              </a:rPr>
              <a:t>backpropagation through time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  <a:ea typeface="DejaVu Sans"/>
              </a:rPr>
              <a:t>Backpropagation is done at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each point in time. At timestep </a:t>
            </a:r>
            <a:r>
              <a:rPr b="0" i="1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, the derivative of the with respect to weight matrix </a:t>
            </a:r>
            <a:r>
              <a:rPr b="0" i="1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W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is expressed as follows: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44" name="Picture 2" descr=""/>
          <p:cNvPicPr/>
          <p:nvPr/>
        </p:nvPicPr>
        <p:blipFill>
          <a:blip r:embed="rId1"/>
          <a:stretch/>
        </p:blipFill>
        <p:spPr>
          <a:xfrm>
            <a:off x="3598560" y="2665800"/>
            <a:ext cx="274680" cy="413280"/>
          </a:xfrm>
          <a:prstGeom prst="rect">
            <a:avLst/>
          </a:prstGeom>
          <a:ln>
            <a:noFill/>
          </a:ln>
        </p:spPr>
      </p:pic>
      <p:pic>
        <p:nvPicPr>
          <p:cNvPr id="245" name="Picture 3" descr=""/>
          <p:cNvPicPr/>
          <p:nvPr/>
        </p:nvPicPr>
        <p:blipFill>
          <a:blip r:embed="rId2"/>
          <a:stretch/>
        </p:blipFill>
        <p:spPr>
          <a:xfrm>
            <a:off x="3017520" y="3657600"/>
            <a:ext cx="4897080" cy="230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CA" sz="5000" spc="83" strike="noStrike" cap="all">
                <a:solidFill>
                  <a:srgbClr val="0d0d0d"/>
                </a:solidFill>
                <a:highlight>
                  <a:srgbClr val="ffff00"/>
                </a:highlight>
                <a:latin typeface="Tw Cen MT Condensed"/>
                <a:ea typeface="DejaVu Sans"/>
              </a:rPr>
              <a:t>Vanishing/exploding gradient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  <a:ea typeface="DejaVu Sans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vanishing and exploding gradient phenomena are often encountered in the context of RNNs. </a:t>
            </a:r>
            <a:endParaRPr b="0" lang="en-US" sz="28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The reason why they happen is that it is difficult to capture long term dependencies because of multiplicative gradient that can be exponentially decreasing/increasing with respect to the number of layers.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MOTIVATION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024200" y="201168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Do you know how Google’s autocomplete feature predicts the rest of the words a user is typing?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rcRect l="19281" t="15877" r="1944" b="12088"/>
          <a:stretch/>
        </p:blipFill>
        <p:spPr>
          <a:xfrm>
            <a:off x="2835000" y="2914920"/>
            <a:ext cx="7313040" cy="375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Application of rnn: </a:t>
            </a:r>
            <a:r>
              <a:rPr b="0" lang="en-CA" sz="5000" spc="83" strike="noStrike" cap="all">
                <a:solidFill>
                  <a:srgbClr val="0d0d0d"/>
                </a:solidFill>
                <a:highlight>
                  <a:srgbClr val="ffff00"/>
                </a:highlight>
                <a:latin typeface="Tw Cen MT Condensed"/>
                <a:ea typeface="DejaVu Sans"/>
              </a:rPr>
              <a:t>nlp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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Given a sequence of words, RNN p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redicts the probability of next word given the previous ones .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Input/output words are encoded as one -hot vector.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We must provide the RNN all the dictionary of interest (usually, just the alphabet).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In the output layer, we want the green numbers to be high and red numbers to be low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Rnn: </a:t>
            </a:r>
            <a:r>
              <a:rPr b="0" lang="en-CA" sz="5000" spc="83" strike="noStrike" cap="all">
                <a:solidFill>
                  <a:srgbClr val="0d0d0d"/>
                </a:solidFill>
                <a:highlight>
                  <a:srgbClr val="ffff00"/>
                </a:highlight>
                <a:latin typeface="Tw Cen MT Condensed"/>
                <a:ea typeface="DejaVu Sans"/>
              </a:rPr>
              <a:t>types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The 3 most common types of Recurrent Neural Networks are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1. Vanilla RNN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2. LSTM (Long Short-Term Memory)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3. GRU (Gated Recurrent Units)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83" strike="noStrike" cap="all">
                <a:solidFill>
                  <a:srgbClr val="0d0d0d"/>
                </a:solidFill>
                <a:highlight>
                  <a:srgbClr val="d4ea6b"/>
                </a:highlight>
                <a:latin typeface="Tw Cen MT Condensed"/>
                <a:ea typeface="DejaVu Sans"/>
              </a:rPr>
              <a:t>Long short term memory (lstm)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Hidden States 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Input Gates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Forget Gates</a:t>
            </a: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Output Gates 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54" name="Group 3"/>
          <p:cNvGrpSpPr/>
          <p:nvPr/>
        </p:nvGrpSpPr>
        <p:grpSpPr>
          <a:xfrm>
            <a:off x="6569640" y="328680"/>
            <a:ext cx="4989240" cy="5760720"/>
            <a:chOff x="6569640" y="328680"/>
            <a:chExt cx="4989240" cy="5760720"/>
          </a:xfrm>
        </p:grpSpPr>
        <p:pic>
          <p:nvPicPr>
            <p:cNvPr id="255" name="Picture 4" descr=""/>
            <p:cNvPicPr/>
            <p:nvPr/>
          </p:nvPicPr>
          <p:blipFill>
            <a:blip r:embed="rId1"/>
            <a:srcRect l="33369" t="0" r="33132" b="0"/>
            <a:stretch/>
          </p:blipFill>
          <p:spPr>
            <a:xfrm>
              <a:off x="6569640" y="328680"/>
              <a:ext cx="4989240" cy="5760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6" name="CustomShape 4"/>
            <p:cNvSpPr/>
            <p:nvPr/>
          </p:nvSpPr>
          <p:spPr>
            <a:xfrm>
              <a:off x="10675440" y="5252760"/>
              <a:ext cx="883440" cy="836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57" name="Picture 6" descr=""/>
          <p:cNvPicPr/>
          <p:nvPr/>
        </p:nvPicPr>
        <p:blipFill>
          <a:blip r:embed="rId2"/>
          <a:stretch/>
        </p:blipFill>
        <p:spPr>
          <a:xfrm>
            <a:off x="0" y="4208760"/>
            <a:ext cx="6356520" cy="118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LSTM Cell state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Maintains a vector </a:t>
            </a:r>
            <a:r>
              <a:rPr b="0" i="1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C</a:t>
            </a:r>
            <a:r>
              <a:rPr b="0" i="1" lang="en-US" sz="2400" spc="-1" strike="noStrike" baseline="-25000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t</a:t>
            </a:r>
            <a:r>
              <a:rPr b="0" i="1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that is the same dimensionality as the hidden state, </a:t>
            </a:r>
            <a:r>
              <a:rPr b="0" i="1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h</a:t>
            </a:r>
            <a:r>
              <a:rPr b="0" i="1" lang="en-US" sz="2400" spc="-1" strike="noStrike" baseline="-25000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t</a:t>
            </a:r>
            <a:endParaRPr b="0" lang="en-US" sz="24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Information can be added or deleted from this state vector via the forget and input gates.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60" name="Picture 4" descr=""/>
          <p:cNvPicPr/>
          <p:nvPr/>
        </p:nvPicPr>
        <p:blipFill>
          <a:blip r:embed="rId1"/>
          <a:stretch/>
        </p:blipFill>
        <p:spPr>
          <a:xfrm>
            <a:off x="1532160" y="4018680"/>
            <a:ext cx="8607240" cy="265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Lstm : Forget gate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  <a:ea typeface="DejaVu Sans"/>
              </a:rPr>
              <a:t>Forget gate computes a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0-1 value using a logistic sigmoid output function from the input, </a:t>
            </a:r>
            <a:r>
              <a:rPr b="0" i="1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x</a:t>
            </a:r>
            <a:r>
              <a:rPr b="0" i="1" lang="en-US" sz="2800" spc="-1" strike="noStrike" baseline="-25000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, and the current hidden state, </a:t>
            </a:r>
            <a:r>
              <a:rPr b="0" i="1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h</a:t>
            </a:r>
            <a:r>
              <a:rPr b="0" i="1" lang="en-US" sz="2800" spc="-1" strike="noStrike" baseline="-25000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63" name="Picture 3" descr=""/>
          <p:cNvPicPr/>
          <p:nvPr/>
        </p:nvPicPr>
        <p:blipFill>
          <a:blip r:embed="rId1"/>
          <a:stretch/>
        </p:blipFill>
        <p:spPr>
          <a:xfrm>
            <a:off x="969120" y="3279600"/>
            <a:ext cx="9739080" cy="300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Lstm : input gate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  <a:ea typeface="DejaVu Sans"/>
              </a:rPr>
              <a:t>First, determine which entries in the cell state to update by computing 0-1 sigmoid output.</a:t>
            </a:r>
            <a:endParaRPr b="0" lang="en-US" sz="28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  <a:ea typeface="DejaVu Sans"/>
              </a:rPr>
              <a:t>Then determine what amount to add/subtract from these entries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66" name="Picture 3" descr=""/>
          <p:cNvPicPr/>
          <p:nvPr/>
        </p:nvPicPr>
        <p:blipFill>
          <a:blip r:embed="rId1"/>
          <a:stretch/>
        </p:blipFill>
        <p:spPr>
          <a:xfrm>
            <a:off x="1315800" y="3508200"/>
            <a:ext cx="8951400" cy="276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Updating the cell state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  <a:ea typeface="DejaVu Sans"/>
              </a:rPr>
              <a:t>Cell state is updated by using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component-wise vector multiply to "forget" and vector addition to "input" new information.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69" name="Picture 4" descr=""/>
          <p:cNvPicPr/>
          <p:nvPr/>
        </p:nvPicPr>
        <p:blipFill>
          <a:blip r:embed="rId1"/>
          <a:stretch/>
        </p:blipFill>
        <p:spPr>
          <a:xfrm>
            <a:off x="1460160" y="3500280"/>
            <a:ext cx="9164880" cy="282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Lstm : output gate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  <a:ea typeface="DejaVu Sans"/>
              </a:rPr>
              <a:t>Output gate computes a sigmoid function of the input and current hidden state to determine which elements of the cell state to "output".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2" name="Picture 3" descr=""/>
          <p:cNvPicPr/>
          <p:nvPr/>
        </p:nvPicPr>
        <p:blipFill>
          <a:blip r:embed="rId1"/>
          <a:stretch/>
        </p:blipFill>
        <p:spPr>
          <a:xfrm>
            <a:off x="1609920" y="3700440"/>
            <a:ext cx="8425440" cy="259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Overall network architecture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024200" y="2286000"/>
            <a:ext cx="36302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  <a:ea typeface="DejaVu Sans"/>
              </a:rPr>
              <a:t>Single or multilayer networks can compute LSTM inputs from problem inputs and problem outputs from LSTM outputs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5" name="Content Placeholder 4" descr="A LSTM neural network."/>
          <p:cNvPicPr/>
          <p:nvPr/>
        </p:nvPicPr>
        <p:blipFill>
          <a:blip r:embed="rId1"/>
          <a:stretch/>
        </p:blipFill>
        <p:spPr>
          <a:xfrm>
            <a:off x="4880520" y="2695680"/>
            <a:ext cx="4179960" cy="1569240"/>
          </a:xfrm>
          <a:prstGeom prst="rect">
            <a:avLst/>
          </a:prstGeom>
          <a:ln w="9360">
            <a:noFill/>
          </a:ln>
        </p:spPr>
      </p:pic>
      <p:sp>
        <p:nvSpPr>
          <p:cNvPr id="276" name="CustomShape 3"/>
          <p:cNvSpPr/>
          <p:nvPr/>
        </p:nvSpPr>
        <p:spPr>
          <a:xfrm>
            <a:off x="6185880" y="4533840"/>
            <a:ext cx="363960" cy="248040"/>
          </a:xfrm>
          <a:prstGeom prst="rect">
            <a:avLst/>
          </a:prstGeom>
          <a:solidFill>
            <a:srgbClr val="ffff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7" name="Group 4"/>
          <p:cNvGrpSpPr/>
          <p:nvPr/>
        </p:nvGrpSpPr>
        <p:grpSpPr>
          <a:xfrm>
            <a:off x="6210000" y="4965480"/>
            <a:ext cx="315720" cy="436320"/>
            <a:chOff x="6210000" y="4965480"/>
            <a:chExt cx="315720" cy="436320"/>
          </a:xfrm>
        </p:grpSpPr>
        <p:sp>
          <p:nvSpPr>
            <p:cNvPr id="278" name="CustomShape 5"/>
            <p:cNvSpPr/>
            <p:nvPr/>
          </p:nvSpPr>
          <p:spPr>
            <a:xfrm>
              <a:off x="6210000" y="5051160"/>
              <a:ext cx="275400" cy="274320"/>
            </a:xfrm>
            <a:prstGeom prst="ellipse">
              <a:avLst/>
            </a:prstGeom>
            <a:solidFill>
              <a:schemeClr val="accent1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6"/>
            <p:cNvSpPr/>
            <p:nvPr/>
          </p:nvSpPr>
          <p:spPr>
            <a:xfrm>
              <a:off x="6210000" y="4965480"/>
              <a:ext cx="315720" cy="436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I</a:t>
              </a:r>
              <a:r>
                <a:rPr b="0" lang="en-US" sz="2000" spc="-1" strike="noStrike" baseline="-25000">
                  <a:solidFill>
                    <a:srgbClr val="000000"/>
                  </a:solidFill>
                  <a:latin typeface="Times New Roman"/>
                  <a:ea typeface="DejaVu Sans"/>
                </a:rPr>
                <a:t>t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80" name="CustomShape 7"/>
          <p:cNvSpPr/>
          <p:nvPr/>
        </p:nvSpPr>
        <p:spPr>
          <a:xfrm>
            <a:off x="7171200" y="1709640"/>
            <a:ext cx="43488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7222320" y="2263680"/>
            <a:ext cx="363960" cy="248040"/>
          </a:xfrm>
          <a:prstGeom prst="rect">
            <a:avLst/>
          </a:prstGeom>
          <a:solidFill>
            <a:srgbClr val="ffff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9"/>
          <p:cNvSpPr/>
          <p:nvPr/>
        </p:nvSpPr>
        <p:spPr>
          <a:xfrm>
            <a:off x="6565680" y="4989600"/>
            <a:ext cx="3517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e.g. a word as a “one hot” vector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7574760" y="1680120"/>
            <a:ext cx="38343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e.g. a POS tag as a “one hot” vector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 flipV="1">
            <a:off x="6358320" y="4839120"/>
            <a:ext cx="360" cy="17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2"/>
          <p:cNvSpPr/>
          <p:nvPr/>
        </p:nvSpPr>
        <p:spPr>
          <a:xfrm flipV="1">
            <a:off x="6358680" y="4350600"/>
            <a:ext cx="360" cy="17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3"/>
          <p:cNvSpPr/>
          <p:nvPr/>
        </p:nvSpPr>
        <p:spPr>
          <a:xfrm flipV="1">
            <a:off x="7402320" y="2043720"/>
            <a:ext cx="360" cy="17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4"/>
          <p:cNvSpPr/>
          <p:nvPr/>
        </p:nvSpPr>
        <p:spPr>
          <a:xfrm flipV="1">
            <a:off x="7394760" y="2496960"/>
            <a:ext cx="360" cy="17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conclusion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marL="457200" indent="-4550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  <a:ea typeface="DejaVu Sans"/>
              </a:rPr>
              <a:t>RNN is used for 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sequence / time-series problem </a:t>
            </a:r>
            <a:endParaRPr b="0" lang="en-US" sz="32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Gradient vanishing problem limits its effectiveness</a:t>
            </a:r>
            <a:r>
              <a:rPr b="0" lang="en-US" sz="3200" spc="-1" strike="noStrike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LSTM</a:t>
            </a:r>
            <a:r>
              <a:rPr b="0" lang="en-US" sz="3200" spc="-1" strike="noStrike">
                <a:solidFill>
                  <a:srgbClr val="000000"/>
                </a:solidFill>
                <a:latin typeface="Tw Cen MT"/>
                <a:ea typeface="DejaVu Sans"/>
              </a:rPr>
              <a:t> cell to 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eliminate problem</a:t>
            </a:r>
            <a:r>
              <a:rPr b="0" lang="en-US" sz="3200" spc="-1" strike="noStrike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  <a:ea typeface="DejaVu Sans"/>
              </a:rPr>
              <a:t>Practically 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LSTM works mush better than RNN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0" y="2991960"/>
            <a:ext cx="2617560" cy="180396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2644200" y="3726720"/>
            <a:ext cx="862920" cy="682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Picture 3" descr=""/>
          <p:cNvPicPr/>
          <p:nvPr/>
        </p:nvPicPr>
        <p:blipFill>
          <a:blip r:embed="rId2"/>
          <a:stretch/>
        </p:blipFill>
        <p:spPr>
          <a:xfrm>
            <a:off x="3657600" y="2734560"/>
            <a:ext cx="2156040" cy="231876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5815800" y="3705840"/>
            <a:ext cx="862920" cy="682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Picture 4" descr=""/>
          <p:cNvPicPr/>
          <p:nvPr/>
        </p:nvPicPr>
        <p:blipFill>
          <a:blip r:embed="rId3"/>
          <a:stretch/>
        </p:blipFill>
        <p:spPr>
          <a:xfrm>
            <a:off x="7285320" y="3214800"/>
            <a:ext cx="1255680" cy="157932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How does it predicts?</a:t>
            </a:r>
            <a:endParaRPr b="0" lang="en-US" sz="5000" spc="-1" strike="noStrike">
              <a:latin typeface="Arial"/>
            </a:endParaRPr>
          </a:p>
        </p:txBody>
      </p:sp>
      <p:pic>
        <p:nvPicPr>
          <p:cNvPr id="101" name="Picture 5" descr=""/>
          <p:cNvPicPr/>
          <p:nvPr/>
        </p:nvPicPr>
        <p:blipFill>
          <a:blip r:embed="rId4"/>
          <a:stretch/>
        </p:blipFill>
        <p:spPr>
          <a:xfrm>
            <a:off x="6871320" y="2976840"/>
            <a:ext cx="2083680" cy="2055240"/>
          </a:xfrm>
          <a:prstGeom prst="rect">
            <a:avLst/>
          </a:prstGeom>
          <a:ln>
            <a:noFill/>
          </a:ln>
        </p:spPr>
      </p:pic>
      <p:sp>
        <p:nvSpPr>
          <p:cNvPr id="102" name="CustomShape 4"/>
          <p:cNvSpPr/>
          <p:nvPr/>
        </p:nvSpPr>
        <p:spPr>
          <a:xfrm>
            <a:off x="8957520" y="3705840"/>
            <a:ext cx="862920" cy="682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9934920" y="3557520"/>
            <a:ext cx="1875960" cy="851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Angeles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31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Neural networks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Neural Networks in deep learning, consists of different layers connected to each other and </a:t>
            </a:r>
            <a:r>
              <a:rPr b="0" lang="en-CA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Tw Cen MT"/>
                <a:ea typeface="DejaVu Sans"/>
              </a:rPr>
              <a:t>work on the structure and functions of a human brain, it learns from huge volumes of data and uses complex algorithms to train a neural network.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1074960" y="3486240"/>
            <a:ext cx="10340280" cy="289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Popular Neural Networks</a:t>
            </a:r>
            <a:endParaRPr b="0" lang="en-US" sz="50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1023840" y="2286000"/>
          <a:ext cx="9719640" cy="3789360"/>
        </p:xfrm>
        <a:graphic>
          <a:graphicData uri="http://schemas.openxmlformats.org/drawingml/2006/table">
            <a:tbl>
              <a:tblPr/>
              <a:tblGrid>
                <a:gridCol w="3523320"/>
                <a:gridCol w="6196680"/>
              </a:tblGrid>
              <a:tr h="34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Feed Forward Neural 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Used in </a:t>
                      </a: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w Cen MT"/>
                        </a:rPr>
                        <a:t>general Regression and Classification problems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34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Convolution Neural 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Used for </a:t>
                      </a: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w Cen MT"/>
                        </a:rPr>
                        <a:t>Image Recognition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34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Deep Neural 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Used for </a:t>
                      </a: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w Cen MT"/>
                        </a:rPr>
                        <a:t>Acoustic Modeling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34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Deep Belief 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Used for </a:t>
                      </a: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w Cen MT"/>
                        </a:rPr>
                        <a:t>Cancer Detection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34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Recurrent Neural 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Used for </a:t>
                      </a: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w Cen MT"/>
                        </a:rPr>
                        <a:t>Speech Recognition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highlight>
                  <a:srgbClr val="bbe33d"/>
                </a:highlight>
                <a:latin typeface="Tw Cen MT Condensed"/>
                <a:ea typeface="DejaVu Sans"/>
              </a:rPr>
              <a:t>Feed forward neural network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In Feed Forward Neural Networks the information flows only in one direction , from the input nodes, through the hidden layer (if any) and to the output nodes. There are no cycles or loops in the network.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1060560" y="3549240"/>
            <a:ext cx="4236480" cy="2302920"/>
          </a:xfrm>
          <a:prstGeom prst="rect">
            <a:avLst/>
          </a:prstGeom>
          <a:ln>
            <a:noFill/>
          </a:ln>
        </p:spPr>
      </p:pic>
      <p:pic>
        <p:nvPicPr>
          <p:cNvPr id="112" name="Picture 3" descr=""/>
          <p:cNvPicPr/>
          <p:nvPr/>
        </p:nvPicPr>
        <p:blipFill>
          <a:blip r:embed="rId2"/>
          <a:stretch/>
        </p:blipFill>
        <p:spPr>
          <a:xfrm>
            <a:off x="5741640" y="3629520"/>
            <a:ext cx="4388760" cy="176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024200" y="585360"/>
            <a:ext cx="97178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CA" sz="5000" spc="83" strike="noStrike" cap="all">
                <a:solidFill>
                  <a:srgbClr val="0d0d0d"/>
                </a:solidFill>
                <a:latin typeface="Tw Cen MT Condensed"/>
                <a:ea typeface="DejaVu Sans"/>
              </a:rPr>
              <a:t>Why Recurrent neural network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024200" y="2286000"/>
            <a:ext cx="97178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1) Cannot handle sequential data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2) considers only the current input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CA" sz="2200" spc="-1" strike="noStrike">
                <a:solidFill>
                  <a:srgbClr val="000000"/>
                </a:solidFill>
                <a:latin typeface="Tw Cen MT"/>
                <a:ea typeface="DejaVu Sans"/>
              </a:rPr>
              <a:t>3) cannot memorize previous inputs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25</TotalTime>
  <Application>LibreOffice/6.4.7.2$Linux_X86_64 LibreOffice_project/40$Build-2</Application>
  <Words>1405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2020-08-22T05:50:01Z</dcterms:created>
  <dc:creator/>
  <dc:description/>
  <dc:language>en-US</dc:language>
  <cp:lastModifiedBy/>
  <dcterms:modified xsi:type="dcterms:W3CDTF">2022-05-26T22:48:32Z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49</vt:i4>
  </property>
</Properties>
</file>