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168" r:id="rId1"/>
  </p:sldMasterIdLst>
  <p:notesMasterIdLst>
    <p:notesMasterId r:id="rId56"/>
  </p:notesMasterIdLst>
  <p:handoutMasterIdLst>
    <p:handoutMasterId r:id="rId57"/>
  </p:handoutMasterIdLst>
  <p:sldIdLst>
    <p:sldId id="330" r:id="rId2"/>
    <p:sldId id="413" r:id="rId3"/>
    <p:sldId id="468" r:id="rId4"/>
    <p:sldId id="414" r:id="rId5"/>
    <p:sldId id="499" r:id="rId6"/>
    <p:sldId id="417" r:id="rId7"/>
    <p:sldId id="469" r:id="rId8"/>
    <p:sldId id="415" r:id="rId9"/>
    <p:sldId id="416" r:id="rId10"/>
    <p:sldId id="421" r:id="rId11"/>
    <p:sldId id="422" r:id="rId12"/>
    <p:sldId id="423" r:id="rId13"/>
    <p:sldId id="500" r:id="rId14"/>
    <p:sldId id="501" r:id="rId15"/>
    <p:sldId id="426" r:id="rId16"/>
    <p:sldId id="428" r:id="rId17"/>
    <p:sldId id="429" r:id="rId18"/>
    <p:sldId id="430" r:id="rId19"/>
    <p:sldId id="431" r:id="rId20"/>
    <p:sldId id="372" r:id="rId21"/>
    <p:sldId id="373" r:id="rId22"/>
    <p:sldId id="283" r:id="rId23"/>
    <p:sldId id="753" r:id="rId24"/>
    <p:sldId id="522" r:id="rId25"/>
    <p:sldId id="526" r:id="rId26"/>
    <p:sldId id="642" r:id="rId27"/>
    <p:sldId id="749" r:id="rId28"/>
    <p:sldId id="754" r:id="rId29"/>
    <p:sldId id="755" r:id="rId30"/>
    <p:sldId id="374" r:id="rId31"/>
    <p:sldId id="313" r:id="rId32"/>
    <p:sldId id="367" r:id="rId33"/>
    <p:sldId id="434" r:id="rId34"/>
    <p:sldId id="471" r:id="rId35"/>
    <p:sldId id="502" r:id="rId36"/>
    <p:sldId id="503" r:id="rId37"/>
    <p:sldId id="756" r:id="rId38"/>
    <p:sldId id="436" r:id="rId39"/>
    <p:sldId id="504" r:id="rId40"/>
    <p:sldId id="517" r:id="rId41"/>
    <p:sldId id="516" r:id="rId42"/>
    <p:sldId id="490" r:id="rId43"/>
    <p:sldId id="321" r:id="rId44"/>
    <p:sldId id="479" r:id="rId45"/>
    <p:sldId id="473" r:id="rId46"/>
    <p:sldId id="476" r:id="rId47"/>
    <p:sldId id="445" r:id="rId48"/>
    <p:sldId id="446" r:id="rId49"/>
    <p:sldId id="447" r:id="rId50"/>
    <p:sldId id="448" r:id="rId51"/>
    <p:sldId id="518" r:id="rId52"/>
    <p:sldId id="520" r:id="rId53"/>
    <p:sldId id="451" r:id="rId54"/>
    <p:sldId id="331" r:id="rId55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6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249" autoAdjust="0"/>
  </p:normalViewPr>
  <p:slideViewPr>
    <p:cSldViewPr snapToGrid="0">
      <p:cViewPr varScale="1">
        <p:scale>
          <a:sx n="66" d="100"/>
          <a:sy n="66" d="100"/>
        </p:scale>
        <p:origin x="1428" y="6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6E874EA-6D46-4D5A-A67E-32C6E4712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DC88E0-05A8-4892-B21E-9326A8D3E05F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6CF1BC6-EF44-430B-853A-1916C3A57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3BC5144-BC73-40F2-9D46-6DC1B56AC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A783162-EACC-46A4-B314-BFAA15B50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DCB06C7-C4C1-4DF4-AE1C-75C2D1E2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19DD103-275F-46A0-BEB3-576DC18D6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9ADCDDC-7641-41D4-AAB2-2DC5DA954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FCFEC24-8D51-4AAB-8657-81C9877509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FAB513B-E127-4650-9171-574B0AF72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40D38BF-69C0-4827-8412-7858C3DF1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4858F79-C01D-482F-8DDE-C80780DD0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EC96916-1BAE-4A4E-BF94-2604763DB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FEBB5C8-282F-4906-80B9-C81D70161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7605DEB-C81B-41F2-ABA8-D21CD717F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20811E7-D32E-4B74-9C5E-4F2EBBA71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97FF49F-1D45-469B-875E-F2DC1DDA4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9FD0D0-FC60-49A7-A825-489FF222C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>
                <a:latin typeface="Times New Roman" panose="02020603050405020304" pitchFamily="18" charset="0"/>
              </a:rPr>
              <a:t>logind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 manages user logins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bash 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 shell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 err="1">
                <a:latin typeface="Times New Roman" panose="02020603050405020304" pitchFamily="18" charset="0"/>
              </a:rPr>
              <a:t>ps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 process information/state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vim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 text editor</a:t>
            </a:r>
          </a:p>
          <a:p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sshd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 SSH server process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06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ADFF460-F732-4F8E-9BEC-BDC62B69C0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427A0BF-8535-41FD-9918-F0C0C2585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1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99F2A1A-F415-4861-9317-8DF50F438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8EDBADE-A031-473C-85B2-8404A6820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730F164-3563-441D-A2BB-9ECF873C6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081F0E-1362-4F6F-BE70-E88D6BFB0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3A7F482-09C8-4234-BA8B-E06C78451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97F5174-3BAF-4B1B-846E-3DB7430B2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6F678B6-0AFA-4070-84E8-E0DDD2DCB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07DE2B4-6350-4A16-8897-F8F2804C1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8301404-D876-4FA9-9859-EB43354FAF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B83674B-F150-4C3E-831A-26B553169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4F8BBD9-185E-425D-9763-2A1219F95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11B4F24-2CE2-4D89-BDF4-88019FD32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239251B-FC33-4D40-B148-0129E1B72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7AC1CC3-87E4-46BB-A172-67B5A6F5F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254272E-8B5C-40B4-A4EA-B3AC21558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D1E1BBA-BF49-429D-819D-3CEAF021F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3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012D2EB-E5CC-432C-AA35-77EFC9F89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3456285-A128-4E7C-BB44-15A078AAE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ADE71AF2-BE40-466B-B1D6-529EC4391F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63544B4-63EF-4C2F-8659-49A75C26F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66F45FA-B662-4E14-83BC-2CA84F5CF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7B2FD97-934F-4AF8-A525-6E87AD2A0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D492BA8-9072-4CF5-A54A-DE5E3CE45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3B894CE-C3E8-4116-9227-ABEEFBBE3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FB97593-0041-4772-A59B-E780BE22D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77EF500-B7A4-4BC7-84F3-DC9FCA5B5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C8FA0E1-3EB3-4E2B-963D-980FCF3F4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3C93D2C-31D7-493E-84F1-0B33AC4A1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10BBC64-6D22-40D9-8A39-A922F2B55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EFA5C88-3591-4F38-8DE2-ED780B85B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E794A5A-A3D6-4F4A-AC5D-7848682BF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1B19849-C4BE-437E-8FA6-62C406FD6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40D6A5B-2DF8-46AB-99E3-DD4447D91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43A5627-CB21-4B22-827F-59A9C1902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968B1FC-40C0-4209-B546-5BC55506C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1D34BBE-98B7-491C-B523-E80B67BE0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451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40D6A5B-2DF8-46AB-99E3-DD4447D91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43A5627-CB21-4B22-827F-59A9C1902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673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B3A5B9D-7073-4B04-815D-4C28F8C62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BC76B9EF-EFF6-4934-98D1-D26E322C1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024C80D8-4B5B-4CF0-9E74-1F333CFDBF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ACA46D-0338-463B-AD68-EE5177F9CE61}" type="slidenum">
              <a:rPr lang="en-US" altLang="en-US" smtClean="0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2C7231C7-7B0E-4112-98C4-3E0CA9887C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2DE697E-CF3E-4A96-AF5B-E9BF310CB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58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55D7E6C-E4BC-4E16-83B1-ED424A354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6D47F81-B4E3-449F-BAFA-037C27364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F878B3E-8479-4A7F-B924-0DB8314B2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282D934-92EA-49D5-A68F-69E0FE530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9F52C5D-9955-47A2-9EA6-38FEB66EF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218432-9C5A-4AD0-9E05-B77965972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42EA566-EA1E-431B-9110-DD679A87E3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C1B7D9C-8A76-4C14-A850-8C9DC9F5D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D975521-C031-44A8-80BF-39B38B75F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A3DECD5-2795-49AC-8BF6-9DFEFF419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BB1EDE5-9E4C-42E1-B87C-545C7237B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24A6F99-D8AD-44C9-8834-3BFC2627F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5A2E-0AB6-44CF-B201-14B88706DEA2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8C76-AA97-4A03-BC46-28BFB25FED9A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8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78C2-F2F4-482E-9570-B5BE3887E99A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37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3F9-3B08-4C65-81BC-59E9AD4A9E1B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3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81C8-C35A-448C-A083-17B0C569F38F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7177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43A8-C338-40CE-B5DE-86D51B112A75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27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2B47-68FF-4E2B-B34C-C967D2E2260B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44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27CB-76C4-47E3-8CA4-D50D28263DDB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60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4894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1FA-8793-469D-A19A-02E8B400F224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5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CD98-FF32-4269-9391-CDE232B3C377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3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A0CF-B141-4542-BCAB-793E1E0A3407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6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5AF9-E389-4FA8-B826-FD40E4604B16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0E6D-2A0F-4171-8084-8E92713FE8A0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878E-9AEB-45D4-9690-4B415E569972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5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FC64-FCFF-4AB1-9872-E092F146BFE4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8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C310-1C81-400F-B07A-1E7E8B80AD84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9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D96C-7C9D-485A-8656-A8BFD197E308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1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  <p:sldLayoutId id="2147484180" r:id="rId12"/>
    <p:sldLayoutId id="2147484181" r:id="rId13"/>
    <p:sldLayoutId id="2147484182" r:id="rId14"/>
    <p:sldLayoutId id="2147484183" r:id="rId15"/>
    <p:sldLayoutId id="2147484184" r:id="rId16"/>
    <p:sldLayoutId id="2147484185" r:id="rId17"/>
    <p:sldLayoutId id="2147484066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B5QcYhGY3c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youtu.be/C5T59WsrNC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6267CC3E-EC1E-46E0-9E0F-27020BA348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noFill/>
        </p:spPr>
        <p:txBody>
          <a:bodyPr/>
          <a:lstStyle/>
          <a:p>
            <a:pPr algn="ctr" eaLnBrk="1" hangingPunct="1"/>
            <a:r>
              <a:rPr lang="en-US" altLang="en-US" b="1" dirty="0"/>
              <a:t>Process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FC683-62D1-4B87-A5DD-611EEFFB8B44}"/>
              </a:ext>
            </a:extLst>
          </p:cNvPr>
          <p:cNvSpPr txBox="1"/>
          <p:nvPr/>
        </p:nvSpPr>
        <p:spPr>
          <a:xfrm>
            <a:off x="1195223" y="3925614"/>
            <a:ext cx="6810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Instructor: Asst Prof Mobeena Shahzad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BESE 26 (A,B,C)</a:t>
            </a:r>
          </a:p>
          <a:p>
            <a:pPr algn="ctr"/>
            <a:r>
              <a:rPr lang="en-US" sz="2400" dirty="0"/>
              <a:t>Fall 2022</a:t>
            </a:r>
            <a:endParaRPr lang="en-PK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6D14E00-AC36-46B6-804B-3B1E61B7A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8600" y="682214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Process Scheduling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D9E4484-1299-4947-B075-F0D9269BB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0642" y="1655379"/>
            <a:ext cx="7645400" cy="4579883"/>
          </a:xfrm>
        </p:spPr>
        <p:txBody>
          <a:bodyPr/>
          <a:lstStyle/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scheduler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selects among available processes for next execution on CPU core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/>
              <a:t>Goal</a:t>
            </a:r>
            <a:r>
              <a:rPr lang="en-US" altLang="en-US" dirty="0"/>
              <a:t> -- Maximize CPU use, quickly switch processes onto CPU core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Maintains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scheduling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processes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Ready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set of all processes residing in main memory, ready and waiting to execute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Wait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set of processes waiting for an event (i.e., I/O)</a:t>
            </a:r>
          </a:p>
          <a:p>
            <a:pPr lvl="1"/>
            <a:r>
              <a:rPr lang="en-US" altLang="en-US" dirty="0"/>
              <a:t>Processes migrate among the various queues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72AEF-1D46-425B-9950-75200DB3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79FFB59-5D7F-4075-B911-2B593B517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2575" y="741745"/>
            <a:ext cx="75914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Ready and Wait Queues</a:t>
            </a:r>
          </a:p>
        </p:txBody>
      </p:sp>
      <p:pic>
        <p:nvPicPr>
          <p:cNvPr id="29699" name="Picture 1">
            <a:extLst>
              <a:ext uri="{FF2B5EF4-FFF2-40B4-BE49-F238E27FC236}">
                <a16:creationId xmlns:a16="http://schemas.microsoft.com/office/drawing/2014/main" id="{BCBD9C55-CB2E-45AE-A528-0022312E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72" y="1955165"/>
            <a:ext cx="6686798" cy="397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8DD59-EB02-4266-833A-2224E870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8DB7F06-1635-4E8A-B106-08B7519EA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1615" y="681448"/>
            <a:ext cx="7578669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Representation of Process Scheduling</a:t>
            </a:r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A0A8D57B-B011-4BA3-A330-AE3AFD4CB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15" y="1999539"/>
            <a:ext cx="6738548" cy="388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24AA64-C58C-414A-A2F2-CA2D19A6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294884C-D89B-43C5-8278-E1AFFD1E5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7818" y="582037"/>
            <a:ext cx="7591589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CPU Switch From Process to Process</a:t>
            </a:r>
          </a:p>
        </p:txBody>
      </p:sp>
      <p:sp>
        <p:nvSpPr>
          <p:cNvPr id="33795" name="TextBox 1">
            <a:extLst>
              <a:ext uri="{FF2B5EF4-FFF2-40B4-BE49-F238E27FC236}">
                <a16:creationId xmlns:a16="http://schemas.microsoft.com/office/drawing/2014/main" id="{2AC6A249-89C1-4E3A-A92E-5E91F7A2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8" y="1364046"/>
            <a:ext cx="8655269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A </a:t>
            </a:r>
            <a:r>
              <a:rPr kumimoji="0" lang="en-US" altLang="en-US" b="1" dirty="0">
                <a:latin typeface="Verdana" panose="020B0604030504040204" pitchFamily="34" charset="0"/>
              </a:rPr>
              <a:t>context switch </a:t>
            </a:r>
            <a:r>
              <a:rPr kumimoji="0" lang="en-US" altLang="en-US" dirty="0">
                <a:latin typeface="Verdana" panose="020B0604030504040204" pitchFamily="34" charset="0"/>
              </a:rPr>
              <a:t>occurs when the CPU switches from one process to another.</a:t>
            </a:r>
          </a:p>
        </p:txBody>
      </p:sp>
      <p:pic>
        <p:nvPicPr>
          <p:cNvPr id="33796" name="Picture 1">
            <a:extLst>
              <a:ext uri="{FF2B5EF4-FFF2-40B4-BE49-F238E27FC236}">
                <a16:creationId xmlns:a16="http://schemas.microsoft.com/office/drawing/2014/main" id="{81BF3499-8F25-4834-B5FB-DDAE90411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84" y="2048500"/>
            <a:ext cx="5884758" cy="480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82D3A2-922B-426E-8084-18D996CE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69EF2C8-62D9-4AD3-A3DB-7E8B03141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9600" y="682213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Context Switch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FE77FD9-7213-4CFD-BE76-B9508F46F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7653" y="1529255"/>
            <a:ext cx="7636216" cy="4926723"/>
          </a:xfrm>
        </p:spPr>
        <p:txBody>
          <a:bodyPr/>
          <a:lstStyle/>
          <a:p>
            <a:r>
              <a:rPr lang="en-US" altLang="en-US" dirty="0"/>
              <a:t>When CPU switches to another process, the system must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save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the old process and load the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saved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the new process via a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switch</a:t>
            </a:r>
          </a:p>
          <a:p>
            <a:pPr marL="0" indent="0">
              <a:buNone/>
            </a:pPr>
            <a:endParaRPr lang="en-US" altLang="en-US" b="1" kern="1200" dirty="0">
              <a:solidFill>
                <a:srgbClr val="006699"/>
              </a:solidFill>
              <a:latin typeface="+mj-lt"/>
              <a:cs typeface="+mn-cs"/>
            </a:endParaRPr>
          </a:p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a process represented in the PCB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Context-switch time is pure overhead; the system does no useful work while switching</a:t>
            </a:r>
          </a:p>
          <a:p>
            <a:pPr lvl="1"/>
            <a:r>
              <a:rPr lang="en-US" altLang="en-US" dirty="0"/>
              <a:t>The more complex the OS and the PCB </a:t>
            </a:r>
            <a:r>
              <a:rPr lang="en-US" altLang="en-US" dirty="0">
                <a:sym typeface="Wingdings" panose="05000000000000000000" pitchFamily="2" charset="2"/>
              </a:rPr>
              <a:t> the </a:t>
            </a:r>
            <a:r>
              <a:rPr lang="en-US" altLang="en-US" dirty="0"/>
              <a:t>longer the context switch</a:t>
            </a:r>
          </a:p>
          <a:p>
            <a:r>
              <a:rPr lang="en-US" altLang="en-US" dirty="0"/>
              <a:t>Time dependent on hardware support</a:t>
            </a:r>
          </a:p>
          <a:p>
            <a:pPr lvl="1"/>
            <a:r>
              <a:rPr lang="en-US" altLang="en-US" dirty="0"/>
              <a:t>Some hardware provides multiple sets of registers per CPU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multiple contexts loaded at once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7791FF-4129-4A1F-8FC4-96DFAEC0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1BBC0AC-B98E-4CA8-AAF2-66A00A4CE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3419" y="682213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Multitasking in Mobile Systems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CFFB47D-06A3-4D85-B582-64A48F2C1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972" y="1508618"/>
            <a:ext cx="8006256" cy="5105016"/>
          </a:xfrm>
        </p:spPr>
        <p:txBody>
          <a:bodyPr>
            <a:normAutofit/>
          </a:bodyPr>
          <a:lstStyle/>
          <a:p>
            <a:r>
              <a:rPr lang="en-US" altLang="en-US" dirty="0"/>
              <a:t>Some mobile systems (e.g., early version of iOS)  allow only one process to run, others suspended</a:t>
            </a:r>
          </a:p>
          <a:p>
            <a:r>
              <a:rPr lang="en-US" altLang="en-US" dirty="0"/>
              <a:t>Due to screen real estate, user interface limits iOS provides for a </a:t>
            </a:r>
          </a:p>
          <a:p>
            <a:pPr lvl="1"/>
            <a:r>
              <a:rPr lang="en-US" altLang="en-US" dirty="0"/>
              <a:t>Single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foreground</a:t>
            </a:r>
            <a:r>
              <a:rPr lang="en-US" altLang="en-US" dirty="0"/>
              <a:t> process- controlled via user interface</a:t>
            </a:r>
          </a:p>
          <a:p>
            <a:pPr lvl="1"/>
            <a:r>
              <a:rPr lang="en-US" altLang="en-US" dirty="0"/>
              <a:t>Multiple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background</a:t>
            </a:r>
            <a:r>
              <a:rPr lang="en-US" altLang="en-US" dirty="0"/>
              <a:t> processes– in memory, running, but not on the display, and with limits</a:t>
            </a:r>
          </a:p>
          <a:p>
            <a:pPr lvl="1"/>
            <a:r>
              <a:rPr lang="en-US" altLang="en-US" dirty="0"/>
              <a:t>Limits include single, short task, receiving notification of events, specific long-running tasks like audio playback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Android runs foreground and background, with fewer limits</a:t>
            </a:r>
          </a:p>
          <a:p>
            <a:pPr lvl="1"/>
            <a:r>
              <a:rPr lang="en-US" altLang="en-US" dirty="0"/>
              <a:t>Background process uses a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service</a:t>
            </a:r>
            <a:r>
              <a:rPr lang="en-US" altLang="en-US" dirty="0"/>
              <a:t> to perform tasks</a:t>
            </a:r>
          </a:p>
          <a:p>
            <a:pPr lvl="1"/>
            <a:r>
              <a:rPr lang="en-US" altLang="en-US" dirty="0"/>
              <a:t>Service can keep running even if background process is suspended</a:t>
            </a:r>
          </a:p>
          <a:p>
            <a:pPr lvl="1"/>
            <a:r>
              <a:rPr lang="en-US" altLang="en-US" dirty="0"/>
              <a:t>Service has no user interface, small memory use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8A9753-6771-47B6-B56B-51DCCD9D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D9C18A1-E10D-464E-ADF5-DBECC2503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3490" y="682214"/>
            <a:ext cx="723637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Operations on Processes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EED5598-4581-4F9D-8CEF-0D1A5A554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4890" y="1723203"/>
            <a:ext cx="6946298" cy="395846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System must provide mechanisms for:</a:t>
            </a:r>
          </a:p>
          <a:p>
            <a:pPr lvl="1"/>
            <a:r>
              <a:rPr lang="en-US" altLang="en-US" sz="1800" dirty="0"/>
              <a:t> Process creation</a:t>
            </a:r>
          </a:p>
          <a:p>
            <a:pPr lvl="1"/>
            <a:r>
              <a:rPr lang="en-US" altLang="en-US" sz="1800" dirty="0"/>
              <a:t> Process termination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AC70BE-710D-4E37-B82C-018CFEE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072917A-2F04-4923-8279-E4AEA8CC4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1959" y="682214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Process Creation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7F79436-9B7B-4340-B99C-8D1E08889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4923" y="1438001"/>
            <a:ext cx="7509532" cy="536481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900" b="1" dirty="0">
                <a:solidFill>
                  <a:srgbClr val="006699"/>
                </a:solidFill>
                <a:latin typeface="+mj-lt"/>
              </a:rPr>
              <a:t>Parent</a:t>
            </a:r>
            <a:r>
              <a:rPr lang="en-US" altLang="en-US" sz="1900" b="1" dirty="0"/>
              <a:t> </a:t>
            </a:r>
            <a:r>
              <a:rPr lang="en-US" altLang="en-US" sz="1900" dirty="0"/>
              <a:t>process create </a:t>
            </a:r>
            <a:r>
              <a:rPr lang="en-US" altLang="en-US" sz="1900" b="1" dirty="0">
                <a:solidFill>
                  <a:srgbClr val="006699"/>
                </a:solidFill>
                <a:latin typeface="+mj-lt"/>
              </a:rPr>
              <a:t>children</a:t>
            </a:r>
            <a:r>
              <a:rPr lang="en-US" altLang="en-US" sz="1900" b="1" dirty="0"/>
              <a:t> </a:t>
            </a:r>
            <a:r>
              <a:rPr lang="en-US" altLang="en-US" sz="1900" dirty="0"/>
              <a:t>processes, which, in turn create other processes, forming a </a:t>
            </a:r>
            <a:r>
              <a:rPr lang="en-US" altLang="en-US" sz="1900" b="1" dirty="0">
                <a:solidFill>
                  <a:srgbClr val="006699"/>
                </a:solidFill>
                <a:latin typeface="+mj-lt"/>
              </a:rPr>
              <a:t>tree</a:t>
            </a:r>
            <a:r>
              <a:rPr lang="en-US" altLang="en-US" sz="1900" dirty="0"/>
              <a:t> of processes</a:t>
            </a:r>
          </a:p>
          <a:p>
            <a:pPr marL="0" indent="0">
              <a:buNone/>
            </a:pPr>
            <a:endParaRPr lang="en-US" altLang="en-US" sz="900" dirty="0"/>
          </a:p>
          <a:p>
            <a:r>
              <a:rPr lang="en-US" altLang="en-US" sz="1900" dirty="0"/>
              <a:t>Generally, process identified and managed via a</a:t>
            </a:r>
            <a:r>
              <a:rPr lang="en-US" altLang="en-US" sz="1900" b="1" dirty="0"/>
              <a:t> </a:t>
            </a:r>
            <a:r>
              <a:rPr lang="en-US" altLang="en-US" sz="1900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sz="1900" b="1" dirty="0">
                <a:solidFill>
                  <a:srgbClr val="3366FF"/>
                </a:solidFill>
              </a:rPr>
              <a:t> </a:t>
            </a:r>
            <a:r>
              <a:rPr lang="en-US" altLang="en-US" sz="1900" b="1" dirty="0">
                <a:solidFill>
                  <a:srgbClr val="006699"/>
                </a:solidFill>
                <a:latin typeface="+mj-lt"/>
              </a:rPr>
              <a:t>identifier</a:t>
            </a:r>
            <a:r>
              <a:rPr lang="en-US" altLang="en-US" sz="1900" b="1" dirty="0">
                <a:solidFill>
                  <a:srgbClr val="3366FF"/>
                </a:solidFill>
              </a:rPr>
              <a:t> </a:t>
            </a:r>
            <a:r>
              <a:rPr lang="en-US" altLang="en-US" sz="1900" dirty="0"/>
              <a:t>(</a:t>
            </a:r>
            <a:r>
              <a:rPr lang="en-US" altLang="en-US" sz="1900" b="1" dirty="0" err="1">
                <a:solidFill>
                  <a:srgbClr val="006699"/>
                </a:solidFill>
                <a:latin typeface="+mj-lt"/>
              </a:rPr>
              <a:t>pid</a:t>
            </a:r>
            <a:r>
              <a:rPr lang="en-US" altLang="en-US" sz="1900" dirty="0"/>
              <a:t>)</a:t>
            </a:r>
          </a:p>
          <a:p>
            <a:pPr marL="0" indent="0">
              <a:buNone/>
            </a:pPr>
            <a:endParaRPr lang="en-US" altLang="en-US" sz="800" dirty="0"/>
          </a:p>
          <a:p>
            <a:r>
              <a:rPr lang="en-US" altLang="en-US" b="1" dirty="0"/>
              <a:t>Resource sharing options</a:t>
            </a:r>
          </a:p>
          <a:p>
            <a:pPr lvl="1"/>
            <a:r>
              <a:rPr lang="en-US" altLang="en-US" dirty="0"/>
              <a:t>Parent and children share all resources</a:t>
            </a:r>
          </a:p>
          <a:p>
            <a:pPr lvl="1"/>
            <a:r>
              <a:rPr lang="en-US" altLang="en-US" dirty="0"/>
              <a:t>Children share subset of parent</a:t>
            </a:r>
            <a:r>
              <a:rPr lang="ja-JP" altLang="en-US" dirty="0"/>
              <a:t>’</a:t>
            </a:r>
            <a:r>
              <a:rPr lang="en-US" altLang="ja-JP" dirty="0"/>
              <a:t>s resources</a:t>
            </a:r>
          </a:p>
          <a:p>
            <a:pPr lvl="1"/>
            <a:r>
              <a:rPr lang="en-US" altLang="en-US" dirty="0"/>
              <a:t>Parent and child share no resources</a:t>
            </a:r>
          </a:p>
          <a:p>
            <a:r>
              <a:rPr lang="en-US" altLang="en-US" b="1" dirty="0"/>
              <a:t>Execution options</a:t>
            </a:r>
          </a:p>
          <a:p>
            <a:pPr lvl="1"/>
            <a:r>
              <a:rPr lang="en-US" altLang="en-US" dirty="0"/>
              <a:t>Parent and children execute concurrently</a:t>
            </a:r>
          </a:p>
          <a:p>
            <a:pPr lvl="1"/>
            <a:r>
              <a:rPr lang="en-US" altLang="en-US" dirty="0"/>
              <a:t>Parent waits until children terminate</a:t>
            </a:r>
          </a:p>
          <a:p>
            <a:r>
              <a:rPr lang="en-US" altLang="en-US" b="1" dirty="0"/>
              <a:t>Address space</a:t>
            </a:r>
          </a:p>
          <a:p>
            <a:pPr lvl="1"/>
            <a:r>
              <a:rPr lang="en-US" altLang="en-US" dirty="0"/>
              <a:t>Child duplicate of parent</a:t>
            </a:r>
          </a:p>
          <a:p>
            <a:pPr lvl="1"/>
            <a:r>
              <a:rPr lang="en-US" altLang="en-US" dirty="0"/>
              <a:t>Child has a program loaded into it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A4941-C899-49DE-B619-AE18455A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39237D4-E7AC-45FA-BF2A-B2DEBB175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9822" y="682213"/>
            <a:ext cx="7259637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A Tree of Processes in Linux</a:t>
            </a:r>
          </a:p>
        </p:txBody>
      </p:sp>
      <p:pic>
        <p:nvPicPr>
          <p:cNvPr id="44035" name="Picture 1">
            <a:extLst>
              <a:ext uri="{FF2B5EF4-FFF2-40B4-BE49-F238E27FC236}">
                <a16:creationId xmlns:a16="http://schemas.microsoft.com/office/drawing/2014/main" id="{EA22965C-6F67-436A-9A7E-32781923A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73" y="1733331"/>
            <a:ext cx="8772435" cy="376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1271B5-364D-4F40-8D59-30EF677D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0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AE43D30-47DB-4A10-9067-ED0817C05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7175" y="682214"/>
            <a:ext cx="76168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Process Creation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A61E917-5669-429F-AA78-E90F2FCB8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513491"/>
            <a:ext cx="7800975" cy="2672256"/>
          </a:xfrm>
        </p:spPr>
        <p:txBody>
          <a:bodyPr/>
          <a:lstStyle/>
          <a:p>
            <a:r>
              <a:rPr lang="en-US" altLang="en-US" dirty="0"/>
              <a:t>UNIX examples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system call creates new process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exec()</a:t>
            </a:r>
            <a:r>
              <a:rPr lang="en-US" altLang="en-US" sz="2000" dirty="0"/>
              <a:t> </a:t>
            </a:r>
            <a:r>
              <a:rPr lang="en-US" altLang="en-US" dirty="0"/>
              <a:t>system call used after 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000" dirty="0"/>
              <a:t> </a:t>
            </a:r>
            <a:r>
              <a:rPr lang="en-US" altLang="en-US" dirty="0"/>
              <a:t>to replace the process</a:t>
            </a:r>
            <a:r>
              <a:rPr lang="ja-JP" altLang="en-US" dirty="0"/>
              <a:t>’</a:t>
            </a:r>
            <a:r>
              <a:rPr lang="en-US" altLang="ja-JP" dirty="0"/>
              <a:t> memory space with a new program</a:t>
            </a:r>
          </a:p>
          <a:p>
            <a:pPr lvl="1"/>
            <a:r>
              <a:rPr lang="en-US" altLang="en-US" dirty="0"/>
              <a:t>Parent process calls </a:t>
            </a:r>
            <a:r>
              <a:rPr lang="en-US" altLang="en-US" sz="2000" b="1" dirty="0"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waiting for the child to terminate</a:t>
            </a:r>
          </a:p>
        </p:txBody>
      </p:sp>
      <p:pic>
        <p:nvPicPr>
          <p:cNvPr id="46084" name="Picture 1">
            <a:extLst>
              <a:ext uri="{FF2B5EF4-FFF2-40B4-BE49-F238E27FC236}">
                <a16:creationId xmlns:a16="http://schemas.microsoft.com/office/drawing/2014/main" id="{568A0721-FDA4-4095-BD34-B36CF2AB0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09" y="4185746"/>
            <a:ext cx="8623773" cy="141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DC947-9699-451B-90A4-62FFCD31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7E8AE27-E50C-40A0-B477-CFFEC3475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68" y="682213"/>
            <a:ext cx="6107112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Process Concept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D446FCF-843C-4B0E-B66C-D60BED277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6206" y="1474075"/>
            <a:ext cx="7756132" cy="527356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sz="2000" dirty="0"/>
              <a:t> – </a:t>
            </a:r>
            <a:r>
              <a:rPr lang="en-US" altLang="en-US" sz="2000" b="1" dirty="0"/>
              <a:t>a program in execution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process execution must progress in sequential fashion.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No parallel execution of instructions of a  single process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Process is the dynamic execution context of a program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An operating system executes a variety of programs that run as a process.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b="1" dirty="0"/>
              <a:t>Multiple parts</a:t>
            </a:r>
          </a:p>
          <a:p>
            <a:pPr lvl="1"/>
            <a:r>
              <a:rPr lang="en-US" altLang="en-US" dirty="0"/>
              <a:t>The program code, also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section</a:t>
            </a:r>
          </a:p>
          <a:p>
            <a:pPr lvl="1"/>
            <a:r>
              <a:rPr lang="en-US" altLang="en-US" dirty="0"/>
              <a:t>Current activity including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counter</a:t>
            </a:r>
            <a:r>
              <a:rPr lang="en-US" altLang="en-US" dirty="0"/>
              <a:t>, processor registers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Stack</a:t>
            </a:r>
            <a:r>
              <a:rPr lang="en-US" altLang="en-US" b="1" dirty="0"/>
              <a:t> </a:t>
            </a:r>
            <a:r>
              <a:rPr lang="en-US" altLang="en-US" dirty="0"/>
              <a:t>containing temporary data</a:t>
            </a:r>
          </a:p>
          <a:p>
            <a:pPr lvl="2"/>
            <a:r>
              <a:rPr lang="en-US" altLang="en-US" dirty="0"/>
              <a:t>Function parameters, return addresses, local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section</a:t>
            </a:r>
            <a:r>
              <a:rPr lang="en-US" altLang="en-US" b="1" dirty="0"/>
              <a:t> </a:t>
            </a:r>
            <a:r>
              <a:rPr lang="en-US" altLang="en-US" dirty="0"/>
              <a:t>containing global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Heap</a:t>
            </a:r>
            <a:r>
              <a:rPr lang="en-US" altLang="en-US" b="1" dirty="0"/>
              <a:t> </a:t>
            </a:r>
            <a:r>
              <a:rPr lang="en-US" altLang="en-US" dirty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8F741-0E90-42D5-BEB3-FE65B8DE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B717-414F-4E50-A373-F05CE0A6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669" y="620575"/>
            <a:ext cx="6463862" cy="699539"/>
          </a:xfrm>
        </p:spPr>
        <p:txBody>
          <a:bodyPr/>
          <a:lstStyle/>
          <a:p>
            <a:r>
              <a:rPr lang="en-US" dirty="0"/>
              <a:t>Process Creation: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2B25-093B-4A07-9304-036586D3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206" y="1639614"/>
            <a:ext cx="7895394" cy="50537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Unix, subprocess is created by a call to system routine </a:t>
            </a:r>
            <a:r>
              <a:rPr lang="en-US" b="1" dirty="0">
                <a:solidFill>
                  <a:srgbClr val="C00000"/>
                </a:solidFill>
              </a:rPr>
              <a:t>fork</a:t>
            </a:r>
          </a:p>
          <a:p>
            <a:endParaRPr lang="en-US" dirty="0"/>
          </a:p>
          <a:p>
            <a:r>
              <a:rPr lang="en-US" dirty="0"/>
              <a:t>The variable values and program counter (PC) are copied from the parent to the new child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return value of </a:t>
            </a:r>
            <a:r>
              <a:rPr lang="en-US" b="1" dirty="0"/>
              <a:t>fork</a:t>
            </a:r>
            <a:r>
              <a:rPr lang="en-US" dirty="0"/>
              <a:t> is different in the parent and child process</a:t>
            </a:r>
          </a:p>
          <a:p>
            <a:pPr lvl="1"/>
            <a:r>
              <a:rPr lang="en-US" dirty="0"/>
              <a:t>In the parent process, the return value is the </a:t>
            </a:r>
            <a:r>
              <a:rPr lang="en-US" u="sng" dirty="0"/>
              <a:t>child process Id</a:t>
            </a:r>
            <a:endParaRPr lang="en-US" dirty="0"/>
          </a:p>
          <a:p>
            <a:pPr lvl="1"/>
            <a:r>
              <a:rPr lang="en-US" dirty="0"/>
              <a:t>In the child process, the return value is </a:t>
            </a:r>
            <a:r>
              <a:rPr lang="en-US" u="sng" dirty="0"/>
              <a:t>0</a:t>
            </a:r>
          </a:p>
          <a:p>
            <a:pPr lvl="1"/>
            <a:r>
              <a:rPr lang="en-US" b="1" i="1" dirty="0"/>
              <a:t>This is the only difference between the parent and the child process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/>
              <a:t>The parent can wait for the child to terminate by executing </a:t>
            </a:r>
            <a:r>
              <a:rPr lang="en-US" b="1" dirty="0">
                <a:solidFill>
                  <a:srgbClr val="C00000"/>
                </a:solidFill>
              </a:rPr>
              <a:t>wait</a:t>
            </a:r>
            <a:r>
              <a:rPr lang="en-US" dirty="0"/>
              <a:t> system call OR the parent can continue to execute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child often starts a new and different program within itself, via a call to </a:t>
            </a:r>
            <a:r>
              <a:rPr lang="en-US" b="1" dirty="0">
                <a:solidFill>
                  <a:srgbClr val="C00000"/>
                </a:solidFill>
              </a:rPr>
              <a:t>exec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A9EF2-D1FC-46A9-9E99-8CC4E88D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34C507-BCE3-4F20-98EA-20A35C415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1" y="252248"/>
            <a:ext cx="7567448" cy="6605752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>
                <a:latin typeface="Monaco" charset="0"/>
              </a:rPr>
              <a:t>#include &lt;sys/</a:t>
            </a:r>
            <a:r>
              <a:rPr lang="en-US" sz="2000" dirty="0" err="1">
                <a:latin typeface="Monaco" charset="0"/>
              </a:rPr>
              <a:t>types.h</a:t>
            </a:r>
            <a:r>
              <a:rPr lang="en-US" sz="2000" dirty="0">
                <a:latin typeface="Monaco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>
                <a:latin typeface="Monaco" charset="0"/>
              </a:rPr>
              <a:t>#include &lt;</a:t>
            </a:r>
            <a:r>
              <a:rPr lang="en-US" sz="2000" dirty="0" err="1">
                <a:latin typeface="Monaco" charset="0"/>
              </a:rPr>
              <a:t>studio.h</a:t>
            </a:r>
            <a:r>
              <a:rPr lang="en-US" sz="2000" dirty="0">
                <a:latin typeface="Monaco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>
                <a:latin typeface="Monaco" charset="0"/>
              </a:rPr>
              <a:t>#include &lt;</a:t>
            </a:r>
            <a:r>
              <a:rPr lang="en-US" sz="2000" dirty="0" err="1">
                <a:latin typeface="Monaco" charset="0"/>
              </a:rPr>
              <a:t>unistd.h</a:t>
            </a:r>
            <a:r>
              <a:rPr lang="en-US" sz="2000" dirty="0">
                <a:latin typeface="Monaco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 err="1">
                <a:latin typeface="Monaco" charset="0"/>
              </a:rPr>
              <a:t>int</a:t>
            </a:r>
            <a:r>
              <a:rPr lang="en-US" sz="2000" dirty="0">
                <a:latin typeface="Monaco" charset="0"/>
              </a:rPr>
              <a:t> main()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dirty="0" err="1">
                <a:latin typeface="Monaco" charset="0"/>
              </a:rPr>
              <a:t>pid_t</a:t>
            </a:r>
            <a:r>
              <a:rPr lang="en-US" sz="2000" dirty="0">
                <a:latin typeface="Monaco" charset="0"/>
              </a:rPr>
              <a:t>  </a:t>
            </a:r>
            <a:r>
              <a:rPr lang="en-US" sz="2000" dirty="0" err="1">
                <a:latin typeface="Monaco" charset="0"/>
              </a:rPr>
              <a:t>retValue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>
                <a:latin typeface="Monaco" charset="0"/>
              </a:rPr>
              <a:t>	</a:t>
            </a:r>
            <a:endParaRPr lang="en-US" sz="2000" i="1" dirty="0">
              <a:latin typeface="Monaco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b="1" dirty="0" err="1">
                <a:latin typeface="Monaco" charset="0"/>
              </a:rPr>
              <a:t>retValue</a:t>
            </a:r>
            <a:r>
              <a:rPr lang="en-US" sz="2000" b="1" dirty="0">
                <a:latin typeface="Monaco" charset="0"/>
              </a:rPr>
              <a:t> = fork();</a:t>
            </a:r>
            <a:r>
              <a:rPr lang="en-US" sz="2000" dirty="0">
                <a:latin typeface="Monaco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Monaco" charset="0"/>
              </a:rPr>
              <a:t>/* fork another process */</a:t>
            </a:r>
            <a:endParaRPr lang="en-US" sz="2000" b="1" dirty="0">
              <a:solidFill>
                <a:schemeClr val="accent2"/>
              </a:solidFill>
              <a:latin typeface="Monaco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>
                <a:latin typeface="Monaco" charset="0"/>
              </a:rPr>
              <a:t>	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>
                <a:latin typeface="Monaco" charset="0"/>
              </a:rPr>
              <a:t>	if (</a:t>
            </a:r>
            <a:r>
              <a:rPr lang="en-US" sz="2000" dirty="0" err="1">
                <a:latin typeface="Monaco" charset="0"/>
              </a:rPr>
              <a:t>retValue</a:t>
            </a:r>
            <a:r>
              <a:rPr lang="en-US" sz="2000" dirty="0">
                <a:latin typeface="Monaco" charset="0"/>
              </a:rPr>
              <a:t> &lt; 0) {                   </a:t>
            </a:r>
            <a:r>
              <a:rPr lang="en-US" sz="2000" i="1" dirty="0">
                <a:latin typeface="Monaco" charset="0"/>
              </a:rPr>
              <a:t>  </a:t>
            </a:r>
            <a:r>
              <a:rPr lang="en-US" sz="2000" b="1" i="1" dirty="0">
                <a:solidFill>
                  <a:schemeClr val="accent2"/>
                </a:solidFill>
                <a:latin typeface="Monaco" charset="0"/>
              </a:rPr>
              <a:t>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>
                <a:latin typeface="Monaco" charset="0"/>
              </a:rPr>
              <a:t>		</a:t>
            </a:r>
            <a:r>
              <a:rPr lang="en-US" sz="2000" dirty="0" err="1">
                <a:latin typeface="Monaco" charset="0"/>
              </a:rPr>
              <a:t>printf</a:t>
            </a:r>
            <a:r>
              <a:rPr lang="en-US" sz="2000" dirty="0">
                <a:latin typeface="Monaco" charset="0"/>
              </a:rPr>
              <a:t> ("Fork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>
                <a:latin typeface="Monaco" charset="0"/>
              </a:rPr>
              <a:t>		return 1;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sz="2000" dirty="0">
              <a:latin typeface="Monaco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Monaco" charset="0"/>
              </a:rPr>
              <a:t>else if (</a:t>
            </a:r>
            <a:r>
              <a:rPr lang="en-US" sz="2000" b="1" dirty="0" err="1">
                <a:solidFill>
                  <a:srgbClr val="C00000"/>
                </a:solidFill>
                <a:latin typeface="Monaco" charset="0"/>
              </a:rPr>
              <a:t>retValue</a:t>
            </a:r>
            <a:r>
              <a:rPr lang="en-US" sz="2000" b="1" dirty="0">
                <a:solidFill>
                  <a:srgbClr val="C00000"/>
                </a:solidFill>
                <a:latin typeface="Monaco" charset="0"/>
              </a:rPr>
              <a:t> == 0) {        	/</a:t>
            </a:r>
            <a:r>
              <a:rPr lang="en-US" sz="2000" b="1" i="1" dirty="0">
                <a:solidFill>
                  <a:srgbClr val="C00000"/>
                </a:solidFill>
                <a:latin typeface="Monaco" charset="0"/>
              </a:rPr>
              <a:t>* child process */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i="1" dirty="0">
                <a:solidFill>
                  <a:srgbClr val="C00000"/>
                </a:solidFill>
                <a:latin typeface="Monaco" charset="0"/>
              </a:rPr>
              <a:t>		</a:t>
            </a:r>
            <a:r>
              <a:rPr lang="en-US" sz="2000" b="1" dirty="0" err="1">
                <a:solidFill>
                  <a:srgbClr val="C00000"/>
                </a:solidFill>
                <a:latin typeface="Monaco" charset="0"/>
              </a:rPr>
              <a:t>printf</a:t>
            </a:r>
            <a:r>
              <a:rPr lang="en-US" sz="2000" b="1" dirty="0">
                <a:solidFill>
                  <a:srgbClr val="C00000"/>
                </a:solidFill>
                <a:latin typeface="Monaco" charset="0"/>
              </a:rPr>
              <a:t> (“Child Process Created");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sz="2000" dirty="0">
              <a:latin typeface="Monaco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>
                <a:solidFill>
                  <a:srgbClr val="008080"/>
                </a:solidFill>
                <a:latin typeface="Monaco" charset="0"/>
              </a:rPr>
              <a:t>	</a:t>
            </a:r>
            <a:r>
              <a:rPr lang="en-US" sz="2000" b="1" dirty="0">
                <a:solidFill>
                  <a:srgbClr val="008080"/>
                </a:solidFill>
                <a:latin typeface="Monaco" charset="0"/>
              </a:rPr>
              <a:t>else if (</a:t>
            </a:r>
            <a:r>
              <a:rPr lang="en-US" sz="2000" b="1" dirty="0" err="1">
                <a:solidFill>
                  <a:srgbClr val="008080"/>
                </a:solidFill>
                <a:latin typeface="Monaco" charset="0"/>
              </a:rPr>
              <a:t>retValue</a:t>
            </a:r>
            <a:r>
              <a:rPr lang="en-US" sz="2000" b="1" dirty="0">
                <a:solidFill>
                  <a:srgbClr val="008080"/>
                </a:solidFill>
                <a:latin typeface="Monaco" charset="0"/>
              </a:rPr>
              <a:t> &gt; 0) {           	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solidFill>
                  <a:srgbClr val="008080"/>
                </a:solidFill>
                <a:latin typeface="Monaco" charset="0"/>
              </a:rPr>
              <a:t>		</a:t>
            </a:r>
            <a:r>
              <a:rPr lang="en-US" sz="2000" b="1" i="1" dirty="0">
                <a:solidFill>
                  <a:srgbClr val="008080"/>
                </a:solidFill>
                <a:latin typeface="Monaco" charset="0"/>
              </a:rPr>
              <a:t>/* parent will wait for the child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solidFill>
                  <a:srgbClr val="008080"/>
                </a:solidFill>
                <a:latin typeface="Monaco" charset="0"/>
              </a:rPr>
              <a:t>		wait 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solidFill>
                  <a:srgbClr val="008080"/>
                </a:solidFill>
                <a:latin typeface="Monaco" charset="0"/>
              </a:rPr>
              <a:t>		</a:t>
            </a:r>
            <a:r>
              <a:rPr lang="en-US" sz="2000" b="1" dirty="0" err="1">
                <a:solidFill>
                  <a:srgbClr val="008080"/>
                </a:solidFill>
                <a:latin typeface="Monaco" charset="0"/>
              </a:rPr>
              <a:t>printf</a:t>
            </a:r>
            <a:r>
              <a:rPr lang="en-US" sz="2000" b="1" dirty="0">
                <a:solidFill>
                  <a:srgbClr val="008080"/>
                </a:solidFill>
                <a:latin typeface="Monaco" charset="0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solidFill>
                  <a:srgbClr val="008080"/>
                </a:solidFill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>
                <a:latin typeface="Monaco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6FC4EA-253F-4FD1-B466-D36BC2A0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765" y="322645"/>
            <a:ext cx="2716814" cy="1175080"/>
          </a:xfrm>
        </p:spPr>
        <p:txBody>
          <a:bodyPr>
            <a:noAutofit/>
          </a:bodyPr>
          <a:lstStyle/>
          <a:p>
            <a:r>
              <a:rPr lang="en-US" sz="2400" dirty="0"/>
              <a:t>C Program </a:t>
            </a:r>
            <a:br>
              <a:rPr lang="en-US" sz="2400" dirty="0"/>
            </a:br>
            <a:r>
              <a:rPr lang="en-US" sz="2400" dirty="0"/>
              <a:t>Forking Separate Process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5D32185-7ACA-460A-A29C-050B7E1A8B97}"/>
              </a:ext>
            </a:extLst>
          </p:cNvPr>
          <p:cNvSpPr/>
          <p:nvPr/>
        </p:nvSpPr>
        <p:spPr>
          <a:xfrm>
            <a:off x="563869" y="2060028"/>
            <a:ext cx="6858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3704AE-5D14-46AF-BD3A-13D60DD3F376}"/>
              </a:ext>
            </a:extLst>
          </p:cNvPr>
          <p:cNvSpPr/>
          <p:nvPr/>
        </p:nvSpPr>
        <p:spPr>
          <a:xfrm rot="3569980">
            <a:off x="6814917" y="2715381"/>
            <a:ext cx="516088" cy="1645250"/>
          </a:xfrm>
          <a:prstGeom prst="downArrow">
            <a:avLst/>
          </a:prstGeom>
          <a:solidFill>
            <a:srgbClr val="E99417"/>
          </a:solidFill>
          <a:ln>
            <a:solidFill>
              <a:srgbClr val="E994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Child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80AC9D8-78E4-47D8-8864-2824C8A8A049}"/>
              </a:ext>
            </a:extLst>
          </p:cNvPr>
          <p:cNvSpPr/>
          <p:nvPr/>
        </p:nvSpPr>
        <p:spPr>
          <a:xfrm rot="3569980">
            <a:off x="6867523" y="4236830"/>
            <a:ext cx="516088" cy="1645250"/>
          </a:xfrm>
          <a:prstGeom prst="downArrow">
            <a:avLst/>
          </a:prstGeom>
          <a:solidFill>
            <a:srgbClr val="E99417"/>
          </a:solidFill>
          <a:ln>
            <a:solidFill>
              <a:srgbClr val="E994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5A82C-74AC-4CB4-B7B0-DC9F7434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366" y="165538"/>
            <a:ext cx="5525813" cy="6692461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int main()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</a:t>
            </a:r>
            <a:r>
              <a:rPr lang="en-US" dirty="0" err="1">
                <a:latin typeface="Monaco" charset="0"/>
              </a:rPr>
              <a:t>pid_t</a:t>
            </a:r>
            <a:r>
              <a:rPr lang="en-US" dirty="0">
                <a:latin typeface="Monaco" charset="0"/>
              </a:rPr>
              <a:t>  </a:t>
            </a:r>
            <a:r>
              <a:rPr lang="en-US" dirty="0" err="1">
                <a:latin typeface="Monaco" charset="0"/>
              </a:rPr>
              <a:t>retValue</a:t>
            </a:r>
            <a:r>
              <a:rPr lang="en-US" dirty="0">
                <a:latin typeface="Monaco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</a:t>
            </a:r>
            <a:endParaRPr lang="en-US" i="1" dirty="0">
              <a:latin typeface="Monaco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</a:t>
            </a:r>
            <a:r>
              <a:rPr lang="en-US" b="1" dirty="0" err="1">
                <a:latin typeface="Monaco" charset="0"/>
              </a:rPr>
              <a:t>retValue</a:t>
            </a:r>
            <a:r>
              <a:rPr lang="en-US" b="1" dirty="0">
                <a:latin typeface="Monaco" charset="0"/>
              </a:rPr>
              <a:t> = fork();</a:t>
            </a:r>
            <a:r>
              <a:rPr lang="en-US" dirty="0">
                <a:latin typeface="Monaco" charset="0"/>
              </a:rPr>
              <a:t>	</a:t>
            </a:r>
            <a:r>
              <a:rPr lang="en-US" i="1" dirty="0">
                <a:solidFill>
                  <a:schemeClr val="accent2"/>
                </a:solidFill>
                <a:latin typeface="Monaco" charset="0"/>
              </a:rPr>
              <a:t>/* fork another process */</a:t>
            </a:r>
            <a:endParaRPr lang="en-US" dirty="0">
              <a:solidFill>
                <a:schemeClr val="accent2"/>
              </a:solidFill>
              <a:latin typeface="Monaco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if (</a:t>
            </a:r>
            <a:r>
              <a:rPr lang="en-US" dirty="0" err="1">
                <a:latin typeface="Monaco" charset="0"/>
              </a:rPr>
              <a:t>retValue</a:t>
            </a:r>
            <a:r>
              <a:rPr lang="en-US" dirty="0">
                <a:latin typeface="Monaco" charset="0"/>
              </a:rPr>
              <a:t> &lt; 0) {                   </a:t>
            </a:r>
            <a:r>
              <a:rPr lang="en-US" i="1" dirty="0">
                <a:latin typeface="Monaco" charset="0"/>
              </a:rPr>
              <a:t>  </a:t>
            </a:r>
            <a:r>
              <a:rPr lang="en-US" i="1" dirty="0">
                <a:solidFill>
                  <a:schemeClr val="accent2"/>
                </a:solidFill>
                <a:latin typeface="Monaco" charset="0"/>
              </a:rPr>
              <a:t>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	</a:t>
            </a:r>
            <a:r>
              <a:rPr lang="en-US" dirty="0" err="1">
                <a:latin typeface="Monaco" charset="0"/>
              </a:rPr>
              <a:t>printf</a:t>
            </a:r>
            <a:r>
              <a:rPr lang="en-US" dirty="0">
                <a:latin typeface="Monaco" charset="0"/>
              </a:rPr>
              <a:t> ("Fork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	return 1;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else if (</a:t>
            </a:r>
            <a:r>
              <a:rPr lang="en-US" dirty="0" err="1">
                <a:latin typeface="Monaco" charset="0"/>
              </a:rPr>
              <a:t>retValue</a:t>
            </a:r>
            <a:r>
              <a:rPr lang="en-US" dirty="0">
                <a:latin typeface="Monaco" charset="0"/>
              </a:rPr>
              <a:t> == 0) {        	</a:t>
            </a:r>
            <a:r>
              <a:rPr lang="en-US" dirty="0">
                <a:solidFill>
                  <a:schemeClr val="accent2"/>
                </a:solidFill>
                <a:latin typeface="Monaco" charset="0"/>
              </a:rPr>
              <a:t>/</a:t>
            </a:r>
            <a:r>
              <a:rPr lang="en-US" i="1" dirty="0">
                <a:solidFill>
                  <a:schemeClr val="accent2"/>
                </a:solidFill>
                <a:latin typeface="Monaco" charset="0"/>
              </a:rPr>
              <a:t>* child process */</a:t>
            </a:r>
          </a:p>
          <a:p>
            <a:pPr>
              <a:lnSpc>
                <a:spcPct val="80000"/>
              </a:lnSpc>
              <a:buNone/>
            </a:pPr>
            <a:r>
              <a:rPr lang="en-US" i="1" dirty="0">
                <a:solidFill>
                  <a:schemeClr val="accent2"/>
                </a:solidFill>
                <a:latin typeface="Monaco" charset="0"/>
              </a:rPr>
              <a:t>		</a:t>
            </a:r>
            <a:r>
              <a:rPr lang="en-US" dirty="0" err="1">
                <a:latin typeface="Monaco" charset="0"/>
              </a:rPr>
              <a:t>printf</a:t>
            </a:r>
            <a:r>
              <a:rPr lang="en-US" dirty="0">
                <a:latin typeface="Monaco" charset="0"/>
              </a:rPr>
              <a:t> (“Child Process Created");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Monaco" charset="0"/>
              </a:rPr>
              <a:t>execlp</a:t>
            </a:r>
            <a:r>
              <a:rPr lang="en-US" b="1" dirty="0">
                <a:solidFill>
                  <a:srgbClr val="C00000"/>
                </a:solidFill>
                <a:latin typeface="Monaco" charset="0"/>
              </a:rPr>
              <a:t> ("/bin/ls", "ls", 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else {                              </a:t>
            </a:r>
            <a:r>
              <a:rPr lang="en-US" dirty="0">
                <a:solidFill>
                  <a:schemeClr val="accent2"/>
                </a:solidFill>
                <a:latin typeface="Monaco" charset="0"/>
              </a:rPr>
              <a:t>	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	</a:t>
            </a:r>
            <a:r>
              <a:rPr lang="en-US" i="1" dirty="0">
                <a:solidFill>
                  <a:schemeClr val="accent2"/>
                </a:solidFill>
                <a:latin typeface="Monaco" charset="0"/>
              </a:rPr>
              <a:t>/* parent will wait for the child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	</a:t>
            </a:r>
            <a:r>
              <a:rPr lang="en-US" b="1" dirty="0">
                <a:latin typeface="Monaco" charset="0"/>
              </a:rPr>
              <a:t>wait 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	</a:t>
            </a:r>
            <a:r>
              <a:rPr lang="en-US" dirty="0" err="1">
                <a:latin typeface="Monaco" charset="0"/>
              </a:rPr>
              <a:t>printf</a:t>
            </a:r>
            <a:r>
              <a:rPr lang="en-US" dirty="0">
                <a:latin typeface="Monaco" charset="0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latin typeface="Monaco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A5BE-4F3D-4A62-872C-78871E1F04A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007" y="593231"/>
            <a:ext cx="1977916" cy="2268209"/>
          </a:xfrm>
        </p:spPr>
        <p:txBody>
          <a:bodyPr>
            <a:noAutofit/>
          </a:bodyPr>
          <a:lstStyle/>
          <a:p>
            <a:r>
              <a:rPr lang="en-US" sz="2400" dirty="0"/>
              <a:t>C Program </a:t>
            </a:r>
            <a:br>
              <a:rPr lang="en-US" sz="2400" dirty="0"/>
            </a:br>
            <a:r>
              <a:rPr lang="en-US" sz="2400" dirty="0"/>
              <a:t>Forking Separate Process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3F357-470D-4D3A-B5ED-6C63505E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DC30D-8259-4B7D-8FA7-C98A4CC74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73" y="1867049"/>
            <a:ext cx="8553090" cy="31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36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786" y="656898"/>
            <a:ext cx="6842235" cy="62011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Creation – Using fork()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166" y="1524000"/>
            <a:ext cx="7909033" cy="51054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pid_t</a:t>
            </a:r>
            <a:r>
              <a:rPr lang="en-US" b="1" dirty="0">
                <a:solidFill>
                  <a:srgbClr val="C00000"/>
                </a:solidFill>
              </a:rPr>
              <a:t> fork(); </a:t>
            </a:r>
            <a:r>
              <a:rPr lang="en-US" dirty="0"/>
              <a:t>-- copy the current process</a:t>
            </a:r>
          </a:p>
          <a:p>
            <a:pPr lvl="1"/>
            <a:r>
              <a:rPr lang="en-US" dirty="0"/>
              <a:t>New process has different </a:t>
            </a:r>
            <a:r>
              <a:rPr lang="en-US" dirty="0" err="1"/>
              <a:t>pid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Return value from </a:t>
            </a:r>
            <a:r>
              <a:rPr lang="en-US" b="1" dirty="0">
                <a:solidFill>
                  <a:srgbClr val="C00000"/>
                </a:solidFill>
              </a:rPr>
              <a:t>fork()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/>
              <a:t>pid</a:t>
            </a:r>
            <a:r>
              <a:rPr lang="en-US" dirty="0"/>
              <a:t> (like an integer)</a:t>
            </a:r>
          </a:p>
          <a:p>
            <a:pPr lvl="1"/>
            <a:r>
              <a:rPr lang="en-US" u="sng" dirty="0"/>
              <a:t>When &gt; 0: </a:t>
            </a:r>
          </a:p>
          <a:p>
            <a:pPr lvl="2"/>
            <a:r>
              <a:rPr lang="en-US" dirty="0"/>
              <a:t>Running in (original)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return value is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new child</a:t>
            </a:r>
          </a:p>
          <a:p>
            <a:pPr lvl="1"/>
            <a:r>
              <a:rPr lang="en-US" u="sng" dirty="0"/>
              <a:t>When = 0: </a:t>
            </a:r>
          </a:p>
          <a:p>
            <a:pPr lvl="2"/>
            <a:r>
              <a:rPr lang="en-US" dirty="0"/>
              <a:t>Running 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u="sng" dirty="0"/>
              <a:t>When &lt; 0:</a:t>
            </a:r>
          </a:p>
          <a:p>
            <a:pPr lvl="2"/>
            <a:r>
              <a:rPr lang="en-US" dirty="0"/>
              <a:t>Error!  Must handle somehow</a:t>
            </a:r>
          </a:p>
          <a:p>
            <a:pPr lvl="2"/>
            <a:r>
              <a:rPr lang="en-US" dirty="0"/>
              <a:t>Running in original process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State of original process duplicated in </a:t>
            </a:r>
            <a:r>
              <a:rPr lang="en-US" i="1" dirty="0">
                <a:solidFill>
                  <a:srgbClr val="C00000"/>
                </a:solidFill>
              </a:rPr>
              <a:t>both</a:t>
            </a:r>
            <a:r>
              <a:rPr lang="en-US" dirty="0">
                <a:solidFill>
                  <a:srgbClr val="C00000"/>
                </a:solidFill>
              </a:rPr>
              <a:t> Parent and Child!</a:t>
            </a:r>
          </a:p>
        </p:txBody>
      </p:sp>
    </p:spTree>
    <p:extLst>
      <p:ext uri="{BB962C8B-B14F-4D97-AF65-F5344CB8AC3E}">
        <p14:creationId xmlns:p14="http://schemas.microsoft.com/office/powerpoint/2010/main" val="35931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138" y="640080"/>
            <a:ext cx="7149662" cy="628098"/>
          </a:xfrm>
        </p:spPr>
        <p:txBody>
          <a:bodyPr>
            <a:normAutofit fontScale="90000"/>
          </a:bodyPr>
          <a:lstStyle/>
          <a:p>
            <a:r>
              <a:rPr lang="en-US" dirty="0"/>
              <a:t>fork() + exec()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066101" y="2696220"/>
            <a:ext cx="1219200" cy="2514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072975" y="5562600"/>
            <a:ext cx="1219200" cy="2514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4" name="Content Placeholder 3" descr="forkexec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19" r="-3219"/>
          <a:stretch>
            <a:fillRect/>
          </a:stretch>
        </p:blipFill>
        <p:spPr>
          <a:xfrm>
            <a:off x="457200" y="1815050"/>
            <a:ext cx="8229600" cy="4389120"/>
          </a:xfr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845A343-AC7A-412B-B0DC-409962BA959B}"/>
              </a:ext>
            </a:extLst>
          </p:cNvPr>
          <p:cNvSpPr/>
          <p:nvPr/>
        </p:nvSpPr>
        <p:spPr>
          <a:xfrm rot="3137517">
            <a:off x="5538668" y="874402"/>
            <a:ext cx="370980" cy="1337624"/>
          </a:xfrm>
          <a:prstGeom prst="downArrow">
            <a:avLst/>
          </a:prstGeom>
          <a:solidFill>
            <a:srgbClr val="E99417"/>
          </a:solidFill>
          <a:ln>
            <a:solidFill>
              <a:srgbClr val="E994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Child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B0620CB-35FF-43D3-BB51-E86579435300}"/>
              </a:ext>
            </a:extLst>
          </p:cNvPr>
          <p:cNvSpPr/>
          <p:nvPr/>
        </p:nvSpPr>
        <p:spPr>
          <a:xfrm rot="14476097">
            <a:off x="2934568" y="5138443"/>
            <a:ext cx="432434" cy="1488910"/>
          </a:xfrm>
          <a:prstGeom prst="downArrow">
            <a:avLst/>
          </a:prstGeom>
          <a:solidFill>
            <a:srgbClr val="E99417"/>
          </a:solidFill>
          <a:ln>
            <a:solidFill>
              <a:srgbClr val="E994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400825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DE5B-3DE4-4FE1-B7C5-6BFE150E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138" y="359892"/>
            <a:ext cx="7354614" cy="655625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           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cs typeface="Courier"/>
              </a:rPr>
              <a:t>/* get current processes PID 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&gt; 0) {		    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cs typeface="Courier"/>
              </a:rPr>
              <a:t>/* Parent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== 0) {	    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cs typeface="Courier"/>
              </a:rPr>
              <a:t>/* Child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EC760-DBD0-4F58-B125-76470CA2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641" y="359891"/>
            <a:ext cx="2115207" cy="65927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2511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DE5B-3DE4-4FE1-B7C5-6BFE150E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110" y="236483"/>
            <a:ext cx="7226996" cy="670660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E1E2CC-62D3-2545-830A-36CBBC1F4865}"/>
              </a:ext>
            </a:extLst>
          </p:cNvPr>
          <p:cNvSpPr/>
          <p:nvPr/>
        </p:nvSpPr>
        <p:spPr>
          <a:xfrm>
            <a:off x="1084593" y="3258216"/>
            <a:ext cx="571504" cy="3000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DD94F65-3A8F-A343-81C1-1DA949378290}"/>
              </a:ext>
            </a:extLst>
          </p:cNvPr>
          <p:cNvSpPr/>
          <p:nvPr/>
        </p:nvSpPr>
        <p:spPr>
          <a:xfrm>
            <a:off x="268331" y="3263215"/>
            <a:ext cx="571504" cy="3000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741905-53EB-415E-B4BD-11CB699B3A3E}"/>
              </a:ext>
            </a:extLst>
          </p:cNvPr>
          <p:cNvSpPr txBox="1">
            <a:spLocks/>
          </p:cNvSpPr>
          <p:nvPr/>
        </p:nvSpPr>
        <p:spPr>
          <a:xfrm>
            <a:off x="6461235" y="407188"/>
            <a:ext cx="4218358" cy="659274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42382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DE5B-3DE4-4FE1-B7C5-6BFE150E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110" y="236483"/>
            <a:ext cx="7226996" cy="670660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E1E2CC-62D3-2545-830A-36CBBC1F4865}"/>
              </a:ext>
            </a:extLst>
          </p:cNvPr>
          <p:cNvSpPr/>
          <p:nvPr/>
        </p:nvSpPr>
        <p:spPr>
          <a:xfrm>
            <a:off x="1124007" y="3539603"/>
            <a:ext cx="571504" cy="3000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DD94F65-3A8F-A343-81C1-1DA949378290}"/>
              </a:ext>
            </a:extLst>
          </p:cNvPr>
          <p:cNvSpPr/>
          <p:nvPr/>
        </p:nvSpPr>
        <p:spPr>
          <a:xfrm>
            <a:off x="491803" y="4414098"/>
            <a:ext cx="571504" cy="3000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741905-53EB-415E-B4BD-11CB699B3A3E}"/>
              </a:ext>
            </a:extLst>
          </p:cNvPr>
          <p:cNvSpPr txBox="1">
            <a:spLocks/>
          </p:cNvSpPr>
          <p:nvPr/>
        </p:nvSpPr>
        <p:spPr>
          <a:xfrm>
            <a:off x="6461235" y="407188"/>
            <a:ext cx="4218358" cy="659274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48100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DE5B-3DE4-4FE1-B7C5-6BFE150E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110" y="236483"/>
            <a:ext cx="7226996" cy="670660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E1E2CC-62D3-2545-830A-36CBBC1F4865}"/>
              </a:ext>
            </a:extLst>
          </p:cNvPr>
          <p:cNvSpPr/>
          <p:nvPr/>
        </p:nvSpPr>
        <p:spPr>
          <a:xfrm>
            <a:off x="1155537" y="4125320"/>
            <a:ext cx="571504" cy="3000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DD94F65-3A8F-A343-81C1-1DA949378290}"/>
              </a:ext>
            </a:extLst>
          </p:cNvPr>
          <p:cNvSpPr/>
          <p:nvPr/>
        </p:nvSpPr>
        <p:spPr>
          <a:xfrm>
            <a:off x="507568" y="5021070"/>
            <a:ext cx="571504" cy="3000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741905-53EB-415E-B4BD-11CB699B3A3E}"/>
              </a:ext>
            </a:extLst>
          </p:cNvPr>
          <p:cNvSpPr txBox="1">
            <a:spLocks/>
          </p:cNvSpPr>
          <p:nvPr/>
        </p:nvSpPr>
        <p:spPr>
          <a:xfrm>
            <a:off x="6461235" y="407188"/>
            <a:ext cx="4218358" cy="659274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2476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9FB78B1-A72C-494F-9718-8FF44F750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8444" y="682214"/>
            <a:ext cx="61071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Process Concept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B99AC1A-7079-467A-A88A-5DCC86E36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640" y="1565932"/>
            <a:ext cx="7798457" cy="4595132"/>
          </a:xfrm>
        </p:spPr>
        <p:txBody>
          <a:bodyPr/>
          <a:lstStyle/>
          <a:p>
            <a:r>
              <a:rPr lang="en-US" altLang="en-US" sz="2000" dirty="0"/>
              <a:t>Program is </a:t>
            </a:r>
            <a:r>
              <a:rPr lang="en-US" altLang="en-US" sz="2000" b="1" dirty="0"/>
              <a:t>passive</a:t>
            </a:r>
            <a:r>
              <a:rPr lang="en-US" altLang="en-US" sz="2000" dirty="0"/>
              <a:t> entity stored on disk 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dirty="0"/>
              <a:t>); process is </a:t>
            </a:r>
            <a:r>
              <a:rPr lang="en-US" altLang="en-US" sz="2000" b="1" dirty="0"/>
              <a:t>active</a:t>
            </a:r>
            <a:r>
              <a:rPr lang="en-US" altLang="en-US" sz="2000" b="1" i="1" dirty="0"/>
              <a:t> </a:t>
            </a:r>
          </a:p>
          <a:p>
            <a:pPr lvl="1"/>
            <a:r>
              <a:rPr lang="en-US" altLang="en-US" sz="1800" dirty="0"/>
              <a:t>Program becomes process when an executable file is loaded into memory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r>
              <a:rPr lang="en-US" altLang="en-US" sz="2000" dirty="0"/>
              <a:t>Execution of program started via GUI mouse clicks, command line entry of its name, etc.</a:t>
            </a:r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One program can be several processes</a:t>
            </a:r>
          </a:p>
          <a:p>
            <a:pPr lvl="1"/>
            <a:r>
              <a:rPr lang="en-US" altLang="en-US" sz="1800" dirty="0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2A3AC6-D223-4D80-8FAF-E708F7E4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6DCE2-FA2C-41E5-BA48-558E6B10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DF5A11-12DD-47B6-A83C-73024D929EA2}"/>
              </a:ext>
            </a:extLst>
          </p:cNvPr>
          <p:cNvSpPr txBox="1">
            <a:spLocks/>
          </p:cNvSpPr>
          <p:nvPr/>
        </p:nvSpPr>
        <p:spPr>
          <a:xfrm>
            <a:off x="1450428" y="1447799"/>
            <a:ext cx="7291790" cy="5221015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Wingdings 2"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Wingdings 2"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Wingdings 2"/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Wingdings 2"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Wingdings 2"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	for 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&lt; 5;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++)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Wingdings 2"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	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("Parent: %d\n",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Wingdings 2"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	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Wingdings 2"/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Wingdings 2"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Wingdings 2"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	for 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-5;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--)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Wingdings 2"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	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("Child: %d\n",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Wingdings 2"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	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Wingdings 2"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Wingdings 2"/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Wingdings 2"/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Wingdings 2"/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+mj-lt"/>
                <a:cs typeface="Courier"/>
              </a:rPr>
              <a:t>What does this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print</a:t>
            </a:r>
            <a:r>
              <a:rPr lang="en-US" dirty="0">
                <a:solidFill>
                  <a:srgbClr val="C00000"/>
                </a:solidFill>
                <a:latin typeface="+mj-lt"/>
                <a:cs typeface="Courier"/>
              </a:rPr>
              <a:t>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E4DF0F-C60B-4D87-A671-F5CAED57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72" y="609600"/>
            <a:ext cx="4068586" cy="65927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76071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130" y="0"/>
            <a:ext cx="5746532" cy="6858000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1100" b="1" dirty="0"/>
              <a:t>#include &lt;</a:t>
            </a:r>
            <a:r>
              <a:rPr lang="en-US" sz="1100" b="1" dirty="0" err="1"/>
              <a:t>windows.h</a:t>
            </a:r>
            <a:r>
              <a:rPr lang="en-US" sz="1100" b="1" dirty="0"/>
              <a:t>&gt;</a:t>
            </a:r>
          </a:p>
          <a:p>
            <a:pPr>
              <a:buNone/>
            </a:pPr>
            <a:r>
              <a:rPr lang="en-US" sz="1100" b="1" dirty="0" err="1"/>
              <a:t>int</a:t>
            </a:r>
            <a:r>
              <a:rPr lang="en-US" sz="1100" b="1" dirty="0"/>
              <a:t> main( VOID ){</a:t>
            </a:r>
          </a:p>
          <a:p>
            <a:pPr>
              <a:buNone/>
            </a:pPr>
            <a:r>
              <a:rPr lang="en-US" sz="1200" b="1" dirty="0"/>
              <a:t>   </a:t>
            </a:r>
            <a:r>
              <a:rPr lang="en-US" sz="1400" b="1" dirty="0"/>
              <a:t> 	STARTUPINFO </a:t>
            </a:r>
            <a:r>
              <a:rPr lang="en-US" sz="1400" b="1" dirty="0" err="1"/>
              <a:t>si</a:t>
            </a:r>
            <a:r>
              <a:rPr lang="en-US" sz="1400" b="1" dirty="0"/>
              <a:t>;</a:t>
            </a:r>
          </a:p>
          <a:p>
            <a:pPr>
              <a:buNone/>
            </a:pPr>
            <a:r>
              <a:rPr lang="en-US" sz="1400" b="1" dirty="0"/>
              <a:t>    	PROCESS_INFORMATION pi;</a:t>
            </a:r>
          </a:p>
          <a:p>
            <a:pPr>
              <a:buNone/>
            </a:pPr>
            <a:r>
              <a:rPr lang="en-US" sz="1400" b="1" dirty="0"/>
              <a:t>    	</a:t>
            </a:r>
            <a:r>
              <a:rPr lang="en-US" sz="1400" b="1" dirty="0" err="1"/>
              <a:t>ZeroMemory</a:t>
            </a:r>
            <a:r>
              <a:rPr lang="en-US" sz="1400" b="1" dirty="0"/>
              <a:t>( &amp;</a:t>
            </a:r>
            <a:r>
              <a:rPr lang="en-US" sz="1400" b="1" dirty="0" err="1"/>
              <a:t>si</a:t>
            </a:r>
            <a:r>
              <a:rPr lang="en-US" sz="1400" b="1" dirty="0"/>
              <a:t>, </a:t>
            </a:r>
            <a:r>
              <a:rPr lang="en-US" sz="1400" b="1" dirty="0" err="1"/>
              <a:t>sizeof</a:t>
            </a:r>
            <a:r>
              <a:rPr lang="en-US" sz="1400" b="1" dirty="0"/>
              <a:t>(</a:t>
            </a:r>
            <a:r>
              <a:rPr lang="en-US" sz="1400" b="1" dirty="0" err="1"/>
              <a:t>si</a:t>
            </a:r>
            <a:r>
              <a:rPr lang="en-US" sz="1400" b="1" dirty="0"/>
              <a:t>) );</a:t>
            </a:r>
          </a:p>
          <a:p>
            <a:pPr>
              <a:buNone/>
            </a:pPr>
            <a:r>
              <a:rPr lang="en-US" sz="1400" b="1" dirty="0"/>
              <a:t>    	</a:t>
            </a:r>
            <a:r>
              <a:rPr lang="en-US" sz="1400" b="1" dirty="0" err="1"/>
              <a:t>si.cb</a:t>
            </a:r>
            <a:r>
              <a:rPr lang="en-US" sz="1400" b="1" dirty="0"/>
              <a:t> = </a:t>
            </a:r>
            <a:r>
              <a:rPr lang="en-US" sz="1400" b="1" dirty="0" err="1"/>
              <a:t>sizeof</a:t>
            </a:r>
            <a:r>
              <a:rPr lang="en-US" sz="1400" b="1" dirty="0"/>
              <a:t>(</a:t>
            </a:r>
            <a:r>
              <a:rPr lang="en-US" sz="1400" b="1" dirty="0" err="1"/>
              <a:t>si</a:t>
            </a:r>
            <a:r>
              <a:rPr lang="en-US" sz="1400" b="1" dirty="0"/>
              <a:t>);</a:t>
            </a:r>
          </a:p>
          <a:p>
            <a:pPr>
              <a:buNone/>
            </a:pPr>
            <a:r>
              <a:rPr lang="en-US" sz="1400" b="1" dirty="0"/>
              <a:t>    	</a:t>
            </a:r>
            <a:r>
              <a:rPr lang="en-US" sz="1400" b="1" dirty="0" err="1"/>
              <a:t>ZeroMemory</a:t>
            </a:r>
            <a:r>
              <a:rPr lang="en-US" sz="1400" b="1" dirty="0"/>
              <a:t>( &amp;pi, </a:t>
            </a:r>
            <a:r>
              <a:rPr lang="en-US" sz="1400" b="1" dirty="0" err="1"/>
              <a:t>sizeof</a:t>
            </a:r>
            <a:r>
              <a:rPr lang="en-US" sz="1400" b="1" dirty="0"/>
              <a:t>(pi) );     // Start the child process.</a:t>
            </a:r>
          </a:p>
          <a:p>
            <a:pPr>
              <a:buNone/>
            </a:pPr>
            <a:r>
              <a:rPr lang="en-US" sz="1400" b="1" dirty="0"/>
              <a:t>    </a:t>
            </a:r>
          </a:p>
          <a:p>
            <a:pPr>
              <a:buNone/>
            </a:pPr>
            <a:r>
              <a:rPr lang="en-US" sz="1400" b="1" dirty="0"/>
              <a:t>	if( !</a:t>
            </a:r>
            <a:r>
              <a:rPr lang="en-US" sz="1400" b="1" dirty="0" err="1"/>
              <a:t>CreateProcess</a:t>
            </a:r>
            <a:r>
              <a:rPr lang="en-US" sz="1400" b="1" dirty="0"/>
              <a:t>( NULL,   // No module name (use command line).</a:t>
            </a:r>
          </a:p>
          <a:p>
            <a:pPr>
              <a:buNone/>
            </a:pPr>
            <a:r>
              <a:rPr lang="en-US" sz="1400" b="1" dirty="0"/>
              <a:t>        "C:\\WINDOWS\\system32\\mspaint.exe", 	// Command line.</a:t>
            </a:r>
          </a:p>
          <a:p>
            <a:pPr>
              <a:buNone/>
            </a:pPr>
            <a:r>
              <a:rPr lang="en-US" sz="1400" b="1" dirty="0"/>
              <a:t>        	NULL,             	// Process handle not inheritable.</a:t>
            </a:r>
          </a:p>
          <a:p>
            <a:pPr>
              <a:buNone/>
            </a:pPr>
            <a:r>
              <a:rPr lang="en-US" sz="1400" b="1" dirty="0"/>
              <a:t>        	NULL,             	// Thread handle not inheritable.</a:t>
            </a:r>
          </a:p>
          <a:p>
            <a:pPr>
              <a:buNone/>
            </a:pPr>
            <a:r>
              <a:rPr lang="en-US" sz="1400" b="1" dirty="0"/>
              <a:t>        	FALSE,            	// Set handle inheritance to FALSE.</a:t>
            </a:r>
          </a:p>
          <a:p>
            <a:pPr>
              <a:buNone/>
            </a:pPr>
            <a:r>
              <a:rPr lang="en-US" sz="1400" b="1" dirty="0"/>
              <a:t>       	 0, 		// No creation flags.</a:t>
            </a:r>
          </a:p>
          <a:p>
            <a:pPr>
              <a:buNone/>
            </a:pPr>
            <a:r>
              <a:rPr lang="en-US" sz="1400" b="1" dirty="0"/>
              <a:t>       	 NULL,             	// Use parent's environment block.</a:t>
            </a:r>
          </a:p>
          <a:p>
            <a:pPr>
              <a:buNone/>
            </a:pPr>
            <a:r>
              <a:rPr lang="en-US" sz="1400" b="1" dirty="0"/>
              <a:t>        	NULL,             	// Use parent's starting directory.</a:t>
            </a:r>
          </a:p>
          <a:p>
            <a:pPr>
              <a:buNone/>
            </a:pPr>
            <a:r>
              <a:rPr lang="en-US" sz="1400" b="1" dirty="0"/>
              <a:t>        	&amp;</a:t>
            </a:r>
            <a:r>
              <a:rPr lang="en-US" sz="1400" b="1" dirty="0" err="1"/>
              <a:t>si</a:t>
            </a:r>
            <a:r>
              <a:rPr lang="en-US" sz="1400" b="1" dirty="0"/>
              <a:t>,              	// Pointer to STARTUPINFO structure.</a:t>
            </a:r>
          </a:p>
          <a:p>
            <a:pPr>
              <a:buNone/>
            </a:pPr>
            <a:r>
              <a:rPr lang="en-US" sz="1400" b="1" dirty="0"/>
              <a:t>        	&amp;pi )             // Pointer to PROCESS_INFORMATION structure.</a:t>
            </a:r>
          </a:p>
          <a:p>
            <a:pPr>
              <a:buNone/>
            </a:pPr>
            <a:r>
              <a:rPr lang="en-US" sz="1400" b="1" dirty="0"/>
              <a:t>  	)</a:t>
            </a:r>
          </a:p>
          <a:p>
            <a:pPr>
              <a:buNone/>
            </a:pPr>
            <a:r>
              <a:rPr lang="en-US" sz="1400" b="1" dirty="0"/>
              <a:t>    	{</a:t>
            </a:r>
          </a:p>
          <a:p>
            <a:pPr>
              <a:buNone/>
            </a:pPr>
            <a:r>
              <a:rPr lang="en-US" sz="1400" b="1" dirty="0"/>
              <a:t>        	</a:t>
            </a:r>
            <a:r>
              <a:rPr lang="en-US" sz="1400" b="1" dirty="0" err="1"/>
              <a:t>printf</a:t>
            </a:r>
            <a:r>
              <a:rPr lang="en-US" sz="1400" b="1" dirty="0"/>
              <a:t>( "</a:t>
            </a:r>
            <a:r>
              <a:rPr lang="en-US" sz="1400" b="1" dirty="0" err="1"/>
              <a:t>CreateProcess</a:t>
            </a:r>
            <a:r>
              <a:rPr lang="en-US" sz="1400" b="1" dirty="0"/>
              <a:t> failed (%d).\n", </a:t>
            </a:r>
            <a:r>
              <a:rPr lang="en-US" sz="1400" b="1" dirty="0" err="1"/>
              <a:t>GetLastError</a:t>
            </a:r>
            <a:r>
              <a:rPr lang="en-US" sz="1400" b="1" dirty="0"/>
              <a:t>() );</a:t>
            </a:r>
          </a:p>
          <a:p>
            <a:pPr>
              <a:buNone/>
            </a:pPr>
            <a:r>
              <a:rPr lang="en-US" sz="1400" b="1" dirty="0"/>
              <a:t>       	 return -1;</a:t>
            </a:r>
          </a:p>
          <a:p>
            <a:pPr>
              <a:buNone/>
            </a:pPr>
            <a:r>
              <a:rPr lang="en-US" sz="1400" b="1" dirty="0"/>
              <a:t>   	}</a:t>
            </a:r>
          </a:p>
          <a:p>
            <a:pPr>
              <a:buNone/>
            </a:pPr>
            <a:r>
              <a:rPr lang="en-US" sz="1400" b="1" dirty="0"/>
              <a:t>	</a:t>
            </a:r>
            <a:r>
              <a:rPr lang="en-US" sz="1400" b="1" dirty="0" err="1"/>
              <a:t>WaitForSingleObject</a:t>
            </a:r>
            <a:r>
              <a:rPr lang="en-US" sz="1400" b="1" dirty="0"/>
              <a:t>( </a:t>
            </a:r>
            <a:r>
              <a:rPr lang="en-US" sz="1400" b="1" dirty="0" err="1"/>
              <a:t>pi.hProcess</a:t>
            </a:r>
            <a:r>
              <a:rPr lang="en-US" sz="1400" b="1" dirty="0"/>
              <a:t>, INFINITE ); </a:t>
            </a:r>
            <a:r>
              <a:rPr lang="en-US" sz="1200" b="1" dirty="0"/>
              <a:t>// Wait until child process exits.</a:t>
            </a:r>
          </a:p>
          <a:p>
            <a:pPr>
              <a:buNone/>
            </a:pPr>
            <a:r>
              <a:rPr lang="en-US" sz="1400" b="1" dirty="0"/>
              <a:t>    </a:t>
            </a:r>
          </a:p>
          <a:p>
            <a:pPr>
              <a:buNone/>
            </a:pPr>
            <a:r>
              <a:rPr lang="en-US" sz="1400" b="1" dirty="0"/>
              <a:t>    	</a:t>
            </a:r>
            <a:r>
              <a:rPr lang="en-US" sz="1400" b="1" dirty="0" err="1"/>
              <a:t>CloseHandle</a:t>
            </a:r>
            <a:r>
              <a:rPr lang="en-US" sz="1400" b="1" dirty="0"/>
              <a:t>( </a:t>
            </a:r>
            <a:r>
              <a:rPr lang="en-US" sz="1400" b="1" dirty="0" err="1"/>
              <a:t>pi.hProcess</a:t>
            </a:r>
            <a:r>
              <a:rPr lang="en-US" sz="1400" b="1" dirty="0"/>
              <a:t> );	 // Close process and thread handles.</a:t>
            </a:r>
          </a:p>
          <a:p>
            <a:pPr>
              <a:buNone/>
            </a:pPr>
            <a:r>
              <a:rPr lang="en-US" sz="1400" b="1" dirty="0"/>
              <a:t>    	</a:t>
            </a:r>
            <a:r>
              <a:rPr lang="en-US" sz="1400" b="1" dirty="0" err="1"/>
              <a:t>CloseHandle</a:t>
            </a:r>
            <a:r>
              <a:rPr lang="en-US" sz="1400" b="1" dirty="0"/>
              <a:t>( </a:t>
            </a:r>
            <a:r>
              <a:rPr lang="en-US" sz="1400" b="1" dirty="0" err="1"/>
              <a:t>pi.hThread</a:t>
            </a:r>
            <a:r>
              <a:rPr lang="en-US" sz="1400" b="1" dirty="0"/>
              <a:t> );</a:t>
            </a:r>
          </a:p>
          <a:p>
            <a:pPr>
              <a:buNone/>
            </a:pPr>
            <a:r>
              <a:rPr lang="en-US" sz="1100" b="1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D6B5-ADA4-44BD-AE60-D671F53D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490" y="535535"/>
            <a:ext cx="1907123" cy="1679520"/>
          </a:xfrm>
        </p:spPr>
        <p:txBody>
          <a:bodyPr>
            <a:noAutofit/>
          </a:bodyPr>
          <a:lstStyle/>
          <a:p>
            <a:r>
              <a:rPr lang="en-US" sz="2400" dirty="0"/>
              <a:t>Process Creation using WIN32 API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062" y="0"/>
            <a:ext cx="7861738" cy="6913179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200" b="1" dirty="0"/>
              <a:t>#include &lt;</a:t>
            </a:r>
            <a:r>
              <a:rPr lang="en-US" sz="1200" b="1" dirty="0" err="1"/>
              <a:t>windows.h</a:t>
            </a:r>
            <a:r>
              <a:rPr lang="en-US" sz="1200" b="1" dirty="0"/>
              <a:t>&gt;</a:t>
            </a:r>
          </a:p>
          <a:p>
            <a:pPr>
              <a:buNone/>
            </a:pPr>
            <a:r>
              <a:rPr lang="en-US" sz="1200" b="1" dirty="0" err="1"/>
              <a:t>int</a:t>
            </a:r>
            <a:r>
              <a:rPr lang="en-US" sz="1200" b="1" dirty="0"/>
              <a:t> main( VOID ){</a:t>
            </a:r>
          </a:p>
          <a:p>
            <a:pPr>
              <a:buNone/>
            </a:pPr>
            <a:r>
              <a:rPr lang="en-US" sz="1400" b="1" dirty="0"/>
              <a:t>   </a:t>
            </a:r>
            <a:r>
              <a:rPr lang="en-US" sz="1600" b="1" dirty="0"/>
              <a:t> 	STARTUPINFO </a:t>
            </a:r>
            <a:r>
              <a:rPr lang="en-US" sz="1600" b="1" dirty="0" err="1"/>
              <a:t>si</a:t>
            </a:r>
            <a:r>
              <a:rPr lang="en-US" sz="1600" b="1" dirty="0"/>
              <a:t>;</a:t>
            </a:r>
          </a:p>
          <a:p>
            <a:pPr>
              <a:buNone/>
            </a:pPr>
            <a:r>
              <a:rPr lang="en-US" sz="1600" b="1" dirty="0"/>
              <a:t>    	PROCESS_INFORMATION pi;</a:t>
            </a:r>
          </a:p>
          <a:p>
            <a:pPr>
              <a:buNone/>
            </a:pPr>
            <a:r>
              <a:rPr lang="en-US" sz="1600" b="1" dirty="0"/>
              <a:t>    	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ZeroMemory</a:t>
            </a:r>
            <a:r>
              <a:rPr lang="en-US" sz="1600" b="1" dirty="0"/>
              <a:t>( &amp;</a:t>
            </a:r>
            <a:r>
              <a:rPr lang="en-US" sz="1600" b="1" dirty="0" err="1"/>
              <a:t>si</a:t>
            </a:r>
            <a:r>
              <a:rPr lang="en-US" sz="1600" b="1" dirty="0"/>
              <a:t>, </a:t>
            </a:r>
            <a:r>
              <a:rPr lang="en-US" sz="1600" b="1" dirty="0" err="1"/>
              <a:t>sizeof</a:t>
            </a:r>
            <a:r>
              <a:rPr lang="en-US" sz="1600" b="1" dirty="0"/>
              <a:t>(</a:t>
            </a:r>
            <a:r>
              <a:rPr lang="en-US" sz="1600" b="1" dirty="0" err="1"/>
              <a:t>si</a:t>
            </a:r>
            <a:r>
              <a:rPr lang="en-US" sz="1600" b="1" dirty="0"/>
              <a:t>) );</a:t>
            </a:r>
          </a:p>
          <a:p>
            <a:pPr>
              <a:buNone/>
            </a:pPr>
            <a:r>
              <a:rPr lang="en-US" sz="1600" b="1" dirty="0"/>
              <a:t>    	</a:t>
            </a:r>
            <a:r>
              <a:rPr lang="en-US" sz="1600" b="1" dirty="0" err="1"/>
              <a:t>si.cb</a:t>
            </a:r>
            <a:r>
              <a:rPr lang="en-US" sz="1600" b="1" dirty="0"/>
              <a:t> = </a:t>
            </a:r>
            <a:r>
              <a:rPr lang="en-US" sz="1600" b="1" dirty="0" err="1"/>
              <a:t>sizeof</a:t>
            </a:r>
            <a:r>
              <a:rPr lang="en-US" sz="1600" b="1" dirty="0"/>
              <a:t>(</a:t>
            </a:r>
            <a:r>
              <a:rPr lang="en-US" sz="1600" b="1" dirty="0" err="1"/>
              <a:t>si</a:t>
            </a:r>
            <a:r>
              <a:rPr lang="en-US" sz="1600" b="1" dirty="0"/>
              <a:t>);</a:t>
            </a:r>
          </a:p>
          <a:p>
            <a:pPr>
              <a:buNone/>
            </a:pPr>
            <a:r>
              <a:rPr lang="en-US" sz="1600" b="1" dirty="0"/>
              <a:t>    	</a:t>
            </a:r>
            <a:r>
              <a:rPr lang="en-US" sz="1600" b="1" dirty="0" err="1"/>
              <a:t>ZeroMemory</a:t>
            </a:r>
            <a:r>
              <a:rPr lang="en-US" sz="1600" b="1" dirty="0"/>
              <a:t>( &amp;pi, </a:t>
            </a:r>
            <a:r>
              <a:rPr lang="en-US" sz="1600" b="1" dirty="0" err="1"/>
              <a:t>sizeof</a:t>
            </a:r>
            <a:r>
              <a:rPr lang="en-US" sz="1600" b="1" dirty="0"/>
              <a:t>(pi) ); 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	BOOL </a:t>
            </a:r>
            <a:r>
              <a:rPr lang="en-US" sz="1600" b="1" dirty="0" err="1"/>
              <a:t>retValue</a:t>
            </a:r>
            <a:r>
              <a:rPr lang="en-US" sz="1600" b="1" dirty="0"/>
              <a:t>;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800" b="1" dirty="0" err="1">
                <a:solidFill>
                  <a:srgbClr val="002060"/>
                </a:solidFill>
              </a:rPr>
              <a:t>retValue</a:t>
            </a:r>
            <a:r>
              <a:rPr lang="en-US" sz="1800" b="1" dirty="0">
                <a:solidFill>
                  <a:srgbClr val="002060"/>
                </a:solidFill>
              </a:rPr>
              <a:t> = </a:t>
            </a:r>
            <a:r>
              <a:rPr lang="en-US" sz="1800" b="1" dirty="0" err="1">
                <a:solidFill>
                  <a:srgbClr val="C00000"/>
                </a:solidFill>
              </a:rPr>
              <a:t>CreateProcess</a:t>
            </a:r>
            <a:r>
              <a:rPr lang="en-US" sz="1800" b="1" dirty="0">
                <a:solidFill>
                  <a:srgbClr val="002060"/>
                </a:solidFill>
              </a:rPr>
              <a:t>( NULL, "C:\\WINDOWS\\system32\\mspaint.exe", NULL, NULL, FALSE, 0, NULL, NULL, &amp;</a:t>
            </a:r>
            <a:r>
              <a:rPr lang="en-US" sz="1800" b="1" dirty="0" err="1">
                <a:solidFill>
                  <a:srgbClr val="002060"/>
                </a:solidFill>
              </a:rPr>
              <a:t>si</a:t>
            </a:r>
            <a:r>
              <a:rPr lang="en-US" sz="1800" b="1" dirty="0">
                <a:solidFill>
                  <a:srgbClr val="002060"/>
                </a:solidFill>
              </a:rPr>
              <a:t>, &amp;pi ) </a:t>
            </a:r>
            <a:r>
              <a:rPr lang="en-US" sz="1600" b="1" dirty="0"/>
              <a:t>	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	if( </a:t>
            </a:r>
            <a:r>
              <a:rPr lang="en-US" sz="1600" b="1" dirty="0" err="1"/>
              <a:t>retValue</a:t>
            </a:r>
            <a:r>
              <a:rPr lang="en-US" sz="1600" b="1" dirty="0"/>
              <a:t> == 0)</a:t>
            </a:r>
          </a:p>
          <a:p>
            <a:pPr>
              <a:buNone/>
            </a:pPr>
            <a:r>
              <a:rPr lang="en-US" sz="1600" b="1" dirty="0"/>
              <a:t>	{</a:t>
            </a:r>
          </a:p>
          <a:p>
            <a:pPr>
              <a:buNone/>
            </a:pPr>
            <a:r>
              <a:rPr lang="en-US" sz="1600" b="1" dirty="0"/>
              <a:t>        	</a:t>
            </a:r>
            <a:r>
              <a:rPr lang="en-US" sz="1600" b="1" dirty="0" err="1"/>
              <a:t>printf</a:t>
            </a:r>
            <a:r>
              <a:rPr lang="en-US" sz="1600" b="1" dirty="0"/>
              <a:t>( "</a:t>
            </a:r>
            <a:r>
              <a:rPr lang="en-US" sz="1600" b="1" dirty="0" err="1"/>
              <a:t>CreateProcess</a:t>
            </a:r>
            <a:r>
              <a:rPr lang="en-US" sz="1600" b="1" dirty="0"/>
              <a:t> failed (%d).\n", </a:t>
            </a:r>
            <a:r>
              <a:rPr lang="en-US" sz="1600" b="1" dirty="0" err="1"/>
              <a:t>GetLastError</a:t>
            </a:r>
            <a:r>
              <a:rPr lang="en-US" sz="1600" b="1" dirty="0"/>
              <a:t>() );</a:t>
            </a:r>
          </a:p>
          <a:p>
            <a:pPr>
              <a:buNone/>
            </a:pPr>
            <a:r>
              <a:rPr lang="en-US" sz="1600" b="1" dirty="0"/>
              <a:t>       	 return -1;</a:t>
            </a:r>
          </a:p>
          <a:p>
            <a:pPr>
              <a:buNone/>
            </a:pPr>
            <a:r>
              <a:rPr lang="en-US" sz="1600" b="1" dirty="0"/>
              <a:t>   	}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WaitForSingleObject</a:t>
            </a:r>
            <a:r>
              <a:rPr lang="en-US" sz="1600" b="1" dirty="0"/>
              <a:t>( </a:t>
            </a:r>
            <a:r>
              <a:rPr lang="en-US" sz="1600" b="1" dirty="0" err="1"/>
              <a:t>pi.hProcess</a:t>
            </a:r>
            <a:r>
              <a:rPr lang="en-US" sz="1600" b="1" dirty="0"/>
              <a:t>, INFINITE ); 		</a:t>
            </a:r>
            <a:r>
              <a:rPr lang="en-US" sz="1400" b="1" dirty="0"/>
              <a:t>// Wait until child process exits.</a:t>
            </a:r>
          </a:p>
          <a:p>
            <a:pPr>
              <a:buNone/>
            </a:pPr>
            <a:r>
              <a:rPr lang="en-US" sz="1600" b="1" dirty="0"/>
              <a:t>    </a:t>
            </a:r>
          </a:p>
          <a:p>
            <a:pPr>
              <a:buNone/>
            </a:pPr>
            <a:r>
              <a:rPr lang="en-US" sz="1600" b="1" dirty="0"/>
              <a:t>    	</a:t>
            </a:r>
            <a:r>
              <a:rPr lang="en-US" sz="1600" b="1" dirty="0" err="1"/>
              <a:t>CloseHandle</a:t>
            </a:r>
            <a:r>
              <a:rPr lang="en-US" sz="1600" b="1" dirty="0"/>
              <a:t>( </a:t>
            </a:r>
            <a:r>
              <a:rPr lang="en-US" sz="1600" b="1" dirty="0" err="1"/>
              <a:t>pi.hProcess</a:t>
            </a:r>
            <a:r>
              <a:rPr lang="en-US" sz="1600" b="1" dirty="0"/>
              <a:t> );	 	// Close process and thread handles.</a:t>
            </a:r>
          </a:p>
          <a:p>
            <a:pPr>
              <a:buNone/>
            </a:pPr>
            <a:r>
              <a:rPr lang="en-US" sz="1600" b="1" dirty="0"/>
              <a:t>    	</a:t>
            </a:r>
            <a:r>
              <a:rPr lang="en-US" sz="1600" b="1" dirty="0" err="1"/>
              <a:t>CloseHandle</a:t>
            </a:r>
            <a:r>
              <a:rPr lang="en-US" sz="1600" b="1" dirty="0"/>
              <a:t>( </a:t>
            </a:r>
            <a:r>
              <a:rPr lang="en-US" sz="1600" b="1" dirty="0" err="1"/>
              <a:t>pi.hThread</a:t>
            </a:r>
            <a:r>
              <a:rPr lang="en-US" sz="1600" b="1" dirty="0"/>
              <a:t> );</a:t>
            </a:r>
          </a:p>
          <a:p>
            <a:pPr>
              <a:buNone/>
            </a:pPr>
            <a:r>
              <a:rPr lang="en-US" sz="1200" b="1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14470-0DD3-4E65-8CA3-783CF1EB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04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3A2AC5D-C916-47B2-8787-ACB9BD2F9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682214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Process Termination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AB8093C-E173-4473-A450-3BC8EBA8D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7806" y="1606290"/>
            <a:ext cx="7873945" cy="4463927"/>
          </a:xfrm>
        </p:spPr>
        <p:txBody>
          <a:bodyPr/>
          <a:lstStyle/>
          <a:p>
            <a:r>
              <a:rPr lang="en-US" altLang="en-US" dirty="0"/>
              <a:t>Process executes last statement and then asks the operating system to delete it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exit()</a:t>
            </a:r>
            <a:r>
              <a:rPr lang="en-US" altLang="en-US" sz="2000" dirty="0"/>
              <a:t> </a:t>
            </a:r>
            <a:r>
              <a:rPr lang="en-US" altLang="en-US" dirty="0"/>
              <a:t>system call.</a:t>
            </a:r>
          </a:p>
          <a:p>
            <a:pPr lvl="1"/>
            <a:r>
              <a:rPr lang="en-US" altLang="en-US" dirty="0"/>
              <a:t>Returns  status data from child to parent (via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Process</a:t>
            </a:r>
            <a:r>
              <a:rPr lang="ja-JP" altLang="en-US" dirty="0"/>
              <a:t>’</a:t>
            </a:r>
            <a:r>
              <a:rPr lang="en-US" altLang="ja-JP" dirty="0"/>
              <a:t> resources are deallocated by operating system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Parent may terminate the execution of children processes 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abort()</a:t>
            </a:r>
            <a:r>
              <a:rPr lang="en-US" altLang="en-US" sz="2000" dirty="0"/>
              <a:t> </a:t>
            </a:r>
            <a:r>
              <a:rPr lang="en-US" altLang="en-US" dirty="0"/>
              <a:t>system call.  Some reasons for doing so:</a:t>
            </a:r>
          </a:p>
          <a:p>
            <a:pPr lvl="1"/>
            <a:r>
              <a:rPr lang="en-US" altLang="en-US" dirty="0"/>
              <a:t>Child has exceeded allocated resources</a:t>
            </a:r>
          </a:p>
          <a:p>
            <a:pPr lvl="1"/>
            <a:r>
              <a:rPr lang="en-US" altLang="en-US" dirty="0"/>
              <a:t>Task assigned to child is no longer required</a:t>
            </a:r>
          </a:p>
          <a:p>
            <a:pPr lvl="1"/>
            <a:r>
              <a:rPr lang="en-US" altLang="en-US" dirty="0"/>
              <a:t>The parent is exiting, and the operating systems does not allow  a child to continue if its parent terminates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A3A64D-5D7B-4529-9C93-282BE1B3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0622719-68BE-4BB0-B168-1A3AE8D09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0428" y="682213"/>
            <a:ext cx="744132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Process Termination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7E8DAD2-CD54-4141-B861-1A2932EF0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7796" y="1482983"/>
            <a:ext cx="7893955" cy="5209479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en-US" sz="800" dirty="0"/>
          </a:p>
          <a:p>
            <a:r>
              <a:rPr lang="en-US" altLang="en-US" dirty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 dirty="0"/>
              <a:t>cascading termination.  </a:t>
            </a:r>
            <a:r>
              <a:rPr lang="en-US" altLang="en-US" dirty="0"/>
              <a:t>All children, grandchildren, etc.,  are  terminated.</a:t>
            </a:r>
            <a:endParaRPr lang="en-US" altLang="en-US" b="1" dirty="0"/>
          </a:p>
          <a:p>
            <a:pPr lvl="1"/>
            <a:r>
              <a:rPr lang="en-US" altLang="en-US" dirty="0"/>
              <a:t>The termination is initiated by the operating system.</a:t>
            </a:r>
          </a:p>
          <a:p>
            <a:pPr marL="457200" lvl="1" indent="0">
              <a:buNone/>
            </a:pPr>
            <a:endParaRPr lang="en-US" altLang="en-US" b="1" dirty="0"/>
          </a:p>
          <a:p>
            <a:r>
              <a:rPr lang="en-US" altLang="en-US" dirty="0"/>
              <a:t>The parent process may wait for termination of a child process by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en-US" altLang="en-US" dirty="0"/>
              <a:t>The call returns status information and the pid of the terminated process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pid = wait(&amp;status); </a:t>
            </a:r>
          </a:p>
          <a:p>
            <a:endParaRPr lang="en-US" altLang="en-US" dirty="0"/>
          </a:p>
          <a:p>
            <a:r>
              <a:rPr lang="en-US" altLang="en-US" dirty="0"/>
              <a:t>If no parent waiting (did not invoke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 process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zombie</a:t>
            </a:r>
          </a:p>
          <a:p>
            <a:r>
              <a:rPr lang="en-US" altLang="en-US" dirty="0"/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, process is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orphan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86C4EC-7686-4C71-8390-7A7E9C79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CF9DC54-118C-447A-A3AB-7C2E98996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8185" y="682213"/>
            <a:ext cx="7743825" cy="576263"/>
          </a:xfrm>
        </p:spPr>
        <p:txBody>
          <a:bodyPr/>
          <a:lstStyle/>
          <a:p>
            <a:r>
              <a:rPr lang="en-US" altLang="en-US" sz="3000" dirty="0"/>
              <a:t>Android Process Importance Hierarchy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8675C949-6A9A-4638-902C-843874920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6206" y="1747355"/>
            <a:ext cx="7743825" cy="4530725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Mobile operating systems often have to terminate processes to reclaim system resources such as memory. From </a:t>
            </a:r>
            <a:r>
              <a:rPr lang="en-US" altLang="en-US" sz="2000" b="1" dirty="0"/>
              <a:t>most</a:t>
            </a:r>
            <a:r>
              <a:rPr lang="en-US" altLang="en-US" sz="2000" dirty="0"/>
              <a:t> to </a:t>
            </a:r>
            <a:r>
              <a:rPr lang="en-US" altLang="en-US" sz="2000" b="1" dirty="0"/>
              <a:t>least</a:t>
            </a:r>
            <a:r>
              <a:rPr lang="en-US" altLang="en-US" sz="2000" dirty="0"/>
              <a:t> important:</a:t>
            </a:r>
          </a:p>
          <a:p>
            <a:pPr lvl="1"/>
            <a:r>
              <a:rPr lang="en-US" altLang="en-US" sz="1800" dirty="0"/>
              <a:t>Foreground process</a:t>
            </a:r>
          </a:p>
          <a:p>
            <a:pPr lvl="1"/>
            <a:r>
              <a:rPr lang="en-US" altLang="en-US" sz="1800" dirty="0"/>
              <a:t>Visible process</a:t>
            </a:r>
          </a:p>
          <a:p>
            <a:pPr lvl="1"/>
            <a:r>
              <a:rPr lang="en-US" altLang="en-US" sz="1800" dirty="0"/>
              <a:t>Service process</a:t>
            </a:r>
          </a:p>
          <a:p>
            <a:pPr lvl="1"/>
            <a:r>
              <a:rPr lang="en-US" altLang="en-US" sz="1800" dirty="0"/>
              <a:t>Background process</a:t>
            </a:r>
          </a:p>
          <a:p>
            <a:pPr lvl="1"/>
            <a:r>
              <a:rPr lang="en-US" altLang="en-US" sz="1800" dirty="0"/>
              <a:t>Empty process</a:t>
            </a:r>
          </a:p>
          <a:p>
            <a:endParaRPr lang="en-US" altLang="en-US" sz="2000" dirty="0"/>
          </a:p>
          <a:p>
            <a:r>
              <a:rPr lang="en-US" altLang="en-US" sz="2000" dirty="0"/>
              <a:t>Android will begin terminating processes that are least important.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7F9B7-26DD-4D93-856C-7A4B2062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6E94F8E-122F-4FED-9B3D-FD01E2845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6127" y="682213"/>
            <a:ext cx="7594811" cy="576263"/>
          </a:xfrm>
        </p:spPr>
        <p:txBody>
          <a:bodyPr>
            <a:normAutofit fontScale="90000"/>
          </a:bodyPr>
          <a:lstStyle/>
          <a:p>
            <a:r>
              <a:rPr lang="en-US" altLang="en-US" sz="2800" dirty="0"/>
              <a:t>Multi-process Architecture – Chrome Browser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360D7C25-6ED1-40E0-9C1E-876BC3EC89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6206" y="1455350"/>
            <a:ext cx="7907219" cy="3290821"/>
          </a:xfrm>
        </p:spPr>
        <p:txBody>
          <a:bodyPr>
            <a:normAutofit fontScale="92500"/>
          </a:bodyPr>
          <a:lstStyle/>
          <a:p>
            <a:r>
              <a:rPr lang="en-US" altLang="en-US" sz="2000" dirty="0"/>
              <a:t>Many web browsers ran as single process (some still do)</a:t>
            </a:r>
          </a:p>
          <a:p>
            <a:pPr lvl="1"/>
            <a:r>
              <a:rPr lang="en-US" altLang="en-US" sz="1800" dirty="0"/>
              <a:t>If one web site causes trouble, entire browser can hang or crash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r>
              <a:rPr lang="en-US" altLang="en-US" sz="2000" dirty="0"/>
              <a:t>Google Chrome Browser is multi-process with 3 different types of processes: </a:t>
            </a:r>
          </a:p>
          <a:p>
            <a:pPr lvl="1"/>
            <a:r>
              <a:rPr lang="en-US" altLang="en-US" sz="1800" b="1" dirty="0">
                <a:solidFill>
                  <a:srgbClr val="006699"/>
                </a:solidFill>
              </a:rPr>
              <a:t>Browser</a:t>
            </a:r>
            <a:r>
              <a:rPr lang="en-US" altLang="en-US" sz="1800" dirty="0"/>
              <a:t> process manages user interface, disk and network I/O</a:t>
            </a:r>
          </a:p>
          <a:p>
            <a:pPr lvl="1"/>
            <a:r>
              <a:rPr lang="en-US" altLang="en-US" sz="1800" b="1" dirty="0">
                <a:solidFill>
                  <a:srgbClr val="006699"/>
                </a:solidFill>
              </a:rPr>
              <a:t>Renderer</a:t>
            </a:r>
            <a:r>
              <a:rPr lang="en-US" altLang="en-US" sz="1800" dirty="0"/>
              <a:t> process renders web pages, deals with HTML, </a:t>
            </a:r>
            <a:r>
              <a:rPr lang="en-US" altLang="en-US" sz="1800" dirty="0" err="1"/>
              <a:t>Javascript</a:t>
            </a:r>
            <a:r>
              <a:rPr lang="en-US" altLang="en-US" sz="1800" dirty="0"/>
              <a:t>. A new renderer created for each website opened</a:t>
            </a:r>
          </a:p>
          <a:p>
            <a:pPr lvl="1"/>
            <a:r>
              <a:rPr lang="en-US" altLang="en-US" sz="1800" b="1" dirty="0">
                <a:solidFill>
                  <a:srgbClr val="006699"/>
                </a:solidFill>
              </a:rPr>
              <a:t>Plug-in</a:t>
            </a:r>
            <a:r>
              <a:rPr lang="en-US" altLang="en-US" sz="1800" b="1" dirty="0">
                <a:solidFill>
                  <a:srgbClr val="3366FF"/>
                </a:solidFill>
              </a:rPr>
              <a:t> </a:t>
            </a:r>
            <a:r>
              <a:rPr lang="en-US" altLang="en-US" sz="1800" dirty="0"/>
              <a:t>process for each type of plug-in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57348" name="Picture 1">
            <a:extLst>
              <a:ext uri="{FF2B5EF4-FFF2-40B4-BE49-F238E27FC236}">
                <a16:creationId xmlns:a16="http://schemas.microsoft.com/office/drawing/2014/main" id="{FC10B725-AB13-417A-BEE0-FCE2190A3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87" y="5205978"/>
            <a:ext cx="7599472" cy="153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AB31D0-CB68-4B5C-9E75-53BBE67E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3F6C4F-980C-378A-BB36-F4065A93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343" y="2074562"/>
            <a:ext cx="7170058" cy="19023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en-US" dirty="0" err="1"/>
              <a:t>Interprocess</a:t>
            </a:r>
            <a:r>
              <a:rPr lang="en-US" dirty="0"/>
              <a:t>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C909F-E5B9-31A9-0B88-082FAEFC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23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09D0E5E8-A027-43B0-871E-ED73DF85B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6796" y="682214"/>
            <a:ext cx="7485062" cy="5762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Interprocess Communication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2EF26BE1-FCB0-440F-8834-E9B667D36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6205" y="1568669"/>
            <a:ext cx="7855653" cy="514744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Processes within a system may be </a:t>
            </a:r>
            <a:r>
              <a:rPr lang="en-US" altLang="en-US" b="1" i="1" dirty="0"/>
              <a:t>independent</a:t>
            </a:r>
            <a:r>
              <a:rPr lang="en-US" altLang="en-US" b="1" dirty="0"/>
              <a:t> </a:t>
            </a:r>
            <a:r>
              <a:rPr lang="en-US" altLang="en-US" dirty="0"/>
              <a:t>or </a:t>
            </a:r>
            <a:r>
              <a:rPr lang="en-US" altLang="en-US" b="1" i="1" dirty="0"/>
              <a:t>cooperating</a:t>
            </a:r>
          </a:p>
          <a:p>
            <a:pPr marL="0" indent="0">
              <a:buNone/>
            </a:pPr>
            <a:endParaRPr lang="en-US" altLang="en-US" b="1" i="1" dirty="0"/>
          </a:p>
          <a:p>
            <a:r>
              <a:rPr lang="en-US" altLang="en-US" dirty="0"/>
              <a:t>Cooperating process can affect or be affected by other processes, including sharing data</a:t>
            </a:r>
          </a:p>
          <a:p>
            <a:r>
              <a:rPr lang="en-US" altLang="en-US" dirty="0"/>
              <a:t>Reasons for cooperating processes:</a:t>
            </a:r>
          </a:p>
          <a:p>
            <a:pPr lvl="1"/>
            <a:r>
              <a:rPr lang="en-US" altLang="en-US" dirty="0"/>
              <a:t>Information sharing</a:t>
            </a:r>
          </a:p>
          <a:p>
            <a:pPr lvl="1"/>
            <a:r>
              <a:rPr lang="en-US" altLang="en-US" dirty="0"/>
              <a:t>Computation speedup</a:t>
            </a:r>
          </a:p>
          <a:p>
            <a:pPr lvl="1"/>
            <a:r>
              <a:rPr lang="en-US" altLang="en-US" dirty="0"/>
              <a:t>Modularity</a:t>
            </a:r>
          </a:p>
          <a:p>
            <a:pPr lvl="1"/>
            <a:r>
              <a:rPr lang="en-US" altLang="en-US" dirty="0"/>
              <a:t>Convenience</a:t>
            </a:r>
          </a:p>
          <a:p>
            <a:pPr marL="457200" lvl="1" indent="0">
              <a:buNone/>
            </a:pPr>
            <a:r>
              <a:rPr lang="en-US" altLang="en-US" dirty="0"/>
              <a:t>	</a:t>
            </a:r>
          </a:p>
          <a:p>
            <a:r>
              <a:rPr lang="en-US" altLang="en-US" dirty="0"/>
              <a:t>Cooperating processes need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communication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IPC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/>
              <a:t>Two models of IPC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Message passing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DC5A2F-FD53-4CAE-ADFD-1FFA2BBD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24006AF-9462-4FD7-8602-D757042B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6779" y="682213"/>
            <a:ext cx="746497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Communications Models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0B4232E-A93C-4613-91D0-E8A0948B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203" y="1537194"/>
            <a:ext cx="673422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(a) Shared memory.  				(b) Message passing. </a:t>
            </a:r>
            <a:r>
              <a:rPr kumimoji="0" lang="en-US" altLang="en-US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1444" name="Picture 1">
            <a:extLst>
              <a:ext uri="{FF2B5EF4-FFF2-40B4-BE49-F238E27FC236}">
                <a16:creationId xmlns:a16="http://schemas.microsoft.com/office/drawing/2014/main" id="{3ED38AED-C0F5-4084-BE69-BF6EFD7FF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03" y="2142250"/>
            <a:ext cx="6246813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B463FC-D878-4441-AFC6-3F539DB0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AFA67C-5037-4199-ADB3-2B949804B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4076" y="682213"/>
            <a:ext cx="715869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Process in Memory</a:t>
            </a:r>
          </a:p>
        </p:txBody>
      </p:sp>
      <p:pic>
        <p:nvPicPr>
          <p:cNvPr id="15363" name="Picture 1">
            <a:extLst>
              <a:ext uri="{FF2B5EF4-FFF2-40B4-BE49-F238E27FC236}">
                <a16:creationId xmlns:a16="http://schemas.microsoft.com/office/drawing/2014/main" id="{56913459-B2A5-4780-A47A-63C55AF8C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56" y="2186645"/>
            <a:ext cx="265588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811EC6-CD2D-4D3E-AC98-4E10AFF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75428CE-94A1-42F8-AA1B-55485F581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3324" y="682213"/>
            <a:ext cx="7261717" cy="576263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IPC – Shared Memory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0C2EA05-1541-4195-8AE7-131E61118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2393" y="1658781"/>
            <a:ext cx="7642648" cy="4385259"/>
          </a:xfrm>
        </p:spPr>
        <p:txBody>
          <a:bodyPr/>
          <a:lstStyle/>
          <a:p>
            <a:r>
              <a:rPr lang="en-US" altLang="en-US" sz="2000" dirty="0"/>
              <a:t>An area of memory shared among the processes that wish to communicate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The communication is under the control of the users processes not the operating system.</a:t>
            </a:r>
          </a:p>
          <a:p>
            <a:endParaRPr lang="en-US" altLang="en-US" sz="2000" dirty="0"/>
          </a:p>
          <a:p>
            <a:r>
              <a:rPr lang="en-US" altLang="en-US" sz="2000" dirty="0"/>
              <a:t>Major issues is to provide mechanism that will allow the user processes to synchronize their actions when they access shared memory</a:t>
            </a:r>
            <a:r>
              <a:rPr lang="en-US" altLang="en-US" dirty="0"/>
              <a:t>.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D0621-5970-471D-B7AC-0C459DE1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9141823-0818-4D21-8248-27E5004AC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0279" y="682213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Producer-Consumer Problem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9B8C2EA-F3A4-449A-81E9-2FC5EC36E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6206" y="1608083"/>
            <a:ext cx="7779780" cy="502131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Paradigm for cooperating processes:</a:t>
            </a:r>
          </a:p>
          <a:p>
            <a:pPr lvl="1"/>
            <a:r>
              <a:rPr lang="en-US" altLang="en-US" sz="1800" b="1" i="1" dirty="0">
                <a:solidFill>
                  <a:srgbClr val="006699"/>
                </a:solidFill>
                <a:latin typeface="+mj-lt"/>
              </a:rPr>
              <a:t>producer </a:t>
            </a:r>
            <a:r>
              <a:rPr lang="en-US" altLang="en-US" sz="1800" dirty="0"/>
              <a:t>process produces information that is consumed by a </a:t>
            </a:r>
            <a:r>
              <a:rPr lang="en-US" altLang="en-US" sz="1800" b="1" i="1" dirty="0">
                <a:solidFill>
                  <a:srgbClr val="006699"/>
                </a:solidFill>
                <a:latin typeface="+mj-lt"/>
              </a:rPr>
              <a:t>consumer</a:t>
            </a:r>
            <a:r>
              <a:rPr lang="en-US" altLang="en-US" sz="1800" b="1" dirty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sz="1800" dirty="0"/>
              <a:t>process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r>
              <a:rPr lang="en-US" altLang="en-US" sz="2000" b="1" dirty="0"/>
              <a:t>Two variations:</a:t>
            </a:r>
          </a:p>
          <a:p>
            <a:pPr lvl="1"/>
            <a:r>
              <a:rPr lang="en-US" altLang="en-US" sz="1800" b="1" dirty="0">
                <a:solidFill>
                  <a:srgbClr val="006699"/>
                </a:solidFill>
                <a:latin typeface="+mj-lt"/>
              </a:rPr>
              <a:t>unbounded-buffer</a:t>
            </a:r>
            <a:r>
              <a:rPr lang="en-US" altLang="en-US" sz="1800" b="1" dirty="0">
                <a:solidFill>
                  <a:srgbClr val="3366FF"/>
                </a:solidFill>
              </a:rPr>
              <a:t> </a:t>
            </a:r>
            <a:r>
              <a:rPr lang="en-US" altLang="en-US" sz="1800" dirty="0"/>
              <a:t>places no practical limit on the size of the buffer:</a:t>
            </a:r>
          </a:p>
          <a:p>
            <a:pPr lvl="2"/>
            <a:r>
              <a:rPr lang="en-US" altLang="en-US" sz="1600" dirty="0"/>
              <a:t>Producer never waits</a:t>
            </a:r>
          </a:p>
          <a:p>
            <a:pPr lvl="2"/>
            <a:r>
              <a:rPr lang="en-US" altLang="en-US" sz="1600" dirty="0"/>
              <a:t>Consumer waits if there is no buffer to consume</a:t>
            </a:r>
          </a:p>
          <a:p>
            <a:pPr lvl="1"/>
            <a:r>
              <a:rPr lang="en-US" altLang="en-US" sz="1800" b="1" dirty="0">
                <a:solidFill>
                  <a:srgbClr val="006699"/>
                </a:solidFill>
                <a:latin typeface="+mj-lt"/>
              </a:rPr>
              <a:t>bounded-buffer</a:t>
            </a:r>
            <a:r>
              <a:rPr lang="en-US" altLang="en-US" sz="1800" b="1" dirty="0">
                <a:solidFill>
                  <a:srgbClr val="3366FF"/>
                </a:solidFill>
              </a:rPr>
              <a:t> </a:t>
            </a:r>
            <a:r>
              <a:rPr lang="en-US" altLang="en-US" sz="1800" dirty="0"/>
              <a:t>assumes that there is a fixed buffer size</a:t>
            </a:r>
          </a:p>
          <a:p>
            <a:pPr lvl="2"/>
            <a:r>
              <a:rPr lang="en-US" altLang="en-US" sz="1600" dirty="0"/>
              <a:t>Producer must wait if all buffers are full</a:t>
            </a:r>
          </a:p>
          <a:p>
            <a:pPr lvl="2"/>
            <a:r>
              <a:rPr lang="en-US" altLang="en-US" sz="1600" dirty="0"/>
              <a:t>Consumer waits if there is no buffer to consume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9BA6DC-26E8-471A-B9AE-EA41AB73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82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9EE88E8-FB94-4EA2-914B-EA0288206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3" y="741745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/>
              <a:t>Bounded-Buffer – Shared-Memory Solution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6B4B2DB-0CD0-402C-8F68-104A05E1E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6206" y="1630209"/>
            <a:ext cx="7486650" cy="4700588"/>
          </a:xfrm>
        </p:spPr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 data</a:t>
            </a:r>
          </a:p>
          <a:p>
            <a:pPr marL="1598613" lvl="3">
              <a:buFontTx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typedef struct {</a:t>
            </a:r>
          </a:p>
          <a:p>
            <a:pPr marL="1598613" lvl="3">
              <a:buFontTx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sz="20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 in = 0;</a:t>
            </a:r>
          </a:p>
          <a:p>
            <a:pPr marL="1598613" lvl="3">
              <a:buFontTx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 out = 0;</a:t>
            </a:r>
          </a:p>
          <a:p>
            <a:pPr marL="1598613" lvl="3">
              <a:buFontTx/>
              <a:buNone/>
            </a:pP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Solution is correct, but can only use </a:t>
            </a:r>
            <a:r>
              <a:rPr lang="en-US" altLang="en-US" b="1" dirty="0">
                <a:latin typeface="Courier New" panose="02070309020205020404" pitchFamily="49" charset="0"/>
              </a:rPr>
              <a:t>BUFFER_SIZE-1</a:t>
            </a:r>
            <a:r>
              <a:rPr lang="en-US" altLang="en-US" dirty="0"/>
              <a:t> elements</a:t>
            </a:r>
          </a:p>
          <a:p>
            <a:pPr marL="1598613" lvl="3">
              <a:buFontTx/>
              <a:buNone/>
            </a:pPr>
            <a:endParaRPr lang="en-US" alt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7F4149-0EEF-4342-9813-3EF38CE5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A5BE-4F3D-4A62-872C-78871E1F04A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 bwMode="auto">
          <a:xfrm>
            <a:off x="666093" y="125998"/>
            <a:ext cx="6489450" cy="3273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  <a:noAutofit/>
          </a:bodyPr>
          <a:lstStyle/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1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ＭＳ Ｐゴシック" charset="-128"/>
              </a:rPr>
              <a:t>  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ＭＳ Ｐゴシック" charset="-128"/>
              </a:rPr>
              <a:t>while (true) {</a:t>
            </a:r>
            <a:endParaRPr kumimoji="1" lang="en-US" sz="2400" b="1" kern="0" dirty="0">
              <a:latin typeface="Monaco" charset="0"/>
              <a:cs typeface="ＭＳ Ｐゴシック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1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ＭＳ Ｐゴシック" charset="-128"/>
              </a:rPr>
              <a:t>    		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ＭＳ Ｐゴシック" charset="-128"/>
              </a:rPr>
              <a:t>/* Produce an item  */</a:t>
            </a: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ＭＳ Ｐゴシック" charset="-128"/>
              </a:rPr>
              <a:t>    while (( (in+1) % BUFFER SIZE)  == out) </a:t>
            </a:r>
            <a:r>
              <a:rPr kumimoji="1" lang="en-US" sz="2400" b="1" kern="0" dirty="0">
                <a:latin typeface="Monaco" charset="0"/>
                <a:cs typeface="ＭＳ Ｐゴシック" charset="-128"/>
              </a:rPr>
              <a:t>      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onaco" charset="0"/>
                <a:ea typeface="ＭＳ Ｐゴシック" charset="-128"/>
                <a:cs typeface="ＭＳ Ｐゴシック" charset="-128"/>
              </a:rPr>
              <a:t>;   		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ＭＳ Ｐゴシック" charset="-128"/>
              </a:rPr>
              <a:t>/* do nothing -- no free buffers */</a:t>
            </a: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1" lang="en-US" sz="2400" b="1" kern="0" dirty="0">
                <a:latin typeface="Monaco" charset="0"/>
                <a:cs typeface="ＭＳ Ｐゴシック" charset="-128"/>
              </a:rPr>
              <a:t>    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ＭＳ Ｐゴシック" charset="-128"/>
              </a:rPr>
              <a:t>buffer[in] = </a:t>
            </a:r>
            <a:r>
              <a:rPr kumimoji="1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ＭＳ Ｐゴシック" charset="-128"/>
              </a:rPr>
              <a:t>nextProduced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ＭＳ Ｐゴシック" charset="-128"/>
              </a:rPr>
              <a:t>;</a:t>
            </a: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1" lang="en-US" sz="2400" b="1" kern="0" dirty="0">
                <a:latin typeface="Monaco" charset="0"/>
                <a:cs typeface="ＭＳ Ｐゴシック" charset="-128"/>
              </a:rPr>
              <a:t>    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ＭＳ Ｐゴシック" charset="-128"/>
              </a:rPr>
              <a:t>in = (in + 1) % BUFFER SIZE;</a:t>
            </a: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1" lang="en-US" sz="2400" b="1" kern="0" dirty="0">
                <a:latin typeface="Monaco" charset="0"/>
                <a:cs typeface="ＭＳ Ｐゴシック" charset="-128"/>
              </a:rPr>
              <a:t>  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ＭＳ Ｐゴシック" charset="-128"/>
              </a:rPr>
              <a:t>}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47293" y="3573140"/>
            <a:ext cx="6340367" cy="3273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Monotype Sorts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aco" charset="0"/>
                <a:ea typeface="+mn-ea"/>
                <a:cs typeface="+mn-cs"/>
              </a:rPr>
              <a:t>	while (true) {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Monotype Sorts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aco" charset="0"/>
                <a:ea typeface="+mn-ea"/>
                <a:cs typeface="+mn-cs"/>
              </a:rPr>
              <a:t>          while (in == out)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aco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Monotype Sorts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aco" charset="0"/>
                <a:ea typeface="+mn-ea"/>
                <a:cs typeface="+mn-cs"/>
              </a:rPr>
              <a:t>                 ;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aco" charset="0"/>
                <a:ea typeface="+mn-ea"/>
                <a:cs typeface="+mn-cs"/>
              </a:rPr>
              <a:t>//do nothing -- nothing to consume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Monotype Sorts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onaco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Monotype Sorts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aco" charset="0"/>
                <a:ea typeface="+mn-ea"/>
                <a:cs typeface="+mn-cs"/>
              </a:rPr>
              <a:t>	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aco" charset="0"/>
                <a:ea typeface="+mn-ea"/>
                <a:cs typeface="+mn-cs"/>
              </a:rPr>
              <a:t>// remove an item from the buffer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Monotype Sorts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aco" charset="0"/>
                <a:ea typeface="+mn-ea"/>
                <a:cs typeface="+mn-cs"/>
              </a:rPr>
              <a:t>	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aco" charset="0"/>
                <a:ea typeface="+mn-ea"/>
                <a:cs typeface="+mn-cs"/>
              </a:rPr>
              <a:t>nextConsumed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aco" charset="0"/>
                <a:ea typeface="+mn-ea"/>
                <a:cs typeface="+mn-cs"/>
              </a:rPr>
              <a:t>= buffer[out];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Monotype Sorts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aco" charset="0"/>
                <a:ea typeface="+mn-ea"/>
                <a:cs typeface="+mn-cs"/>
              </a:rPr>
              <a:t>	     out = (out + 1) % BUFFER SIZE;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Monotype Sorts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aco" charset="0"/>
                <a:ea typeface="+mn-ea"/>
                <a:cs typeface="+mn-c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093" y="4542767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Consumer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AE955-C0FF-14E1-BF76-4925FE4724FA}"/>
              </a:ext>
            </a:extLst>
          </p:cNvPr>
          <p:cNvSpPr txBox="1"/>
          <p:nvPr/>
        </p:nvSpPr>
        <p:spPr>
          <a:xfrm>
            <a:off x="7191918" y="820823"/>
            <a:ext cx="180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Producer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F3F2B4A-DE70-43EF-BB61-6A78698FE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7767" y="682214"/>
            <a:ext cx="79962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IPC – Message Passing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0AECD7B-E784-4C8C-8677-1B9EFF192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6205" y="1757855"/>
            <a:ext cx="7786537" cy="40612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send</a:t>
            </a:r>
            <a:r>
              <a:rPr lang="en-US" altLang="en-US" sz="2000" dirty="0"/>
              <a:t>(</a:t>
            </a:r>
            <a:r>
              <a:rPr lang="en-US" altLang="en-US" sz="2000" i="1" dirty="0"/>
              <a:t>message</a:t>
            </a:r>
            <a:r>
              <a:rPr lang="en-US" alt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receive</a:t>
            </a:r>
            <a:r>
              <a:rPr lang="en-US" altLang="en-US" sz="2000" dirty="0"/>
              <a:t>(</a:t>
            </a:r>
            <a:r>
              <a:rPr lang="en-US" altLang="en-US" sz="2000" i="1" dirty="0"/>
              <a:t>message</a:t>
            </a:r>
            <a:r>
              <a:rPr lang="en-US" altLang="en-US" sz="2000" dirty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</a:t>
            </a:r>
            <a:r>
              <a:rPr lang="en-US" altLang="en-US" sz="2400" i="1" dirty="0"/>
              <a:t> message</a:t>
            </a:r>
            <a:r>
              <a:rPr lang="en-US" altLang="en-US" sz="2400" dirty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A1A535-A218-4F1D-A5F0-68975C61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833C5ED-B4D0-4EF0-A04C-582581174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5206" y="682214"/>
            <a:ext cx="7246773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Message Passing (Cont.)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A6A6236-9FD7-4CF5-AFB2-3C81D1F5D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494971"/>
            <a:ext cx="7919107" cy="5173843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If processes </a:t>
            </a:r>
            <a:r>
              <a:rPr lang="en-US" altLang="en-US" sz="2000" i="1" dirty="0"/>
              <a:t>P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Q</a:t>
            </a:r>
            <a:r>
              <a:rPr lang="en-US" altLang="en-US" sz="2000" dirty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Establish a </a:t>
            </a:r>
            <a:r>
              <a:rPr lang="en-US" altLang="en-US" sz="1800" b="1" i="1" dirty="0"/>
              <a:t>communication</a:t>
            </a:r>
            <a:r>
              <a:rPr lang="en-US" altLang="en-US" sz="1800" b="1" dirty="0"/>
              <a:t> </a:t>
            </a:r>
            <a:r>
              <a:rPr lang="en-US" altLang="en-US" sz="1800" b="1" i="1" dirty="0"/>
              <a:t>link</a:t>
            </a:r>
            <a:r>
              <a:rPr lang="en-US" altLang="en-US" sz="1800" b="1" dirty="0"/>
              <a:t> </a:t>
            </a:r>
            <a:r>
              <a:rPr lang="en-US" altLang="en-US" sz="1800" dirty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Exchange messages via send/receive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Implementation issues:</a:t>
            </a:r>
          </a:p>
          <a:p>
            <a:pPr lvl="1"/>
            <a:r>
              <a:rPr lang="en-US" altLang="en-US" sz="1800" dirty="0"/>
              <a:t>How are links established?</a:t>
            </a:r>
          </a:p>
          <a:p>
            <a:pPr lvl="1"/>
            <a:r>
              <a:rPr lang="en-US" altLang="en-US" sz="1800" dirty="0"/>
              <a:t>Can a link be associated with more than two processes?</a:t>
            </a:r>
          </a:p>
          <a:p>
            <a:pPr lvl="1"/>
            <a:r>
              <a:rPr lang="en-US" altLang="en-US" sz="1800" dirty="0"/>
              <a:t>How many links can there be between every pair of communicating processes?</a:t>
            </a:r>
          </a:p>
          <a:p>
            <a:pPr lvl="1"/>
            <a:r>
              <a:rPr lang="en-US" altLang="en-US" sz="1800" dirty="0"/>
              <a:t>What is the capacity of a link?</a:t>
            </a:r>
          </a:p>
          <a:p>
            <a:pPr lvl="1"/>
            <a:r>
              <a:rPr lang="en-US" altLang="en-US" sz="1800" dirty="0"/>
              <a:t>Is the size of a message that the link can accommodate fixed or variable?</a:t>
            </a:r>
          </a:p>
          <a:p>
            <a:pPr lvl="1"/>
            <a:r>
              <a:rPr lang="en-US" altLang="en-US" sz="1800" dirty="0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E3B5C7-81C3-4B84-95B7-8116EA1F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81AC626-0A50-457E-ACC9-A83EC0103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102" y="682214"/>
            <a:ext cx="7612719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Implementation of Communication Link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D1C4DEC-BA4C-4FF4-8D99-3F8564557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6102" y="1599324"/>
            <a:ext cx="7120211" cy="4761186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Physical: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Shared memory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Hardware bus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Network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Logical: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 Direct or indirect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 Synchronous or asynchronous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 Automatic or explicit buffering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EF046-78DB-4322-BDCB-5AFA6039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42199CC-6297-4236-868D-6C5181663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4662" y="682214"/>
            <a:ext cx="752803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Direct Communication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A7D9FE3-3D61-44CD-BD78-77CFC4A0B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0055" y="1582058"/>
            <a:ext cx="8002642" cy="4992914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Processes must name each other explicitly: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send</a:t>
            </a:r>
            <a:r>
              <a:rPr lang="en-US" altLang="en-US" sz="2000" dirty="0"/>
              <a:t> (</a:t>
            </a:r>
            <a:r>
              <a:rPr lang="en-US" altLang="en-US" sz="2000" i="1" dirty="0"/>
              <a:t>P, message</a:t>
            </a:r>
            <a:r>
              <a:rPr lang="en-US" altLang="en-US" sz="2000" dirty="0"/>
              <a:t>) – send a message to process P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receive</a:t>
            </a:r>
            <a:r>
              <a:rPr lang="en-US" altLang="en-US" sz="2000" dirty="0"/>
              <a:t>(</a:t>
            </a:r>
            <a:r>
              <a:rPr lang="en-US" altLang="en-US" sz="2000" i="1" dirty="0"/>
              <a:t>Q, message</a:t>
            </a:r>
            <a:r>
              <a:rPr lang="en-US" altLang="en-US" sz="2000" dirty="0"/>
              <a:t>) – receive a message from process Q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Properties of communication link</a:t>
            </a:r>
          </a:p>
          <a:p>
            <a:pPr lvl="1"/>
            <a:r>
              <a:rPr lang="en-US" altLang="en-US" sz="2000" dirty="0"/>
              <a:t>Links are established automatically</a:t>
            </a:r>
          </a:p>
          <a:p>
            <a:pPr lvl="1"/>
            <a:r>
              <a:rPr lang="en-US" altLang="en-US" sz="2000" dirty="0"/>
              <a:t>A link is associated with exactly one pair of communicating processes</a:t>
            </a:r>
          </a:p>
          <a:p>
            <a:pPr lvl="1"/>
            <a:r>
              <a:rPr lang="en-US" altLang="en-US" sz="2000" dirty="0"/>
              <a:t>Between each pair there exists exactly one link</a:t>
            </a:r>
          </a:p>
          <a:p>
            <a:pPr lvl="1"/>
            <a:r>
              <a:rPr lang="en-US" altLang="en-US" sz="2000" dirty="0"/>
              <a:t>The link may be unidirectional, but is usually bi-directional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322A9-59D3-43BD-A0CD-A715C606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143D8FC-6F48-4E94-BF58-37342F331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5607" y="682214"/>
            <a:ext cx="7417676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Indirect Communication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D569671-6F8E-4503-8E83-6B359504B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5465" y="1582058"/>
            <a:ext cx="8117818" cy="5025321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Messages are directed and received from mailboxes (also referred to as ports)</a:t>
            </a:r>
          </a:p>
          <a:p>
            <a:pPr lvl="1"/>
            <a:r>
              <a:rPr lang="en-US" altLang="en-US" sz="1800" dirty="0"/>
              <a:t>Each mailbox has a unique id</a:t>
            </a:r>
          </a:p>
          <a:p>
            <a:pPr lvl="1"/>
            <a:r>
              <a:rPr lang="en-US" altLang="en-US" sz="1800" dirty="0"/>
              <a:t>Processes can communicate only if they share a mailbox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r>
              <a:rPr lang="en-US" altLang="en-US" sz="2000" b="1" dirty="0"/>
              <a:t>Properties of communication link</a:t>
            </a:r>
          </a:p>
          <a:p>
            <a:pPr lvl="1"/>
            <a:r>
              <a:rPr lang="en-US" altLang="en-US" sz="1800" dirty="0"/>
              <a:t>Link established only if processes share a common mailbox</a:t>
            </a:r>
          </a:p>
          <a:p>
            <a:pPr lvl="1"/>
            <a:r>
              <a:rPr lang="en-US" altLang="en-US" sz="1800" dirty="0"/>
              <a:t>A link may be associated with many processes</a:t>
            </a:r>
          </a:p>
          <a:p>
            <a:pPr lvl="1"/>
            <a:r>
              <a:rPr lang="en-US" altLang="en-US" sz="1800" dirty="0"/>
              <a:t>Each pair of processes may share several communication links</a:t>
            </a:r>
          </a:p>
          <a:p>
            <a:pPr lvl="1"/>
            <a:r>
              <a:rPr lang="en-US" altLang="en-US" sz="1800" dirty="0"/>
              <a:t>Link may be unidirectional or bi-directional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ED16E-ABF5-4A31-A298-0C47B142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34E55BDD-A170-4015-BADB-B0ED48E46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940" y="1743154"/>
            <a:ext cx="7947025" cy="4327063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Operations</a:t>
            </a:r>
          </a:p>
          <a:p>
            <a:pPr lvl="1"/>
            <a:r>
              <a:rPr lang="en-US" altLang="en-US" sz="2000" dirty="0"/>
              <a:t>Create a new mailbox (port)</a:t>
            </a:r>
          </a:p>
          <a:p>
            <a:pPr lvl="1"/>
            <a:r>
              <a:rPr lang="en-US" altLang="en-US" sz="2000" dirty="0"/>
              <a:t>Send and receive messages through mailbox</a:t>
            </a:r>
          </a:p>
          <a:p>
            <a:pPr lvl="1"/>
            <a:r>
              <a:rPr lang="en-US" altLang="en-US" sz="2000" dirty="0"/>
              <a:t>Delete a mailbox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r>
              <a:rPr lang="en-US" altLang="en-US" sz="2400" dirty="0"/>
              <a:t>Primitives are defined as: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send</a:t>
            </a:r>
            <a:r>
              <a:rPr lang="en-US" altLang="en-US" sz="2000" dirty="0"/>
              <a:t>(</a:t>
            </a:r>
            <a:r>
              <a:rPr lang="en-US" altLang="en-US" sz="2000" i="1" dirty="0"/>
              <a:t>A, message</a:t>
            </a:r>
            <a:r>
              <a:rPr lang="en-US" altLang="en-US" sz="2000" dirty="0"/>
              <a:t>) – send a message to mailbox A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receive</a:t>
            </a:r>
            <a:r>
              <a:rPr lang="en-US" altLang="en-US" sz="2000" dirty="0"/>
              <a:t>(</a:t>
            </a:r>
            <a:r>
              <a:rPr lang="en-US" altLang="en-US" sz="2000" i="1" dirty="0"/>
              <a:t>A, message</a:t>
            </a:r>
            <a:r>
              <a:rPr lang="en-US" altLang="en-US" sz="2000" dirty="0"/>
              <a:t>) – receive a message from mailbox A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F04958A-396F-4A7F-8CBA-0260CD196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9883" y="682213"/>
            <a:ext cx="79470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Indirect Communication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582917-81B9-4D75-B176-ADB69D65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F0918BC-EE47-4B64-B75C-97D41C08D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3374" y="682213"/>
            <a:ext cx="7179192" cy="576263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Memory Layout of a C Program</a:t>
            </a:r>
          </a:p>
        </p:txBody>
      </p:sp>
      <p:pic>
        <p:nvPicPr>
          <p:cNvPr id="17411" name="Picture 1">
            <a:extLst>
              <a:ext uri="{FF2B5EF4-FFF2-40B4-BE49-F238E27FC236}">
                <a16:creationId xmlns:a16="http://schemas.microsoft.com/office/drawing/2014/main" id="{E58EFC16-5ABF-4B34-B546-50AB9FB81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" y="2052229"/>
            <a:ext cx="8679870" cy="412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B974B-B300-4558-A28A-FF18A4A0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id="{97701EB2-5660-4646-90DB-5F302502B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331" y="1640114"/>
            <a:ext cx="7504414" cy="4585295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Mailbox sharing</a:t>
            </a:r>
          </a:p>
          <a:p>
            <a:pPr lvl="1"/>
            <a:r>
              <a:rPr lang="en-US" altLang="en-US" sz="1800" i="1" dirty="0"/>
              <a:t>P</a:t>
            </a:r>
            <a:r>
              <a:rPr lang="en-US" altLang="en-US" sz="1800" i="1" baseline="-25000" dirty="0"/>
              <a:t>1</a:t>
            </a:r>
            <a:r>
              <a:rPr lang="en-US" altLang="en-US" sz="1800" i="1" dirty="0"/>
              <a:t>, P</a:t>
            </a:r>
            <a:r>
              <a:rPr lang="en-US" altLang="en-US" sz="1800" i="1" baseline="-25000" dirty="0"/>
              <a:t>2</a:t>
            </a:r>
            <a:r>
              <a:rPr lang="en-US" altLang="en-US" sz="1800" i="1" dirty="0"/>
              <a:t>,</a:t>
            </a:r>
            <a:r>
              <a:rPr lang="en-US" altLang="en-US" sz="1800" dirty="0"/>
              <a:t> and</a:t>
            </a:r>
            <a:r>
              <a:rPr lang="en-US" altLang="en-US" sz="1800" i="1" dirty="0"/>
              <a:t> P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 share mailbox A</a:t>
            </a:r>
          </a:p>
          <a:p>
            <a:pPr lvl="1"/>
            <a:r>
              <a:rPr lang="en-US" altLang="en-US" sz="1800" i="1" dirty="0"/>
              <a:t>P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, sends;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2</a:t>
            </a:r>
            <a:r>
              <a:rPr lang="en-US" altLang="en-US" sz="1800" i="1" dirty="0"/>
              <a:t> </a:t>
            </a:r>
            <a:r>
              <a:rPr lang="en-US" altLang="en-US" sz="1800" dirty="0"/>
              <a:t>and</a:t>
            </a:r>
            <a:r>
              <a:rPr lang="en-US" altLang="en-US" sz="1800" i="1" dirty="0"/>
              <a:t> P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 receive</a:t>
            </a:r>
          </a:p>
          <a:p>
            <a:pPr lvl="1"/>
            <a:r>
              <a:rPr lang="en-US" altLang="en-US" sz="1800" dirty="0"/>
              <a:t>Who gets the message?</a:t>
            </a:r>
          </a:p>
          <a:p>
            <a:endParaRPr lang="en-US" altLang="en-US" sz="2000" dirty="0"/>
          </a:p>
          <a:p>
            <a:r>
              <a:rPr lang="en-US" altLang="en-US" sz="2000" b="1" dirty="0"/>
              <a:t>Solutions</a:t>
            </a:r>
          </a:p>
          <a:p>
            <a:pPr lvl="1"/>
            <a:r>
              <a:rPr lang="en-US" altLang="en-US" sz="1800" dirty="0"/>
              <a:t>Allow a link to be associated with at most two processes</a:t>
            </a:r>
          </a:p>
          <a:p>
            <a:pPr lvl="1"/>
            <a:r>
              <a:rPr lang="en-US" altLang="en-US" sz="1800" dirty="0"/>
              <a:t>Allow only one process at a time to execute a receive operation</a:t>
            </a:r>
          </a:p>
          <a:p>
            <a:pPr lvl="1"/>
            <a:r>
              <a:rPr lang="en-US" altLang="en-US" sz="1800" dirty="0"/>
              <a:t>Allow the system to select arbitrarily the receiver.  Sender is notified who the receiver was.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4243AD7-0317-465B-AB50-5EC00B8AB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6928" y="632591"/>
            <a:ext cx="7205844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Indirect Communication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EDA78-5EB3-4FA8-9400-D03C2F40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66DE404-CE0D-4099-B2D8-AC378435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7138" y="682214"/>
            <a:ext cx="7441456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Synchronization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7B9D991-600B-415B-8F62-A95ED2FAF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6206" y="2019242"/>
            <a:ext cx="7882388" cy="4788064"/>
          </a:xfrm>
        </p:spPr>
        <p:txBody>
          <a:bodyPr>
            <a:normAutofit fontScale="92500" lnSpcReduction="10000"/>
          </a:bodyPr>
          <a:lstStyle/>
          <a:p>
            <a:pPr marL="379413" indent="-379413">
              <a:defRPr/>
            </a:pPr>
            <a:r>
              <a:rPr lang="en-US" sz="2000" b="1" dirty="0">
                <a:solidFill>
                  <a:srgbClr val="006699"/>
                </a:solidFill>
                <a:latin typeface="+mj-lt"/>
              </a:rPr>
              <a:t>Blocking</a:t>
            </a:r>
            <a:r>
              <a:rPr lang="en-US" sz="2000" dirty="0">
                <a:cs typeface="ＭＳ Ｐゴシック" charset="-128"/>
              </a:rPr>
              <a:t> is considered </a:t>
            </a:r>
            <a:r>
              <a:rPr lang="en-US" sz="2000" b="1" dirty="0">
                <a:solidFill>
                  <a:srgbClr val="006699"/>
                </a:solidFill>
                <a:latin typeface="+mj-lt"/>
              </a:rPr>
              <a:t>synchronous</a:t>
            </a:r>
          </a:p>
          <a:p>
            <a:pPr marL="798513" lvl="1" indent="-341313">
              <a:defRPr/>
            </a:pPr>
            <a:r>
              <a:rPr lang="en-US" sz="1800" b="1" dirty="0"/>
              <a:t>Blocking send </a:t>
            </a:r>
            <a:r>
              <a:rPr lang="en-US" sz="1800" dirty="0"/>
              <a:t>--</a:t>
            </a:r>
            <a:r>
              <a:rPr lang="en-US" sz="1800" b="1" dirty="0"/>
              <a:t> </a:t>
            </a:r>
            <a:r>
              <a:rPr lang="en-US" sz="1800" dirty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sz="1800" b="1" dirty="0"/>
              <a:t>Blocking receive </a:t>
            </a:r>
            <a:r>
              <a:rPr lang="en-US" sz="1800" dirty="0"/>
              <a:t>--</a:t>
            </a:r>
            <a:r>
              <a:rPr lang="en-US" sz="1800" b="1" dirty="0"/>
              <a:t> </a:t>
            </a:r>
            <a:r>
              <a:rPr lang="en-US" sz="1800" dirty="0"/>
              <a:t>the receiver is  blocked until a message is available</a:t>
            </a:r>
          </a:p>
          <a:p>
            <a:pPr marL="457200" lvl="1" indent="0">
              <a:buNone/>
              <a:defRPr/>
            </a:pPr>
            <a:endParaRPr lang="en-US" sz="1800" dirty="0"/>
          </a:p>
          <a:p>
            <a:pPr marL="379413" indent="-379413">
              <a:defRPr/>
            </a:pPr>
            <a:r>
              <a:rPr lang="en-US" sz="2000" b="1" dirty="0">
                <a:solidFill>
                  <a:srgbClr val="006699"/>
                </a:solidFill>
                <a:latin typeface="+mj-lt"/>
              </a:rPr>
              <a:t>Non-blocking</a:t>
            </a:r>
            <a:r>
              <a:rPr lang="en-US" sz="2000" dirty="0">
                <a:cs typeface="ＭＳ Ｐゴシック" charset="-128"/>
              </a:rPr>
              <a:t> is considered </a:t>
            </a:r>
            <a:r>
              <a:rPr lang="en-US" sz="2000" b="1" dirty="0">
                <a:solidFill>
                  <a:srgbClr val="006699"/>
                </a:solidFill>
                <a:latin typeface="+mj-lt"/>
              </a:rPr>
              <a:t>asynchronous</a:t>
            </a:r>
          </a:p>
          <a:p>
            <a:pPr marL="798513" lvl="1" indent="-341313">
              <a:defRPr/>
            </a:pPr>
            <a:r>
              <a:rPr lang="en-US" sz="1800" b="1" dirty="0"/>
              <a:t>Non-blocking send</a:t>
            </a:r>
            <a:r>
              <a:rPr lang="en-US" sz="1800" dirty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sz="1800" b="1" dirty="0"/>
              <a:t>Non-blocking receive</a:t>
            </a:r>
            <a:r>
              <a:rPr lang="en-US" sz="1800" dirty="0"/>
              <a:t> -- the receiver receives:</a:t>
            </a:r>
          </a:p>
          <a:p>
            <a:pPr marL="1141413" lvl="2" indent="-341313">
              <a:defRPr/>
            </a:pPr>
            <a:r>
              <a:rPr lang="en-US" sz="1800" dirty="0"/>
              <a:t>A valid message,  or </a:t>
            </a:r>
          </a:p>
          <a:p>
            <a:pPr marL="1141413" lvl="2" indent="-341313">
              <a:defRPr/>
            </a:pPr>
            <a:r>
              <a:rPr lang="en-US" sz="1800" dirty="0"/>
              <a:t>Null message</a:t>
            </a:r>
          </a:p>
          <a:p>
            <a:pPr marL="398463" indent="-341313">
              <a:defRPr/>
            </a:pPr>
            <a:endParaRPr lang="en-US" sz="2000" dirty="0">
              <a:ea typeface="ＭＳ Ｐゴシック" charset="0"/>
              <a:cs typeface="ＭＳ Ｐゴシック" charset="-128"/>
            </a:endParaRPr>
          </a:p>
          <a:p>
            <a:pPr marL="398463" indent="-341313">
              <a:defRPr/>
            </a:pPr>
            <a:r>
              <a:rPr lang="en-US" sz="2000" dirty="0">
                <a:ea typeface="ＭＳ Ｐゴシック" charset="0"/>
                <a:cs typeface="ＭＳ Ｐゴシック" charset="-128"/>
              </a:rPr>
              <a:t>Different combinations possible</a:t>
            </a:r>
            <a:endParaRPr lang="en-US" sz="2000" dirty="0">
              <a:cs typeface="ＭＳ Ｐゴシック" charset="-128"/>
            </a:endParaRPr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062E3-7EE3-4CB3-A7FD-45050A40F8C4}"/>
              </a:ext>
            </a:extLst>
          </p:cNvPr>
          <p:cNvSpPr txBox="1"/>
          <p:nvPr/>
        </p:nvSpPr>
        <p:spPr>
          <a:xfrm>
            <a:off x="1291909" y="1454193"/>
            <a:ext cx="74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413" indent="-379413">
              <a:defRPr/>
            </a:pPr>
            <a:r>
              <a:rPr lang="en-US" dirty="0">
                <a:cs typeface="ＭＳ Ｐゴシック" charset="-128"/>
              </a:rPr>
              <a:t>Message passing may be either </a:t>
            </a:r>
            <a:r>
              <a:rPr lang="en-US" b="1" dirty="0">
                <a:cs typeface="ＭＳ Ｐゴシック" charset="-128"/>
              </a:rPr>
              <a:t>blocking</a:t>
            </a:r>
            <a:r>
              <a:rPr lang="en-US" dirty="0">
                <a:cs typeface="ＭＳ Ｐゴシック" charset="-128"/>
              </a:rPr>
              <a:t> or </a:t>
            </a:r>
            <a:r>
              <a:rPr lang="en-US" b="1" dirty="0">
                <a:cs typeface="ＭＳ Ｐゴシック" charset="-128"/>
              </a:rPr>
              <a:t>non-blocking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BBC68-8C50-406D-9B38-0C22A640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2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id="{97701EB2-5660-4646-90DB-5F302502B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0971" y="1505497"/>
            <a:ext cx="7062953" cy="4745531"/>
          </a:xfrm>
        </p:spPr>
        <p:txBody>
          <a:bodyPr/>
          <a:lstStyle/>
          <a:p>
            <a:r>
              <a:rPr lang="en-US" altLang="en-US" b="1" u="sng" dirty="0"/>
              <a:t>Producer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lang="en-US" altLang="en-US" b="1" dirty="0">
                <a:latin typeface="Century" panose="02040604050505020304" pitchFamily="18" charset="0"/>
                <a:cs typeface="Courier New" panose="02070309020205020404" pitchFamily="49" charset="0"/>
              </a:rPr>
              <a:t>          </a:t>
            </a:r>
            <a:r>
              <a:rPr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 	</a:t>
            </a:r>
            <a:r>
              <a:rPr kumimoji="0"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message </a:t>
            </a:r>
            <a:r>
              <a:rPr kumimoji="0" lang="en-US" altLang="en-US" b="1" dirty="0" err="1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   	while (true) {</a:t>
            </a:r>
            <a:br>
              <a:rPr kumimoji="0"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			</a:t>
            </a:r>
            <a:r>
              <a:rPr kumimoji="0" lang="en-US" altLang="en-US" b="1" i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/* produce an item in </a:t>
            </a:r>
            <a:r>
              <a:rPr kumimoji="0" lang="en-US" altLang="en-US" b="1" i="1" dirty="0" err="1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b="1" i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 */</a:t>
            </a:r>
            <a:br>
              <a:rPr kumimoji="0"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kumimoji="0"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      			send(</a:t>
            </a:r>
            <a:r>
              <a:rPr kumimoji="0" lang="en-US" altLang="en-US" b="1" dirty="0" err="1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);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kumimoji="0"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     			}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b="1" u="sng" dirty="0"/>
              <a:t>Consumer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lang="en-US" altLang="en-US" dirty="0">
                <a:solidFill>
                  <a:srgbClr val="800000"/>
                </a:solidFill>
              </a:rPr>
              <a:t>            	</a:t>
            </a:r>
            <a:r>
              <a:rPr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message </a:t>
            </a:r>
            <a:r>
              <a:rPr lang="en-US" altLang="en-US" b="1" dirty="0" err="1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next_consumed</a:t>
            </a:r>
            <a:r>
              <a:rPr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;</a:t>
            </a:r>
            <a:br>
              <a:rPr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   	while (true) {</a:t>
            </a:r>
            <a:br>
              <a:rPr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	 		receive(</a:t>
            </a:r>
            <a:r>
              <a:rPr lang="en-US" altLang="en-US" b="1" dirty="0" err="1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next_consumed</a:t>
            </a:r>
            <a:r>
              <a:rPr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)</a:t>
            </a:r>
            <a:br>
              <a:rPr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</a:br>
            <a:br>
              <a:rPr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			</a:t>
            </a:r>
            <a:r>
              <a:rPr lang="en-US" altLang="en-US" b="1" i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/* consume the item in </a:t>
            </a:r>
            <a:r>
              <a:rPr lang="en-US" altLang="en-US" b="1" i="1" dirty="0" err="1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next_consumed</a:t>
            </a:r>
            <a:r>
              <a:rPr lang="en-US" altLang="en-US" b="1" i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 */</a:t>
            </a:r>
            <a:br>
              <a:rPr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800000"/>
                </a:solidFill>
                <a:latin typeface="Century" panose="02040604050505020304" pitchFamily="18" charset="0"/>
                <a:cs typeface="Courier New" panose="02070309020205020404" pitchFamily="49" charset="0"/>
              </a:rPr>
              <a:t>  	}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4243AD7-0317-465B-AB50-5EC00B8AB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4516" y="682213"/>
            <a:ext cx="8058734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Producer-Consumer: Message Passing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87CB85-5618-496D-BEB8-AC53F791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40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FCCDAF0-ADCB-498D-ABA7-61D9ACD7A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131" y="682214"/>
            <a:ext cx="7401909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Buffering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F3FAE0B-E324-4D81-9059-93D9D79F3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2771" y="1710503"/>
            <a:ext cx="7512269" cy="4737594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Queue of messages attached to the link.</a:t>
            </a:r>
          </a:p>
          <a:p>
            <a:endParaRPr lang="en-US" altLang="en-US" sz="2000" dirty="0"/>
          </a:p>
          <a:p>
            <a:r>
              <a:rPr lang="en-US" altLang="en-US" sz="2000" dirty="0"/>
              <a:t>Implemented in one of three ways</a:t>
            </a:r>
          </a:p>
          <a:p>
            <a:pPr marL="800100" lvl="1" indent="-342900">
              <a:buFont typeface="Monotype Sorts" pitchFamily="-84" charset="2"/>
              <a:buAutoNum type="arabicPeriod"/>
            </a:pPr>
            <a:r>
              <a:rPr lang="en-US" altLang="en-US" sz="1800" b="1" dirty="0"/>
              <a:t>Zero capacity </a:t>
            </a:r>
            <a:r>
              <a:rPr lang="en-US" altLang="en-US" sz="1800" dirty="0"/>
              <a:t>– no messages are queued on a link.</a:t>
            </a:r>
            <a:br>
              <a:rPr lang="en-US" altLang="en-US" sz="1800" dirty="0"/>
            </a:br>
            <a:r>
              <a:rPr lang="en-US" altLang="en-US" sz="1800" dirty="0"/>
              <a:t>Sender must wait for receiver (rendezvous)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pPr marL="800100" lvl="1" indent="-342900">
              <a:buFont typeface="Monotype Sorts" pitchFamily="-84" charset="2"/>
              <a:buAutoNum type="arabicPeriod" startAt="2"/>
            </a:pPr>
            <a:r>
              <a:rPr lang="en-US" altLang="en-US" sz="1800" b="1" dirty="0"/>
              <a:t>Bounded capacity </a:t>
            </a:r>
            <a:r>
              <a:rPr lang="en-US" altLang="en-US" sz="1800" dirty="0"/>
              <a:t>– finite length of </a:t>
            </a:r>
            <a:r>
              <a:rPr lang="en-US" altLang="en-US" sz="1800" i="1" dirty="0"/>
              <a:t>n</a:t>
            </a:r>
            <a:r>
              <a:rPr lang="en-US" altLang="en-US" sz="1800" dirty="0"/>
              <a:t> messages</a:t>
            </a:r>
            <a:br>
              <a:rPr lang="en-US" altLang="en-US" sz="1800" dirty="0"/>
            </a:br>
            <a:r>
              <a:rPr lang="en-US" altLang="en-US" sz="1800" dirty="0"/>
              <a:t>Sender must wait if link full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pPr lvl="1">
              <a:buFont typeface="Monotype Sorts" pitchFamily="-84" charset="2"/>
              <a:buNone/>
            </a:pPr>
            <a:r>
              <a:rPr lang="en-US" altLang="en-US" sz="1800" dirty="0">
                <a:solidFill>
                  <a:srgbClr val="CC6600"/>
                </a:solidFill>
              </a:rPr>
              <a:t>3.</a:t>
            </a:r>
            <a:r>
              <a:rPr lang="en-US" altLang="en-US" sz="1800" dirty="0"/>
              <a:t>	</a:t>
            </a:r>
            <a:r>
              <a:rPr lang="en-US" altLang="en-US" sz="1800" b="1" dirty="0"/>
              <a:t>Unbounded capacity </a:t>
            </a:r>
            <a:r>
              <a:rPr lang="en-US" altLang="en-US" sz="1800" dirty="0"/>
              <a:t>– infinite length </a:t>
            </a:r>
            <a:br>
              <a:rPr lang="en-US" altLang="en-US" sz="1800" dirty="0"/>
            </a:br>
            <a:r>
              <a:rPr lang="en-US" altLang="en-US" sz="1800" dirty="0"/>
              <a:t>Sender never waits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3C2C5C-AAF2-493B-B577-4FFE3B07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248ED826-3203-40F8-B0D3-237827F653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8782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End of Lecture 3</a:t>
            </a:r>
            <a:br>
              <a:rPr lang="en-US" altLang="en-US" sz="3600" dirty="0"/>
            </a:br>
            <a:br>
              <a:rPr lang="en-US" altLang="en-US" dirty="0"/>
            </a:br>
            <a:r>
              <a:rPr lang="en-US" altLang="en-US" dirty="0"/>
              <a:t>“Process Management”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124FB-F31C-45A8-BA75-839ACFF24E9A}"/>
              </a:ext>
            </a:extLst>
          </p:cNvPr>
          <p:cNvSpPr txBox="1"/>
          <p:nvPr/>
        </p:nvSpPr>
        <p:spPr>
          <a:xfrm>
            <a:off x="685801" y="4075165"/>
            <a:ext cx="75015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Useful Links:</a:t>
            </a:r>
          </a:p>
          <a:p>
            <a:r>
              <a:rPr lang="en-US">
                <a:hlinkClick r:id="rId3"/>
              </a:rPr>
              <a:t>https://youtu.be/NB5QcYhGY3c</a:t>
            </a:r>
            <a:endParaRPr lang="en-US"/>
          </a:p>
          <a:p>
            <a:endParaRPr lang="en-US">
              <a:hlinkClick r:id="rId4"/>
            </a:endParaRPr>
          </a:p>
          <a:p>
            <a:r>
              <a:rPr lang="en-US" dirty="0">
                <a:hlinkClick r:id="rId4"/>
              </a:rPr>
              <a:t>https://youtu.be/C5T59WsrNCU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5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C14ED24-AEFF-4F38-8076-4F8FF58C3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2124" y="682214"/>
            <a:ext cx="75199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Process Control Block (PCB)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EEAF946-6112-4200-8913-ED1F42CE1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6206" y="2170063"/>
            <a:ext cx="5848504" cy="441792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 state </a:t>
            </a:r>
            <a:r>
              <a:rPr lang="en-US" altLang="en-US" sz="1700" dirty="0"/>
              <a:t>– running, waiting, etc.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 counter </a:t>
            </a:r>
            <a:r>
              <a:rPr lang="en-US" altLang="en-US" sz="1700" dirty="0"/>
              <a:t>– location of instruction to next execute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CPU registers </a:t>
            </a:r>
            <a:r>
              <a:rPr lang="en-US" altLang="en-US" sz="1700" dirty="0"/>
              <a:t>– contents of all process-centric registers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CPU scheduling information- </a:t>
            </a:r>
            <a:r>
              <a:rPr lang="en-US" altLang="en-US" sz="1700" dirty="0"/>
              <a:t>priorities, scheduling queue pointers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Memory-management information </a:t>
            </a:r>
            <a:r>
              <a:rPr lang="en-US" altLang="en-US" sz="1700" dirty="0"/>
              <a:t>– memory allocated to the process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Accounting information </a:t>
            </a:r>
            <a:r>
              <a:rPr lang="en-US" altLang="en-US" sz="1700" dirty="0"/>
              <a:t>– CPU used, clock time elapsed since start, time limits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I/O status information </a:t>
            </a:r>
            <a:r>
              <a:rPr lang="en-US" altLang="en-US" sz="1700" dirty="0"/>
              <a:t>– I/O devices allocated to process, list of open files</a:t>
            </a:r>
          </a:p>
          <a:p>
            <a:endParaRPr lang="en-US" altLang="en-US" dirty="0"/>
          </a:p>
        </p:txBody>
      </p:sp>
      <p:pic>
        <p:nvPicPr>
          <p:cNvPr id="22532" name="Picture 1">
            <a:extLst>
              <a:ext uri="{FF2B5EF4-FFF2-40B4-BE49-F238E27FC236}">
                <a16:creationId xmlns:a16="http://schemas.microsoft.com/office/drawing/2014/main" id="{4C1B42D7-9239-4535-8C25-EF8AF0D9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812" y="2525647"/>
            <a:ext cx="1854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519650-4D5E-45C9-BCF6-B2C0554D33E2}"/>
              </a:ext>
            </a:extLst>
          </p:cNvPr>
          <p:cNvSpPr txBox="1"/>
          <p:nvPr/>
        </p:nvSpPr>
        <p:spPr>
          <a:xfrm>
            <a:off x="630620" y="1426236"/>
            <a:ext cx="85133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/>
              <a:t>Information associated with each process </a:t>
            </a:r>
            <a:r>
              <a:rPr lang="en-US" altLang="en-US" dirty="0"/>
              <a:t>(also called </a:t>
            </a:r>
            <a:r>
              <a:rPr kumimoji="1" lang="en-US" altLang="en-US" sz="2000" b="1" dirty="0">
                <a:solidFill>
                  <a:srgbClr val="006699"/>
                </a:solidFill>
                <a:latin typeface="+mj-lt"/>
              </a:rPr>
              <a:t>task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kumimoji="1" lang="en-US" altLang="en-US" sz="2000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kumimoji="1" lang="en-US" altLang="en-US" sz="2000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5737E-A0A6-4124-BD42-F6B7E398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49B161E-EAED-4DCF-B609-D8AB274D0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4348" y="682213"/>
            <a:ext cx="8005762" cy="57626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Process Representation in Linux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1363C44F-7AD0-4380-824D-C4E77F3B34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29710" y="1540189"/>
            <a:ext cx="7693573" cy="3118521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Represented by the C structure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task_struct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>
              <a:buFont typeface="Monotype Sorts" pitchFamily="-84" charset="2"/>
              <a:buNone/>
            </a:pP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</a:rPr>
              <a:t>pid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t_pid</a:t>
            </a:r>
            <a:r>
              <a:rPr lang="en-US" altLang="en-US" sz="1600" dirty="0">
                <a:latin typeface="Courier New" panose="02070309020205020404" pitchFamily="49" charset="0"/>
              </a:rPr>
              <a:t>; 			</a:t>
            </a:r>
            <a:r>
              <a:rPr lang="en-US" altLang="en-US" sz="1600" b="1" dirty="0">
                <a:latin typeface="Courier New" panose="02070309020205020404" pitchFamily="49" charset="0"/>
              </a:rPr>
              <a:t>/* process identifier */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long state; 			</a:t>
            </a:r>
            <a:r>
              <a:rPr lang="en-US" altLang="en-US" sz="1600" b="1" dirty="0">
                <a:latin typeface="Courier New" panose="02070309020205020404" pitchFamily="49" charset="0"/>
              </a:rPr>
              <a:t>/* state of the process */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unsigned int </a:t>
            </a:r>
            <a:r>
              <a:rPr lang="en-US" altLang="en-US" sz="1600" dirty="0" err="1">
                <a:latin typeface="Courier New" panose="02070309020205020404" pitchFamily="49" charset="0"/>
              </a:rPr>
              <a:t>time_slice</a:t>
            </a:r>
            <a:r>
              <a:rPr lang="en-US" altLang="en-US" sz="1600" dirty="0">
                <a:latin typeface="Courier New" panose="02070309020205020404" pitchFamily="49" charset="0"/>
              </a:rPr>
              <a:t> 	</a:t>
            </a:r>
            <a:r>
              <a:rPr lang="en-US" altLang="en-US" sz="1600" b="1" dirty="0">
                <a:latin typeface="Courier New" panose="02070309020205020404" pitchFamily="49" charset="0"/>
              </a:rPr>
              <a:t>/* scheduling information */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struct </a:t>
            </a:r>
            <a:r>
              <a:rPr lang="en-US" altLang="en-US" sz="1600" dirty="0" err="1">
                <a:latin typeface="Courier New" panose="02070309020205020404" pitchFamily="49" charset="0"/>
              </a:rPr>
              <a:t>task_struct</a:t>
            </a:r>
            <a:r>
              <a:rPr lang="en-US" altLang="en-US" sz="1600" dirty="0">
                <a:latin typeface="Courier New" panose="02070309020205020404" pitchFamily="49" charset="0"/>
              </a:rPr>
              <a:t> *parent;</a:t>
            </a:r>
            <a:r>
              <a:rPr lang="en-US" altLang="en-US" sz="1600" b="1" dirty="0">
                <a:latin typeface="Courier New" panose="02070309020205020404" pitchFamily="49" charset="0"/>
              </a:rPr>
              <a:t>/* this process</a:t>
            </a:r>
            <a:r>
              <a:rPr lang="ja-JP" altLang="en-US" sz="1600" b="1" dirty="0">
                <a:latin typeface="Courier New" panose="02070309020205020404" pitchFamily="49" charset="0"/>
              </a:rPr>
              <a:t>’</a:t>
            </a:r>
            <a:r>
              <a:rPr lang="en-US" altLang="ja-JP" sz="1600" b="1" dirty="0">
                <a:latin typeface="Courier New" panose="02070309020205020404" pitchFamily="49" charset="0"/>
              </a:rPr>
              <a:t>s parent */ </a:t>
            </a:r>
            <a:br>
              <a:rPr lang="en-US" altLang="ja-JP" sz="1600" dirty="0">
                <a:latin typeface="Courier New" panose="02070309020205020404" pitchFamily="49" charset="0"/>
              </a:rPr>
            </a:br>
            <a:r>
              <a:rPr lang="en-US" altLang="ja-JP" sz="1600" dirty="0">
                <a:latin typeface="Courier New" panose="02070309020205020404" pitchFamily="49" charset="0"/>
              </a:rPr>
              <a:t>struct </a:t>
            </a:r>
            <a:r>
              <a:rPr lang="en-US" altLang="ja-JP" sz="1600" dirty="0" err="1">
                <a:latin typeface="Courier New" panose="02070309020205020404" pitchFamily="49" charset="0"/>
              </a:rPr>
              <a:t>list_head</a:t>
            </a:r>
            <a:r>
              <a:rPr lang="en-US" altLang="ja-JP" sz="1600" dirty="0">
                <a:latin typeface="Courier New" panose="02070309020205020404" pitchFamily="49" charset="0"/>
              </a:rPr>
              <a:t> children; </a:t>
            </a:r>
            <a:r>
              <a:rPr lang="en-US" altLang="ja-JP" sz="1600" b="1" dirty="0">
                <a:latin typeface="Courier New" panose="02070309020205020404" pitchFamily="49" charset="0"/>
              </a:rPr>
              <a:t>/* this process</a:t>
            </a:r>
            <a:r>
              <a:rPr lang="ja-JP" altLang="en-US" sz="1600" b="1" dirty="0">
                <a:latin typeface="Courier New" panose="02070309020205020404" pitchFamily="49" charset="0"/>
              </a:rPr>
              <a:t>’</a:t>
            </a:r>
            <a:r>
              <a:rPr lang="en-US" altLang="ja-JP" sz="1600" b="1" dirty="0">
                <a:latin typeface="Courier New" panose="02070309020205020404" pitchFamily="49" charset="0"/>
              </a:rPr>
              <a:t>s children */ </a:t>
            </a:r>
            <a:br>
              <a:rPr lang="en-US" altLang="ja-JP" sz="1600" dirty="0">
                <a:latin typeface="Courier New" panose="02070309020205020404" pitchFamily="49" charset="0"/>
              </a:rPr>
            </a:br>
            <a:r>
              <a:rPr lang="en-US" altLang="ja-JP" sz="1600" dirty="0">
                <a:latin typeface="Courier New" panose="02070309020205020404" pitchFamily="49" charset="0"/>
              </a:rPr>
              <a:t>struct </a:t>
            </a:r>
            <a:r>
              <a:rPr lang="en-US" altLang="ja-JP" sz="1600" dirty="0" err="1">
                <a:latin typeface="Courier New" panose="02070309020205020404" pitchFamily="49" charset="0"/>
              </a:rPr>
              <a:t>files_struct</a:t>
            </a:r>
            <a:r>
              <a:rPr lang="en-US" altLang="ja-JP" sz="1600" dirty="0">
                <a:latin typeface="Courier New" panose="02070309020205020404" pitchFamily="49" charset="0"/>
              </a:rPr>
              <a:t> *files;</a:t>
            </a:r>
            <a:r>
              <a:rPr lang="en-US" altLang="ja-JP" sz="1600" b="1" dirty="0">
                <a:latin typeface="Courier New" panose="02070309020205020404" pitchFamily="49" charset="0"/>
              </a:rPr>
              <a:t>/* list of open files */ </a:t>
            </a:r>
            <a:br>
              <a:rPr lang="en-US" altLang="ja-JP" sz="1600" dirty="0">
                <a:latin typeface="Courier New" panose="02070309020205020404" pitchFamily="49" charset="0"/>
              </a:rPr>
            </a:br>
            <a:r>
              <a:rPr lang="en-US" altLang="ja-JP" sz="1600" dirty="0">
                <a:latin typeface="Courier New" panose="02070309020205020404" pitchFamily="49" charset="0"/>
              </a:rPr>
              <a:t>struct </a:t>
            </a:r>
            <a:r>
              <a:rPr lang="en-US" altLang="ja-JP" sz="1600" dirty="0" err="1">
                <a:latin typeface="Courier New" panose="02070309020205020404" pitchFamily="49" charset="0"/>
              </a:rPr>
              <a:t>mm_struct</a:t>
            </a:r>
            <a:r>
              <a:rPr lang="en-US" altLang="ja-JP" sz="1600" dirty="0">
                <a:latin typeface="Courier New" panose="02070309020205020404" pitchFamily="49" charset="0"/>
              </a:rPr>
              <a:t> *mm; 	</a:t>
            </a:r>
            <a:r>
              <a:rPr lang="en-US" altLang="ja-JP" sz="1600" b="1" dirty="0">
                <a:latin typeface="Courier New" panose="02070309020205020404" pitchFamily="49" charset="0"/>
              </a:rPr>
              <a:t>/* address space of this process */</a:t>
            </a: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pic>
        <p:nvPicPr>
          <p:cNvPr id="26628" name="Picture 1">
            <a:extLst>
              <a:ext uri="{FF2B5EF4-FFF2-40B4-BE49-F238E27FC236}">
                <a16:creationId xmlns:a16="http://schemas.microsoft.com/office/drawing/2014/main" id="{93AD06B9-FDEF-4097-849B-AE5BDEF25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72" y="4658710"/>
            <a:ext cx="5536942" cy="190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CEE88A-6BB2-4130-AD92-28A50BDB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890CFA9-9E5C-4419-8C0A-3AE15BC75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4854" y="682213"/>
            <a:ext cx="62515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Process State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24CBB90-3DD4-48C6-830E-D5B680DA8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5767" y="1545733"/>
            <a:ext cx="7370763" cy="3254375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As a process executes, it changes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state</a:t>
            </a:r>
          </a:p>
          <a:p>
            <a:pPr lvl="1"/>
            <a:r>
              <a:rPr lang="en-US" altLang="en-US" sz="1800" b="1" dirty="0"/>
              <a:t>New</a:t>
            </a:r>
            <a:r>
              <a:rPr lang="en-US" altLang="en-US" sz="1800" dirty="0"/>
              <a:t>:  The process is being created</a:t>
            </a:r>
          </a:p>
          <a:p>
            <a:pPr lvl="1"/>
            <a:r>
              <a:rPr lang="en-US" altLang="en-US" sz="1800" b="1" dirty="0"/>
              <a:t>Running</a:t>
            </a:r>
            <a:r>
              <a:rPr lang="en-US" altLang="en-US" sz="1800" dirty="0"/>
              <a:t>:  Instructions are being executed</a:t>
            </a:r>
          </a:p>
          <a:p>
            <a:pPr lvl="1"/>
            <a:r>
              <a:rPr lang="en-US" altLang="en-US" sz="1800" b="1" dirty="0"/>
              <a:t>Waiting</a:t>
            </a:r>
            <a:r>
              <a:rPr lang="en-US" altLang="en-US" sz="1800" dirty="0"/>
              <a:t>:  The process is waiting for some event to occur</a:t>
            </a:r>
          </a:p>
          <a:p>
            <a:pPr lvl="1"/>
            <a:r>
              <a:rPr lang="en-US" altLang="en-US" sz="1800" b="1" dirty="0"/>
              <a:t>Ready</a:t>
            </a:r>
            <a:r>
              <a:rPr lang="en-US" altLang="en-US" sz="1800" dirty="0"/>
              <a:t>:  The process is waiting to be assigned to a processor</a:t>
            </a:r>
          </a:p>
          <a:p>
            <a:pPr lvl="1"/>
            <a:r>
              <a:rPr lang="en-US" altLang="en-US" sz="1800" b="1" dirty="0"/>
              <a:t>Terminated</a:t>
            </a:r>
            <a:r>
              <a:rPr lang="en-US" altLang="en-US" sz="1800" dirty="0"/>
              <a:t>:  The process has finished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F80B75-5921-413A-91B3-327E7EB0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3351C7C-1AE3-4532-A2F7-C7EB33BCD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1701" y="682213"/>
            <a:ext cx="7284872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Diagram of Process State</a:t>
            </a:r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id="{C48543A4-67CA-450C-8237-41432A1A6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37" y="2277789"/>
            <a:ext cx="7725163" cy="301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DB427-E040-44A5-8418-6EB4DC5E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12264</TotalTime>
  <Words>4018</Words>
  <Application>Microsoft Office PowerPoint</Application>
  <PresentationFormat>On-screen Show (4:3)</PresentationFormat>
  <Paragraphs>610</Paragraphs>
  <Slides>54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Arial</vt:lpstr>
      <vt:lpstr>Century</vt:lpstr>
      <vt:lpstr>Century Gothic</vt:lpstr>
      <vt:lpstr>Comic Sans MS</vt:lpstr>
      <vt:lpstr>Consolas</vt:lpstr>
      <vt:lpstr>Courier New</vt:lpstr>
      <vt:lpstr>Helvetica</vt:lpstr>
      <vt:lpstr>Monaco</vt:lpstr>
      <vt:lpstr>Monotype Sorts</vt:lpstr>
      <vt:lpstr>Times New Roman</vt:lpstr>
      <vt:lpstr>Verdana</vt:lpstr>
      <vt:lpstr>Wingdings 2</vt:lpstr>
      <vt:lpstr>Wingdings 3</vt:lpstr>
      <vt:lpstr>Wisp</vt:lpstr>
      <vt:lpstr>Process Management</vt:lpstr>
      <vt:lpstr>Process Concept</vt:lpstr>
      <vt:lpstr>Process Concept (Cont.)</vt:lpstr>
      <vt:lpstr>Process in Memory</vt:lpstr>
      <vt:lpstr>Memory Layout of a C Program</vt:lpstr>
      <vt:lpstr>Process Control Block (PCB)</vt:lpstr>
      <vt:lpstr>Process Representation in Linux</vt:lpstr>
      <vt:lpstr>Process State</vt:lpstr>
      <vt:lpstr>Diagram of Process State</vt:lpstr>
      <vt:lpstr>Process Scheduling</vt:lpstr>
      <vt:lpstr>Ready and Wait Queues</vt:lpstr>
      <vt:lpstr>Representation of Process Scheduling</vt:lpstr>
      <vt:lpstr>CPU Switch From Process to Process</vt:lpstr>
      <vt:lpstr>Context Switch</vt:lpstr>
      <vt:lpstr>Multitasking in Mobile Systems</vt:lpstr>
      <vt:lpstr>Operations on Processes</vt:lpstr>
      <vt:lpstr>Process Creation</vt:lpstr>
      <vt:lpstr>A Tree of Processes in Linux</vt:lpstr>
      <vt:lpstr>Process Creation</vt:lpstr>
      <vt:lpstr>Process Creation: Unix</vt:lpstr>
      <vt:lpstr>C Program  Forking Separate Process</vt:lpstr>
      <vt:lpstr>C Program  Forking Separate Process</vt:lpstr>
      <vt:lpstr>PowerPoint Presentation</vt:lpstr>
      <vt:lpstr>Process Creation – Using fork()</vt:lpstr>
      <vt:lpstr>fork() + exec()</vt:lpstr>
      <vt:lpstr>Example</vt:lpstr>
      <vt:lpstr>PowerPoint Presentation</vt:lpstr>
      <vt:lpstr>PowerPoint Presentation</vt:lpstr>
      <vt:lpstr>PowerPoint Presentation</vt:lpstr>
      <vt:lpstr>Example 2</vt:lpstr>
      <vt:lpstr>Process Creation using WIN32 API</vt:lpstr>
      <vt:lpstr>PowerPoint Presentation</vt:lpstr>
      <vt:lpstr>Process Termination</vt:lpstr>
      <vt:lpstr>Process Termination</vt:lpstr>
      <vt:lpstr>Android Process Importance Hierarchy</vt:lpstr>
      <vt:lpstr>Multi-process Architecture – Chrome Browser</vt:lpstr>
      <vt:lpstr>Interprocess Communication</vt:lpstr>
      <vt:lpstr>Interprocess Communication</vt:lpstr>
      <vt:lpstr>Communications Models </vt:lpstr>
      <vt:lpstr>IPC – Shared Memory</vt:lpstr>
      <vt:lpstr>Producer-Consumer Problem</vt:lpstr>
      <vt:lpstr>Bounded-Buffer – Shared-Memory Solution</vt:lpstr>
      <vt:lpstr>PowerPoint Presentation</vt:lpstr>
      <vt:lpstr>IPC – Message Passing</vt:lpstr>
      <vt:lpstr>Message Passing (Cont.)</vt:lpstr>
      <vt:lpstr>Implementation of Communication Link</vt:lpstr>
      <vt:lpstr>Direct Communication</vt:lpstr>
      <vt:lpstr>Indirect Communication</vt:lpstr>
      <vt:lpstr>Indirect Communication (Cont.)</vt:lpstr>
      <vt:lpstr>Indirect Communication (Cont.)</vt:lpstr>
      <vt:lpstr>Synchronization</vt:lpstr>
      <vt:lpstr>Producer-Consumer: Message Passing</vt:lpstr>
      <vt:lpstr>Buffering</vt:lpstr>
      <vt:lpstr>End of Lecture 3  “Process Management”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Mobeena Shahzad</cp:lastModifiedBy>
  <cp:revision>412</cp:revision>
  <cp:lastPrinted>2001-06-14T13:58:17Z</cp:lastPrinted>
  <dcterms:created xsi:type="dcterms:W3CDTF">2011-01-13T23:43:38Z</dcterms:created>
  <dcterms:modified xsi:type="dcterms:W3CDTF">2022-10-06T04:06:08Z</dcterms:modified>
</cp:coreProperties>
</file>