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7" r:id="rId6"/>
    <p:sldId id="257" r:id="rId7"/>
    <p:sldId id="274" r:id="rId8"/>
    <p:sldId id="278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xmlns="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xmlns="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xmlns="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xmlns="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xmlns="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xmlns="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4/16/2020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4/16/2020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open?id=16u1_TMGzOWvij-xwguOu52lv8VLBoa11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spring.io/guides/gs/rest-service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materializecss.com/" TargetMode="External"/><Relationship Id="rId5" Type="http://schemas.openxmlformats.org/officeDocument/2006/relationships/hyperlink" Target="https://docs.gradle.org/current/userguide/userguide.html" TargetMode="External"/><Relationship Id="rId4" Type="http://schemas.openxmlformats.org/officeDocument/2006/relationships/hyperlink" Target="https://reactjs.org/docs/create-a-new-react-ap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System Design Document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Cs6310-A6  Group10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394088" y="3733757"/>
            <a:ext cx="4399392" cy="124719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394088" y="1063416"/>
            <a:ext cx="4399392" cy="213382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641916" y="1307905"/>
            <a:ext cx="3867981" cy="7776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HTML/CSS/React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(View)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41915" y="3924121"/>
            <a:ext cx="3867981" cy="7776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Java/Spring Boot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RESTful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/Business Logic/Data Access)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41308" y="182255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38102" y="4049577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41916" y="2182203"/>
            <a:ext cx="3867981" cy="7776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(Model/Controller)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551901" y="3223365"/>
            <a:ext cx="0" cy="43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48999" y="3286540"/>
            <a:ext cx="122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551901" y="5050741"/>
            <a:ext cx="0" cy="43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56620" y="5554659"/>
            <a:ext cx="2390561" cy="54703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(Scenario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files: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csv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58540" y="4394447"/>
            <a:ext cx="25473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058540" y="3469593"/>
            <a:ext cx="2547354" cy="8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0391" y="3077238"/>
            <a:ext cx="1051891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  <a:latin typeface="+mj-lt"/>
              </a:rPr>
              <a:t>n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pm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 start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95726" y="2256090"/>
            <a:ext cx="3023525" cy="4375710"/>
            <a:chOff x="992284" y="948846"/>
            <a:chExt cx="3965249" cy="5674408"/>
          </a:xfrm>
        </p:grpSpPr>
        <p:sp>
          <p:nvSpPr>
            <p:cNvPr id="5" name="Rounded Rectangle 4"/>
            <p:cNvSpPr/>
            <p:nvPr/>
          </p:nvSpPr>
          <p:spPr>
            <a:xfrm>
              <a:off x="992284" y="948846"/>
              <a:ext cx="3965249" cy="5674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77418" y="1559137"/>
              <a:ext cx="2888636" cy="198789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React 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(HTML, JS, CSS)</a:t>
              </a:r>
            </a:p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/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web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57919" y="3069294"/>
              <a:ext cx="1476202" cy="477735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Proxy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6450" y="1210228"/>
              <a:ext cx="1760433" cy="39912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/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locathost:3000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739725" y="3597778"/>
              <a:ext cx="3475" cy="367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1577418" y="4371001"/>
              <a:ext cx="2888635" cy="187679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API</a:t>
              </a:r>
            </a:p>
            <a:p>
              <a:pPr lvl="0"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RestController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GetMapping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RequestParam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450" y="4034803"/>
              <a:ext cx="1760433" cy="39912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/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locathost:8080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281585" y="3564122"/>
              <a:ext cx="4" cy="38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854705" y="2625858"/>
              <a:ext cx="105682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Node</a:t>
              </a:r>
              <a:r>
                <a:rPr lang="en-US" sz="1400" i="1" dirty="0" smtClean="0">
                  <a:solidFill>
                    <a:schemeClr val="tx1"/>
                  </a:solidFill>
                  <a:latin typeface="+mj-lt"/>
                </a:rPr>
                <a:t> Server</a:t>
              </a:r>
              <a:endParaRPr lang="en-US" sz="1400" i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498289" y="5107581"/>
              <a:ext cx="1736188" cy="40363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+mj-lt"/>
                </a:rPr>
                <a:t>RESTful</a:t>
              </a:r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 Server</a:t>
              </a:r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xmlns="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/>
              <a:t>2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541" y="2876601"/>
            <a:ext cx="4626697" cy="25670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70391" y="4481877"/>
            <a:ext cx="848309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+mj-lt"/>
              </a:rPr>
              <a:t>Update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RESTful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</a:t>
            </a:r>
            <a:endParaRPr lang="en-US" dirty="0"/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xmlns="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 smtClean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4456" y="2811566"/>
            <a:ext cx="2026777" cy="322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53508" y="2811566"/>
            <a:ext cx="2026777" cy="322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033757" y="4255806"/>
            <a:ext cx="6135880" cy="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003985" y="4409797"/>
            <a:ext cx="6208381" cy="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51279" y="3007186"/>
            <a:ext cx="7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GET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63965" y="2914115"/>
            <a:ext cx="224677" cy="4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17500"/>
              </p:ext>
            </p:extLst>
          </p:nvPr>
        </p:nvGraphicFramePr>
        <p:xfrm>
          <a:off x="3564367" y="2361418"/>
          <a:ext cx="4286250" cy="1859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6250"/>
              </a:tblGrid>
              <a:tr h="1298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starSearch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/?filename=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filename&amp;mode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=mode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files?filename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fileName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 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getStrat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 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nextAction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 /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nextActionByUser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/?action=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action&amp;param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param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 /stop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49957"/>
              </p:ext>
            </p:extLst>
          </p:nvPr>
        </p:nvGraphicFramePr>
        <p:xfrm>
          <a:off x="5069413" y="5059568"/>
          <a:ext cx="2974072" cy="1298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4072"/>
              </a:tblGrid>
              <a:tr h="1298045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589699" y="5444203"/>
            <a:ext cx="145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</a:t>
            </a:r>
            <a:r>
              <a:rPr lang="en-US" altLang="zh-CN" sz="1200" b="1" dirty="0" smtClean="0"/>
              <a:t>ESPONSE </a:t>
            </a:r>
            <a:r>
              <a:rPr lang="en-US" sz="1200" b="1" dirty="0" smtClean="0"/>
              <a:t>:</a:t>
            </a:r>
            <a:endParaRPr lang="en-US" sz="1200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15609"/>
              </p:ext>
            </p:extLst>
          </p:nvPr>
        </p:nvGraphicFramePr>
        <p:xfrm>
          <a:off x="3529369" y="4460221"/>
          <a:ext cx="5682997" cy="204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2997"/>
              </a:tblGrid>
              <a:tr h="1298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{“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width”,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“height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maxTurns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“turns”, “fuels”,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explorableSquares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“squares”,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safeSquares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totalDrones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“drones”, “outputs”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{“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filesToInitial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filesToResume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 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strat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 (strategy)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{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“turns”, “squares”,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safeSquares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“drones”, “outputs”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  {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“turns”, “squares”,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safeSquares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“drones”, “outputs”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 {“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finalReport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”}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0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Set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08261" y="2101905"/>
            <a:ext cx="8532286" cy="369178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/>
              <a:t>Download </a:t>
            </a:r>
            <a:r>
              <a:rPr lang="en-US" sz="1200" dirty="0" smtClean="0"/>
              <a:t>virtual machine </a:t>
            </a:r>
          </a:p>
          <a:p>
            <a:pPr algn="l"/>
            <a:r>
              <a:rPr lang="en-US" sz="1200" dirty="0" smtClean="0"/>
              <a:t>       Team_10.ova: </a:t>
            </a:r>
            <a:r>
              <a:rPr lang="en-US" sz="1200" b="1" dirty="0" smtClean="0">
                <a:hlinkClick r:id="rId2"/>
              </a:rPr>
              <a:t>https://drive.google.com/open?id=16u1_TMGzOWvij-xwguOu52lv8VLBoa11</a:t>
            </a:r>
            <a:endParaRPr lang="en-US" sz="1200" b="1" dirty="0" smtClean="0"/>
          </a:p>
          <a:p>
            <a:pPr algn="l"/>
            <a:r>
              <a:rPr lang="en-US" sz="1200" dirty="0"/>
              <a:t> </a:t>
            </a:r>
            <a:r>
              <a:rPr lang="en-US" sz="1200" dirty="0" smtClean="0"/>
              <a:t>     (</a:t>
            </a:r>
            <a:r>
              <a:rPr lang="en-US" sz="1200" dirty="0"/>
              <a:t>Md5sum: c11ffe3f4b0105c262471c521257c008   Password: group10</a:t>
            </a:r>
            <a:r>
              <a:rPr lang="en-US" sz="1200" dirty="0" smtClean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Download and unzip </a:t>
            </a:r>
            <a:r>
              <a:rPr lang="en-US" sz="1200" b="1" dirty="0" smtClean="0"/>
              <a:t>source_code.zip</a:t>
            </a:r>
            <a:r>
              <a:rPr lang="en-US" sz="1200" dirty="0" smtClean="0"/>
              <a:t> from our group submission and store it in VM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Open terminal and go to </a:t>
            </a:r>
            <a:r>
              <a:rPr lang="en-US" sz="1200" b="1" dirty="0"/>
              <a:t>/</a:t>
            </a:r>
            <a:r>
              <a:rPr lang="en-US" sz="1200" b="1" dirty="0" err="1" smtClean="0"/>
              <a:t>source_code</a:t>
            </a:r>
            <a:r>
              <a:rPr lang="en-US" sz="1200" b="1" dirty="0" smtClean="0"/>
              <a:t> 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Run the command below to build and run file in the current directory:   </a:t>
            </a:r>
            <a:r>
              <a:rPr lang="en-US" sz="1200" b="1" dirty="0" err="1" smtClean="0"/>
              <a:t>gradle</a:t>
            </a:r>
            <a:r>
              <a:rPr lang="en-US" sz="1200" b="1" dirty="0" smtClean="0"/>
              <a:t> </a:t>
            </a:r>
            <a:r>
              <a:rPr lang="en-US" sz="1200" b="1" dirty="0" smtClean="0"/>
              <a:t>run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Build </a:t>
            </a:r>
            <a:r>
              <a:rPr lang="en-US" sz="1200" dirty="0" smtClean="0"/>
              <a:t>and </a:t>
            </a:r>
            <a:r>
              <a:rPr lang="en-US" sz="1200" dirty="0" smtClean="0"/>
              <a:t>run </a:t>
            </a:r>
            <a:r>
              <a:rPr lang="en-US" sz="1200" dirty="0" smtClean="0"/>
              <a:t>successfully </a:t>
            </a:r>
            <a:r>
              <a:rPr lang="en-US" sz="1200" dirty="0" smtClean="0"/>
              <a:t>if</a:t>
            </a:r>
            <a:r>
              <a:rPr lang="en-US" sz="1200" dirty="0" smtClean="0"/>
              <a:t> </a:t>
            </a:r>
            <a:r>
              <a:rPr lang="en-US" sz="1200" dirty="0" smtClean="0"/>
              <a:t>you see the information below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433" y="5317852"/>
            <a:ext cx="336232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433" y="4995149"/>
            <a:ext cx="3752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Start GUI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66429" y="2350093"/>
            <a:ext cx="8532286" cy="3734512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/>
              <a:t>Once backend build and run successfully, there are two ways to start GUI:</a:t>
            </a:r>
          </a:p>
          <a:p>
            <a:pPr algn="l"/>
            <a:r>
              <a:rPr lang="en-US" sz="1200" b="1" dirty="0" smtClean="0"/>
              <a:t>- Production Mode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 Open the browser (Firefox</a:t>
            </a:r>
            <a:r>
              <a:rPr lang="en-US" sz="1200" dirty="0"/>
              <a:t>), enter </a:t>
            </a:r>
            <a:r>
              <a:rPr lang="en-US" sz="1200" b="1" dirty="0"/>
              <a:t>http://127.0.0.1:8080  </a:t>
            </a:r>
            <a:endParaRPr lang="en-US" sz="1200" b="1" dirty="0" smtClean="0"/>
          </a:p>
          <a:p>
            <a:pPr algn="l"/>
            <a:endParaRPr lang="en-US" sz="1200" b="1" dirty="0" smtClean="0"/>
          </a:p>
          <a:p>
            <a:pPr algn="l"/>
            <a:r>
              <a:rPr lang="en-US" sz="1200" b="1" dirty="0" smtClean="0"/>
              <a:t>- Development mode </a:t>
            </a:r>
            <a:r>
              <a:rPr lang="en-US" sz="1200" dirty="0" smtClean="0"/>
              <a:t>(</a:t>
            </a:r>
            <a:r>
              <a:rPr lang="en-US" sz="1200" dirty="0"/>
              <a:t>OR you can </a:t>
            </a:r>
            <a:r>
              <a:rPr lang="en-US" sz="1200" dirty="0" smtClean="0"/>
              <a:t>start it </a:t>
            </a:r>
            <a:r>
              <a:rPr lang="en-US" sz="1200" dirty="0"/>
              <a:t>with development </a:t>
            </a:r>
            <a:r>
              <a:rPr lang="en-US" sz="1200" dirty="0" smtClean="0"/>
              <a:t>mode)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Open Visual Studio Code, Click </a:t>
            </a:r>
            <a:r>
              <a:rPr lang="en-US" sz="1200" b="1" dirty="0" smtClean="0"/>
              <a:t>File -&gt; Add folder to Workspace </a:t>
            </a:r>
            <a:r>
              <a:rPr lang="en-US" sz="1200" dirty="0" smtClean="0"/>
              <a:t>and select the folder </a:t>
            </a:r>
            <a:r>
              <a:rPr lang="en-US" sz="1200" b="1" dirty="0" err="1" smtClean="0"/>
              <a:t>source_code</a:t>
            </a:r>
            <a:r>
              <a:rPr lang="en-US" sz="1200" b="1" dirty="0" smtClean="0"/>
              <a:t>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Click </a:t>
            </a:r>
            <a:r>
              <a:rPr lang="en-US" sz="1200" b="1" dirty="0" smtClean="0"/>
              <a:t>Terminal -&gt; New Terminal, cd web </a:t>
            </a:r>
            <a:r>
              <a:rPr lang="en-US" sz="1200" dirty="0" smtClean="0"/>
              <a:t>to go to the folder /</a:t>
            </a:r>
            <a:r>
              <a:rPr lang="en-US" sz="1200" b="1" dirty="0" smtClean="0"/>
              <a:t>web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To Install the dependencies in the local folder </a:t>
            </a:r>
            <a:r>
              <a:rPr lang="en-US" sz="1200" dirty="0" err="1" smtClean="0"/>
              <a:t>node_modules</a:t>
            </a:r>
            <a:r>
              <a:rPr lang="en-US" sz="1200" dirty="0" smtClean="0"/>
              <a:t>, run the command (once): </a:t>
            </a:r>
            <a:r>
              <a:rPr lang="en-US" sz="1200" b="1" dirty="0" err="1" smtClean="0"/>
              <a:t>npm</a:t>
            </a:r>
            <a:r>
              <a:rPr lang="en-US" sz="1200" b="1" dirty="0" smtClean="0"/>
              <a:t> install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To run server file and app in the development mode, use the command: 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npm</a:t>
            </a:r>
            <a:r>
              <a:rPr lang="en-US" sz="1200" b="1" dirty="0" smtClean="0"/>
              <a:t> start </a:t>
            </a:r>
            <a:endParaRPr lang="en-US" sz="1200" b="1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The browser(Firefox) will open automatically with an </a:t>
            </a:r>
            <a:r>
              <a:rPr lang="en-US" sz="1200" dirty="0"/>
              <a:t>address </a:t>
            </a:r>
            <a:r>
              <a:rPr lang="en-US" sz="1200" b="1" dirty="0"/>
              <a:t>http://</a:t>
            </a:r>
            <a:r>
              <a:rPr lang="en-US" sz="1200" b="1" dirty="0" smtClean="0"/>
              <a:t>127.0.0.1:3000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5178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51888" y="2615013"/>
            <a:ext cx="8600652" cy="373451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Building </a:t>
            </a:r>
            <a:r>
              <a:rPr lang="en-US" sz="1400" dirty="0"/>
              <a:t>a </a:t>
            </a:r>
            <a:r>
              <a:rPr lang="en-US" sz="1400" dirty="0" err="1"/>
              <a:t>RESTful</a:t>
            </a:r>
            <a:r>
              <a:rPr lang="en-US" sz="1400" dirty="0"/>
              <a:t> Web Service: </a:t>
            </a:r>
            <a:r>
              <a:rPr lang="en-US" sz="1400" b="1" dirty="0"/>
              <a:t> </a:t>
            </a:r>
            <a:r>
              <a:rPr lang="en-US" sz="1400" b="1" dirty="0">
                <a:hlinkClick r:id="rId2"/>
              </a:rPr>
              <a:t>https://spring.io/guides/gs/rest-service</a:t>
            </a:r>
            <a:r>
              <a:rPr lang="en-US" sz="1400" b="1" dirty="0" smtClean="0">
                <a:hlinkClick r:id="rId2"/>
              </a:rPr>
              <a:t>/</a:t>
            </a:r>
            <a:endParaRPr lang="en-US" sz="14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Visual Studio Code: </a:t>
            </a:r>
            <a:r>
              <a:rPr lang="en-US" sz="1400" b="1" dirty="0" smtClean="0">
                <a:hlinkClick r:id="rId3"/>
              </a:rPr>
              <a:t>https</a:t>
            </a:r>
            <a:r>
              <a:rPr lang="en-US" sz="1400" b="1" dirty="0">
                <a:hlinkClick r:id="rId3"/>
              </a:rPr>
              <a:t>://code.visualstudio.com</a:t>
            </a:r>
            <a:r>
              <a:rPr lang="en-US" sz="1400" b="1" dirty="0" smtClean="0">
                <a:hlinkClick r:id="rId3"/>
              </a:rPr>
              <a:t>/</a:t>
            </a:r>
            <a:endParaRPr lang="en-US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Create a New React </a:t>
            </a:r>
            <a:r>
              <a:rPr lang="en-US" sz="1400" dirty="0" smtClean="0"/>
              <a:t>App: </a:t>
            </a:r>
            <a:r>
              <a:rPr lang="en-US" sz="1400" b="1" dirty="0" smtClean="0">
                <a:hlinkClick r:id="rId4"/>
              </a:rPr>
              <a:t>https</a:t>
            </a:r>
            <a:r>
              <a:rPr lang="en-US" sz="1400" b="1" dirty="0">
                <a:hlinkClick r:id="rId4"/>
              </a:rPr>
              <a:t>://</a:t>
            </a:r>
            <a:r>
              <a:rPr lang="en-US" sz="1400" b="1" dirty="0" smtClean="0">
                <a:hlinkClick r:id="rId4"/>
              </a:rPr>
              <a:t>reactjs.org/docs/create-a-new-react-app.html</a:t>
            </a:r>
            <a:endParaRPr lang="en-US" sz="14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Gradle</a:t>
            </a:r>
            <a:r>
              <a:rPr lang="en-US" sz="1400" dirty="0"/>
              <a:t> User Manual: </a:t>
            </a:r>
            <a:r>
              <a:rPr lang="en-US" sz="1400" b="1" dirty="0">
                <a:hlinkClick r:id="rId5"/>
              </a:rPr>
              <a:t>https://</a:t>
            </a:r>
            <a:r>
              <a:rPr lang="en-US" sz="1400" b="1" dirty="0" smtClean="0">
                <a:hlinkClick r:id="rId5"/>
              </a:rPr>
              <a:t>docs.gradle.org/current/userguide/userguide.html</a:t>
            </a:r>
            <a:endParaRPr lang="en-US" sz="14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Materialize</a:t>
            </a:r>
            <a:r>
              <a:rPr lang="en-US" sz="1400" dirty="0" smtClean="0"/>
              <a:t>: </a:t>
            </a:r>
            <a:r>
              <a:rPr lang="en-US" sz="1400" b="1" dirty="0" smtClean="0">
                <a:hlinkClick r:id="rId6"/>
              </a:rPr>
              <a:t>https</a:t>
            </a:r>
            <a:r>
              <a:rPr lang="en-US" sz="1400" b="1" dirty="0">
                <a:hlinkClick r:id="rId6"/>
              </a:rPr>
              <a:t>://materializecss.com</a:t>
            </a:r>
            <a:r>
              <a:rPr lang="en-US" sz="1400" b="1" dirty="0" smtClean="0">
                <a:hlinkClick r:id="rId6"/>
              </a:rPr>
              <a:t>/</a:t>
            </a:r>
            <a:endParaRPr lang="en-US" sz="14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523805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openxmlformats.org/package/2006/metadata/core-properties"/>
    <ds:schemaRef ds:uri="http://www.w3.org/XML/1998/namespace"/>
    <ds:schemaRef ds:uri="71af3243-3dd4-4a8d-8c0d-dd76da1f02a5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427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宋体</vt:lpstr>
      <vt:lpstr>Arial</vt:lpstr>
      <vt:lpstr>Calibri</vt:lpstr>
      <vt:lpstr>Century Gothic</vt:lpstr>
      <vt:lpstr>Wingdings</vt:lpstr>
      <vt:lpstr>Wingdings 3</vt:lpstr>
      <vt:lpstr>Ion Boardroom</vt:lpstr>
      <vt:lpstr>System Design Document</vt:lpstr>
      <vt:lpstr>System Architecture</vt:lpstr>
      <vt:lpstr>Development</vt:lpstr>
      <vt:lpstr>Define RESTful API </vt:lpstr>
      <vt:lpstr>Step-by-step Set up</vt:lpstr>
      <vt:lpstr>Two Ways to Start GUI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2020-03-28T21:57:51Z</dcterms:created>
  <dcterms:modified xsi:type="dcterms:W3CDTF">2020-04-17T03:12:17Z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