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BFDB462-97AB-4F19-BC5B-7DC8B8077DFB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FAE73E6-914A-45EE-A397-5797B78330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2480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B462-97AB-4F19-BC5B-7DC8B8077DFB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73E6-914A-45EE-A397-5797B7833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88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B462-97AB-4F19-BC5B-7DC8B8077DFB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73E6-914A-45EE-A397-5797B7833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4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B462-97AB-4F19-BC5B-7DC8B8077DFB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73E6-914A-45EE-A397-5797B7833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91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B462-97AB-4F19-BC5B-7DC8B8077DFB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73E6-914A-45EE-A397-5797B78330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786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B462-97AB-4F19-BC5B-7DC8B8077DFB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73E6-914A-45EE-A397-5797B7833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26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B462-97AB-4F19-BC5B-7DC8B8077DFB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73E6-914A-45EE-A397-5797B7833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48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B462-97AB-4F19-BC5B-7DC8B8077DFB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73E6-914A-45EE-A397-5797B7833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5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B462-97AB-4F19-BC5B-7DC8B8077DFB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73E6-914A-45EE-A397-5797B7833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53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B462-97AB-4F19-BC5B-7DC8B8077DFB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73E6-914A-45EE-A397-5797B7833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77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B462-97AB-4F19-BC5B-7DC8B8077DFB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73E6-914A-45EE-A397-5797B7833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12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BFDB462-97AB-4F19-BC5B-7DC8B8077DFB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FAE73E6-914A-45EE-A397-5797B7833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5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9BF2584-DE15-5A92-AC74-A6E90E4340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5369" y="198864"/>
            <a:ext cx="1884678" cy="622811"/>
          </a:xfrm>
          <a:prstGeom prst="rect">
            <a:avLst/>
          </a:prstGeom>
        </p:spPr>
      </p:pic>
      <p:pic>
        <p:nvPicPr>
          <p:cNvPr id="9" name="图片 8" descr="图片包含 徽标&#10;&#10;描述已自动生成">
            <a:extLst>
              <a:ext uri="{FF2B5EF4-FFF2-40B4-BE49-F238E27FC236}">
                <a16:creationId xmlns:a16="http://schemas.microsoft.com/office/drawing/2014/main" id="{E48ED8A6-1FC9-B33A-F0DE-CBD8E891D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950" y="925315"/>
            <a:ext cx="1843193" cy="184319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3D282C8-6F70-6830-8FCE-FDFEEC69A4FD}"/>
              </a:ext>
            </a:extLst>
          </p:cNvPr>
          <p:cNvSpPr txBox="1"/>
          <p:nvPr/>
        </p:nvSpPr>
        <p:spPr>
          <a:xfrm>
            <a:off x="3075711" y="2921168"/>
            <a:ext cx="6317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中南林业科技大学</a:t>
            </a:r>
            <a:endParaRPr lang="en-US" altLang="zh-CN" sz="6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C4C4BA-EA04-FE3C-465A-5BAE7207735A}"/>
              </a:ext>
            </a:extLst>
          </p:cNvPr>
          <p:cNvSpPr txBox="1"/>
          <p:nvPr/>
        </p:nvSpPr>
        <p:spPr>
          <a:xfrm>
            <a:off x="1987229" y="4775201"/>
            <a:ext cx="856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软件工程课程设计</a:t>
            </a:r>
            <a:r>
              <a:rPr lang="en-US" altLang="zh-CN" sz="3600" dirty="0"/>
              <a:t>——</a:t>
            </a:r>
            <a:r>
              <a:rPr lang="zh-CN" altLang="en-US" sz="3600" dirty="0"/>
              <a:t>企业员工考勤系统</a:t>
            </a:r>
          </a:p>
        </p:txBody>
      </p:sp>
    </p:spTree>
    <p:extLst>
      <p:ext uri="{BB962C8B-B14F-4D97-AF65-F5344CB8AC3E}">
        <p14:creationId xmlns:p14="http://schemas.microsoft.com/office/powerpoint/2010/main" val="337299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BF4E5FF-D238-842C-096C-6D478E00C3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5369" y="198864"/>
            <a:ext cx="1884678" cy="62281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975414D-C19D-F5F8-94AC-7D73A13A2F63}"/>
              </a:ext>
            </a:extLst>
          </p:cNvPr>
          <p:cNvSpPr txBox="1"/>
          <p:nvPr/>
        </p:nvSpPr>
        <p:spPr>
          <a:xfrm>
            <a:off x="272514" y="895927"/>
            <a:ext cx="4455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/>
              <a:t>企业员工考勤系统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121112-8905-BF56-A2F5-F694711E57B5}"/>
              </a:ext>
            </a:extLst>
          </p:cNvPr>
          <p:cNvSpPr txBox="1"/>
          <p:nvPr/>
        </p:nvSpPr>
        <p:spPr>
          <a:xfrm>
            <a:off x="1376219" y="1905506"/>
            <a:ext cx="83034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	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随着企业规模的扩大和工作模式的多样化，传统的考勤方式已无法满足高效准确的管理需求。因此，研究企业员工考勤系统具有重要的现实意义。该系统的开发能够提供自动化记录、多样化考勤方式、数据管理和分析等功能，提高考勤管理的效率和准确性。同时，系统可以适应灵活的工作模式和远程办公需求，为企业提供可靠的考勤数据和决策依据。研究企业员工考勤系统能够推动企业管理的现代化转型，提高工作效率和员工满意度，进而促进企业的稳定发展。</a:t>
            </a:r>
            <a:endParaRPr lang="en-US" altLang="zh-CN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sz="2400" dirty="0">
                <a:solidFill>
                  <a:srgbClr val="374151"/>
                </a:solidFill>
                <a:latin typeface="Söhne"/>
              </a:rPr>
              <a:t>	</a:t>
            </a:r>
            <a:r>
              <a:rPr lang="zh-CN" altLang="en-US" sz="2400" dirty="0">
                <a:solidFill>
                  <a:srgbClr val="374151"/>
                </a:solidFill>
                <a:latin typeface="Söhne"/>
              </a:rPr>
              <a:t>本系统针对适用于中小企业日常考勤需要，以轻量、快捷的方式满足基本需求，再以模块化的方式自由定制特化功能。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76931D-C7A1-4C55-7556-458A5372A09C}"/>
              </a:ext>
            </a:extLst>
          </p:cNvPr>
          <p:cNvSpPr txBox="1"/>
          <p:nvPr/>
        </p:nvSpPr>
        <p:spPr>
          <a:xfrm>
            <a:off x="10686473" y="1751618"/>
            <a:ext cx="137600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背景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技术</a:t>
            </a:r>
            <a:r>
              <a:rPr lang="zh-CN" altLang="en-US" sz="2000" dirty="0">
                <a:solidFill>
                  <a:schemeClr val="bg1"/>
                </a:solidFill>
              </a:rPr>
              <a:t>介绍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概念</a:t>
            </a:r>
            <a:r>
              <a:rPr lang="zh-CN" altLang="en-US" sz="2000" dirty="0">
                <a:solidFill>
                  <a:schemeClr val="bg1"/>
                </a:solidFill>
              </a:rPr>
              <a:t>模型图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功能</a:t>
            </a:r>
            <a:r>
              <a:rPr lang="zh-CN" altLang="en-US" sz="2000" dirty="0">
                <a:solidFill>
                  <a:schemeClr val="bg1"/>
                </a:solidFill>
              </a:rPr>
              <a:t>结构图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数据</a:t>
            </a:r>
            <a:r>
              <a:rPr lang="zh-CN" altLang="en-US" sz="2000" dirty="0">
                <a:solidFill>
                  <a:schemeClr val="bg1"/>
                </a:solidFill>
              </a:rPr>
              <a:t>流图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C948391F-A695-DFAA-576A-20E005D6F995}"/>
              </a:ext>
            </a:extLst>
          </p:cNvPr>
          <p:cNvSpPr/>
          <p:nvPr/>
        </p:nvSpPr>
        <p:spPr>
          <a:xfrm>
            <a:off x="9956800" y="1822378"/>
            <a:ext cx="618836" cy="30652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57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44444E-6 L 0.76615 4.44444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9FDA9E-9BF7-683C-3BB6-917EEF5B965B}"/>
              </a:ext>
            </a:extLst>
          </p:cNvPr>
          <p:cNvSpPr txBox="1"/>
          <p:nvPr/>
        </p:nvSpPr>
        <p:spPr>
          <a:xfrm>
            <a:off x="10686473" y="1751618"/>
            <a:ext cx="137600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背景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技术</a:t>
            </a:r>
            <a:r>
              <a:rPr lang="zh-CN" altLang="en-US" sz="2000" dirty="0">
                <a:solidFill>
                  <a:schemeClr val="bg1"/>
                </a:solidFill>
              </a:rPr>
              <a:t>介绍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概念</a:t>
            </a:r>
            <a:r>
              <a:rPr lang="zh-CN" altLang="en-US" sz="2000" dirty="0">
                <a:solidFill>
                  <a:schemeClr val="bg1"/>
                </a:solidFill>
              </a:rPr>
              <a:t>模型图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功能</a:t>
            </a:r>
            <a:r>
              <a:rPr lang="zh-CN" altLang="en-US" sz="2000" dirty="0">
                <a:solidFill>
                  <a:schemeClr val="bg1"/>
                </a:solidFill>
              </a:rPr>
              <a:t>结构图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数据</a:t>
            </a:r>
            <a:r>
              <a:rPr lang="zh-CN" altLang="en-US" sz="2000" dirty="0">
                <a:solidFill>
                  <a:schemeClr val="bg1"/>
                </a:solidFill>
              </a:rPr>
              <a:t>流图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483F0766-A05A-67DA-F1FB-2246DF1BEEE4}"/>
              </a:ext>
            </a:extLst>
          </p:cNvPr>
          <p:cNvSpPr/>
          <p:nvPr/>
        </p:nvSpPr>
        <p:spPr>
          <a:xfrm>
            <a:off x="9956800" y="1822378"/>
            <a:ext cx="618836" cy="30652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E18A7A-6B63-4958-D5DF-D9980F4245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56800" y="198864"/>
            <a:ext cx="1884678" cy="62281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25BC207-337B-5D06-C844-4323529210E0}"/>
              </a:ext>
            </a:extLst>
          </p:cNvPr>
          <p:cNvSpPr txBox="1"/>
          <p:nvPr/>
        </p:nvSpPr>
        <p:spPr>
          <a:xfrm>
            <a:off x="272514" y="895927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/>
              <a:t>技术介绍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E43774B-EB36-946D-6D28-4D80255263A2}"/>
              </a:ext>
            </a:extLst>
          </p:cNvPr>
          <p:cNvSpPr/>
          <p:nvPr/>
        </p:nvSpPr>
        <p:spPr>
          <a:xfrm>
            <a:off x="646545" y="2004291"/>
            <a:ext cx="1662546" cy="98829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0B33B8F-5B7A-93AC-1208-4DDA9EA2C74D}"/>
              </a:ext>
            </a:extLst>
          </p:cNvPr>
          <p:cNvSpPr/>
          <p:nvPr/>
        </p:nvSpPr>
        <p:spPr>
          <a:xfrm>
            <a:off x="3639126" y="1975641"/>
            <a:ext cx="1662546" cy="98829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43B1FADB-F220-CEB5-B1F1-8604137BE2A8}"/>
              </a:ext>
            </a:extLst>
          </p:cNvPr>
          <p:cNvSpPr/>
          <p:nvPr/>
        </p:nvSpPr>
        <p:spPr>
          <a:xfrm>
            <a:off x="2419928" y="2236448"/>
            <a:ext cx="1080654" cy="201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926F1A9D-5523-A848-F9AF-EDF8ECEDF41D}"/>
              </a:ext>
            </a:extLst>
          </p:cNvPr>
          <p:cNvSpPr/>
          <p:nvPr/>
        </p:nvSpPr>
        <p:spPr>
          <a:xfrm rot="10800000">
            <a:off x="2419928" y="2605278"/>
            <a:ext cx="1080654" cy="201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E04A50-E7F5-69A0-AB74-BF339672862B}"/>
              </a:ext>
            </a:extLst>
          </p:cNvPr>
          <p:cNvSpPr txBox="1"/>
          <p:nvPr/>
        </p:nvSpPr>
        <p:spPr>
          <a:xfrm>
            <a:off x="2166607" y="3239810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C/S </a:t>
            </a:r>
            <a:r>
              <a:rPr lang="zh-CN" altLang="en-US" sz="2800" dirty="0"/>
              <a:t>架构</a:t>
            </a:r>
          </a:p>
        </p:txBody>
      </p:sp>
      <p:pic>
        <p:nvPicPr>
          <p:cNvPr id="23" name="图片 22" descr="徽标, 公司名称&#10;&#10;描述已自动生成">
            <a:extLst>
              <a:ext uri="{FF2B5EF4-FFF2-40B4-BE49-F238E27FC236}">
                <a16:creationId xmlns:a16="http://schemas.microsoft.com/office/drawing/2014/main" id="{23DB32A8-1213-4D1A-C6E3-AAADDB7C1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343" y="1804743"/>
            <a:ext cx="2225040" cy="124968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0D84220-68C9-51B2-8F3A-F0945C07AF65}"/>
              </a:ext>
            </a:extLst>
          </p:cNvPr>
          <p:cNvSpPr txBox="1"/>
          <p:nvPr/>
        </p:nvSpPr>
        <p:spPr>
          <a:xfrm>
            <a:off x="6845365" y="3275112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Core Java</a:t>
            </a:r>
            <a:endParaRPr lang="zh-CN" altLang="en-US" sz="2800" dirty="0"/>
          </a:p>
        </p:txBody>
      </p:sp>
      <p:pic>
        <p:nvPicPr>
          <p:cNvPr id="27" name="图片 26" descr="图片包含 徽标&#10;&#10;描述已自动生成">
            <a:extLst>
              <a:ext uri="{FF2B5EF4-FFF2-40B4-BE49-F238E27FC236}">
                <a16:creationId xmlns:a16="http://schemas.microsoft.com/office/drawing/2014/main" id="{6D132FE8-D71E-CEF8-AB47-53A350F883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32" y="4195609"/>
            <a:ext cx="3533775" cy="129540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BF3A190A-3667-340A-D926-21C967C97FD0}"/>
              </a:ext>
            </a:extLst>
          </p:cNvPr>
          <p:cNvSpPr txBox="1"/>
          <p:nvPr/>
        </p:nvSpPr>
        <p:spPr>
          <a:xfrm>
            <a:off x="1369126" y="5583436"/>
            <a:ext cx="3023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SQL Server 2019</a:t>
            </a:r>
            <a:endParaRPr lang="zh-CN" altLang="en-US" sz="2800" dirty="0"/>
          </a:p>
        </p:txBody>
      </p:sp>
      <p:pic>
        <p:nvPicPr>
          <p:cNvPr id="31" name="图片 30" descr="卡通人物&#10;&#10;中度可信度描述已自动生成">
            <a:extLst>
              <a:ext uri="{FF2B5EF4-FFF2-40B4-BE49-F238E27FC236}">
                <a16:creationId xmlns:a16="http://schemas.microsoft.com/office/drawing/2014/main" id="{77A4B0E3-0A7C-7209-76F5-A66B42AB78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99" y="4014405"/>
            <a:ext cx="2510450" cy="1569031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4FFAAEE5-A96E-2C62-C776-9FAB38B9BD9F}"/>
              </a:ext>
            </a:extLst>
          </p:cNvPr>
          <p:cNvSpPr txBox="1"/>
          <p:nvPr/>
        </p:nvSpPr>
        <p:spPr>
          <a:xfrm>
            <a:off x="5424464" y="5537899"/>
            <a:ext cx="4910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Java </a:t>
            </a:r>
            <a:r>
              <a:rPr lang="en-US" altLang="zh-CN" sz="2800" dirty="0" err="1"/>
              <a:t>DataBase</a:t>
            </a:r>
            <a:r>
              <a:rPr lang="en-US" altLang="zh-CN" sz="2800" dirty="0"/>
              <a:t> Connectivity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3380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96296E-6 L 0.00039 0.1347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3" grpId="0" animBg="1"/>
      <p:bldP spid="14" grpId="0" animBg="1"/>
      <p:bldP spid="18" grpId="0" animBg="1"/>
      <p:bldP spid="19" grpId="0" animBg="1"/>
      <p:bldP spid="21" grpId="0"/>
      <p:bldP spid="24" grpId="0"/>
      <p:bldP spid="29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17BE4EB-667F-B524-54BD-2E78AF03F2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56800" y="198864"/>
            <a:ext cx="1884678" cy="62281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B6CE839-86C7-B943-B73A-66F1164F20B1}"/>
              </a:ext>
            </a:extLst>
          </p:cNvPr>
          <p:cNvSpPr txBox="1"/>
          <p:nvPr/>
        </p:nvSpPr>
        <p:spPr>
          <a:xfrm>
            <a:off x="10686473" y="1751618"/>
            <a:ext cx="137600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背景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技术</a:t>
            </a:r>
            <a:r>
              <a:rPr lang="zh-CN" altLang="en-US" sz="2000" dirty="0">
                <a:solidFill>
                  <a:schemeClr val="bg1"/>
                </a:solidFill>
              </a:rPr>
              <a:t>介绍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概念</a:t>
            </a:r>
            <a:r>
              <a:rPr lang="zh-CN" altLang="en-US" sz="2000" dirty="0">
                <a:solidFill>
                  <a:schemeClr val="bg1"/>
                </a:solidFill>
              </a:rPr>
              <a:t>模型图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功能</a:t>
            </a:r>
            <a:r>
              <a:rPr lang="zh-CN" altLang="en-US" sz="2000" dirty="0">
                <a:solidFill>
                  <a:schemeClr val="bg1"/>
                </a:solidFill>
              </a:rPr>
              <a:t>结构图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数据</a:t>
            </a:r>
            <a:r>
              <a:rPr lang="zh-CN" altLang="en-US" sz="2000" dirty="0">
                <a:solidFill>
                  <a:schemeClr val="bg1"/>
                </a:solidFill>
              </a:rPr>
              <a:t>流图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/>
              <a:t>成果</a:t>
            </a:r>
            <a:r>
              <a:rPr lang="zh-CN" altLang="en-US" sz="2000" dirty="0">
                <a:solidFill>
                  <a:schemeClr val="bg1"/>
                </a:solidFill>
              </a:rPr>
              <a:t>展示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D3FAA6-E6B1-8277-EE71-B21EABE3AD64}"/>
              </a:ext>
            </a:extLst>
          </p:cNvPr>
          <p:cNvSpPr txBox="1"/>
          <p:nvPr/>
        </p:nvSpPr>
        <p:spPr>
          <a:xfrm>
            <a:off x="272514" y="895927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/>
              <a:t>概念模型图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AEA62D2-4CC7-807A-1067-717A95715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896320"/>
            <a:ext cx="9845963" cy="4022484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31A899FE-850F-4D39-1A5C-087A6AD3C6C0}"/>
              </a:ext>
            </a:extLst>
          </p:cNvPr>
          <p:cNvSpPr/>
          <p:nvPr/>
        </p:nvSpPr>
        <p:spPr>
          <a:xfrm>
            <a:off x="9956800" y="2750955"/>
            <a:ext cx="618836" cy="30652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32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7 L 0.00039 0.1347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88A9EE4-6742-5E66-E346-D7BDA9CAC0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56800" y="198864"/>
            <a:ext cx="1884678" cy="62281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4E41681-B5F3-0B3B-88E7-2E45F4B1BEF9}"/>
              </a:ext>
            </a:extLst>
          </p:cNvPr>
          <p:cNvSpPr txBox="1"/>
          <p:nvPr/>
        </p:nvSpPr>
        <p:spPr>
          <a:xfrm>
            <a:off x="10686473" y="1751618"/>
            <a:ext cx="137600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背景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技术</a:t>
            </a:r>
            <a:r>
              <a:rPr lang="zh-CN" altLang="en-US" sz="2000" dirty="0">
                <a:solidFill>
                  <a:schemeClr val="bg1"/>
                </a:solidFill>
              </a:rPr>
              <a:t>介绍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概念</a:t>
            </a:r>
            <a:r>
              <a:rPr lang="zh-CN" altLang="en-US" sz="2000" dirty="0">
                <a:solidFill>
                  <a:schemeClr val="bg1"/>
                </a:solidFill>
              </a:rPr>
              <a:t>模型图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功能</a:t>
            </a:r>
            <a:r>
              <a:rPr lang="zh-CN" altLang="en-US" sz="2000" dirty="0">
                <a:solidFill>
                  <a:schemeClr val="bg1"/>
                </a:solidFill>
              </a:rPr>
              <a:t>结构图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数据</a:t>
            </a:r>
            <a:r>
              <a:rPr lang="zh-CN" altLang="en-US" sz="2000" dirty="0">
                <a:solidFill>
                  <a:schemeClr val="bg1"/>
                </a:solidFill>
              </a:rPr>
              <a:t>流图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/>
              <a:t>成果</a:t>
            </a:r>
            <a:r>
              <a:rPr lang="zh-CN" altLang="en-US" sz="2000" dirty="0">
                <a:solidFill>
                  <a:schemeClr val="bg1"/>
                </a:solidFill>
              </a:rPr>
              <a:t>展示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E9C857-4AE4-5479-CAF7-6C050BD3EAAB}"/>
              </a:ext>
            </a:extLst>
          </p:cNvPr>
          <p:cNvSpPr txBox="1"/>
          <p:nvPr/>
        </p:nvSpPr>
        <p:spPr>
          <a:xfrm>
            <a:off x="272514" y="895927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/>
              <a:t>功能结构图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F8F3AE39-A784-2095-D93F-24806A0E8BD2}"/>
              </a:ext>
            </a:extLst>
          </p:cNvPr>
          <p:cNvSpPr/>
          <p:nvPr/>
        </p:nvSpPr>
        <p:spPr>
          <a:xfrm>
            <a:off x="9956800" y="3686620"/>
            <a:ext cx="618836" cy="30652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DF982D6-FE72-81ED-F2B0-2ED4D10D0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771" y="1542258"/>
            <a:ext cx="8548420" cy="473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9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22222E-6 L 0.00039 0.1347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673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88A9EE4-6742-5E66-E346-D7BDA9CAC0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56800" y="198864"/>
            <a:ext cx="1884678" cy="62281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4E41681-B5F3-0B3B-88E7-2E45F4B1BEF9}"/>
              </a:ext>
            </a:extLst>
          </p:cNvPr>
          <p:cNvSpPr txBox="1"/>
          <p:nvPr/>
        </p:nvSpPr>
        <p:spPr>
          <a:xfrm>
            <a:off x="10686473" y="1751618"/>
            <a:ext cx="137600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背景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技术</a:t>
            </a:r>
            <a:r>
              <a:rPr lang="zh-CN" altLang="en-US" sz="2000" dirty="0">
                <a:solidFill>
                  <a:schemeClr val="bg1"/>
                </a:solidFill>
              </a:rPr>
              <a:t>介绍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概念</a:t>
            </a:r>
            <a:r>
              <a:rPr lang="zh-CN" altLang="en-US" sz="2000" dirty="0">
                <a:solidFill>
                  <a:schemeClr val="bg1"/>
                </a:solidFill>
              </a:rPr>
              <a:t>模型图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功能</a:t>
            </a:r>
            <a:r>
              <a:rPr lang="zh-CN" altLang="en-US" sz="2000" dirty="0">
                <a:solidFill>
                  <a:schemeClr val="bg1"/>
                </a:solidFill>
              </a:rPr>
              <a:t>结构图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数据</a:t>
            </a:r>
            <a:r>
              <a:rPr lang="zh-CN" altLang="en-US" sz="2000" dirty="0">
                <a:solidFill>
                  <a:schemeClr val="bg1"/>
                </a:solidFill>
              </a:rPr>
              <a:t>流图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/>
              <a:t>成果</a:t>
            </a:r>
            <a:r>
              <a:rPr lang="zh-CN" altLang="en-US" sz="2000" dirty="0">
                <a:solidFill>
                  <a:schemeClr val="bg1"/>
                </a:solidFill>
              </a:rPr>
              <a:t>展示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E9C857-4AE4-5479-CAF7-6C050BD3EAAB}"/>
              </a:ext>
            </a:extLst>
          </p:cNvPr>
          <p:cNvSpPr txBox="1"/>
          <p:nvPr/>
        </p:nvSpPr>
        <p:spPr>
          <a:xfrm>
            <a:off x="272514" y="895927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/>
              <a:t>数据流图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F8F3AE39-A784-2095-D93F-24806A0E8BD2}"/>
              </a:ext>
            </a:extLst>
          </p:cNvPr>
          <p:cNvSpPr/>
          <p:nvPr/>
        </p:nvSpPr>
        <p:spPr>
          <a:xfrm>
            <a:off x="9956800" y="4601020"/>
            <a:ext cx="618836" cy="30652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DF982D6-FE72-81ED-F2B0-2ED4D10D0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1471" y="1542259"/>
            <a:ext cx="7221488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6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44444E-6 L 0.00039 0.1347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673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88A9EE4-6742-5E66-E346-D7BDA9CAC0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56800" y="198864"/>
            <a:ext cx="1884678" cy="62281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4E41681-B5F3-0B3B-88E7-2E45F4B1BEF9}"/>
              </a:ext>
            </a:extLst>
          </p:cNvPr>
          <p:cNvSpPr txBox="1"/>
          <p:nvPr/>
        </p:nvSpPr>
        <p:spPr>
          <a:xfrm>
            <a:off x="10686473" y="1751618"/>
            <a:ext cx="137600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背景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技术</a:t>
            </a:r>
            <a:r>
              <a:rPr lang="zh-CN" altLang="en-US" sz="2000" dirty="0">
                <a:solidFill>
                  <a:schemeClr val="bg1"/>
                </a:solidFill>
              </a:rPr>
              <a:t>介绍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概念</a:t>
            </a:r>
            <a:r>
              <a:rPr lang="zh-CN" altLang="en-US" sz="2000" dirty="0">
                <a:solidFill>
                  <a:schemeClr val="bg1"/>
                </a:solidFill>
              </a:rPr>
              <a:t>模型图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功能</a:t>
            </a:r>
            <a:r>
              <a:rPr lang="zh-CN" altLang="en-US" sz="2000" dirty="0">
                <a:solidFill>
                  <a:schemeClr val="bg1"/>
                </a:solidFill>
              </a:rPr>
              <a:t>结构图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数据</a:t>
            </a:r>
            <a:r>
              <a:rPr lang="zh-CN" altLang="en-US" sz="2000" dirty="0">
                <a:solidFill>
                  <a:schemeClr val="bg1"/>
                </a:solidFill>
              </a:rPr>
              <a:t>流图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/>
              <a:t>成果</a:t>
            </a:r>
            <a:r>
              <a:rPr lang="zh-CN" altLang="en-US" sz="2000" dirty="0">
                <a:solidFill>
                  <a:schemeClr val="bg1"/>
                </a:solidFill>
              </a:rPr>
              <a:t>展示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E9C857-4AE4-5479-CAF7-6C050BD3EAAB}"/>
              </a:ext>
            </a:extLst>
          </p:cNvPr>
          <p:cNvSpPr txBox="1"/>
          <p:nvPr/>
        </p:nvSpPr>
        <p:spPr>
          <a:xfrm>
            <a:off x="272514" y="895927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/>
              <a:t>成果展示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F8F3AE39-A784-2095-D93F-24806A0E8BD2}"/>
              </a:ext>
            </a:extLst>
          </p:cNvPr>
          <p:cNvSpPr/>
          <p:nvPr/>
        </p:nvSpPr>
        <p:spPr>
          <a:xfrm>
            <a:off x="9956800" y="5529596"/>
            <a:ext cx="618836" cy="30652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60A5E0-378B-B2DF-3D28-8240BD9DBC05}"/>
              </a:ext>
            </a:extLst>
          </p:cNvPr>
          <p:cNvSpPr txBox="1"/>
          <p:nvPr/>
        </p:nvSpPr>
        <p:spPr>
          <a:xfrm>
            <a:off x="425302" y="2452576"/>
            <a:ext cx="99629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作为普通用户连接数据库，进行考勤打卡，随后查看考勤情况，向管理员发送邮件。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作为二类管理员连接数据库，进行考勤打卡，随后查看考勤总表，查看邮件并修改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zh-CN" altLang="en-US" sz="2000" dirty="0"/>
              <a:t>考勤信息。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作为一类管理员连接数据库，尝试进行考勤打卡，随后创建新用户。</a:t>
            </a:r>
          </a:p>
        </p:txBody>
      </p:sp>
    </p:spTree>
    <p:extLst>
      <p:ext uri="{BB962C8B-B14F-4D97-AF65-F5344CB8AC3E}">
        <p14:creationId xmlns:p14="http://schemas.microsoft.com/office/powerpoint/2010/main" val="132641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22222E-6 L 0.00039 0.1347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theme/theme1.xml><?xml version="1.0" encoding="utf-8"?>
<a:theme xmlns:a="http://schemas.openxmlformats.org/drawingml/2006/main" name="风景">
  <a:themeElements>
    <a:clrScheme name="风景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风景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风景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风景</Template>
  <TotalTime>132</TotalTime>
  <Words>309</Words>
  <Application>Microsoft Office PowerPoint</Application>
  <PresentationFormat>宽屏</PresentationFormat>
  <Paragraphs>98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Söhne</vt:lpstr>
      <vt:lpstr>Arial</vt:lpstr>
      <vt:lpstr>Century Schoolbook</vt:lpstr>
      <vt:lpstr>Wingdings 2</vt:lpstr>
      <vt:lpstr>风景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Wake Louis</dc:creator>
  <cp:lastModifiedBy>Wake Louis</cp:lastModifiedBy>
  <cp:revision>3</cp:revision>
  <dcterms:created xsi:type="dcterms:W3CDTF">2023-05-29T04:36:26Z</dcterms:created>
  <dcterms:modified xsi:type="dcterms:W3CDTF">2023-05-29T08:47:59Z</dcterms:modified>
</cp:coreProperties>
</file>