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84512"/>
  </p:normalViewPr>
  <p:slideViewPr>
    <p:cSldViewPr snapToGrid="0">
      <p:cViewPr varScale="1">
        <p:scale>
          <a:sx n="103" d="100"/>
          <a:sy n="103" d="100"/>
        </p:scale>
        <p:origin x="1136" y="168"/>
      </p:cViewPr>
      <p:guideLst/>
    </p:cSldViewPr>
  </p:slideViewPr>
  <p:notesTextViewPr>
    <p:cViewPr>
      <p:scale>
        <a:sx n="1" d="1"/>
        <a:sy n="1" d="1"/>
      </p:scale>
      <p:origin x="0" y="-95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5C0B0C-250F-B241-B929-43F14C70EBCF}" type="datetimeFigureOut">
              <a:rPr lang="en-US" smtClean="0"/>
              <a:t>5/31/25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20F490-3634-9B4C-B2EB-1E84BE376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04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Points:</a:t>
            </a:r>
          </a:p>
          <a:p>
            <a:r>
              <a:rPr lang="en-US" dirty="0"/>
              <a:t>This analysis showcases a full EEG preprocessing pipeline using EEGLAB on an open clinical dataset (resting-state, eyes closed, 19 channels).</a:t>
            </a:r>
          </a:p>
          <a:p>
            <a:endParaRPr lang="en-US" dirty="0"/>
          </a:p>
          <a:p>
            <a:r>
              <a:rPr lang="en-US" dirty="0"/>
              <a:t>After ICA-based artifact rejection, I computed power spectral density (PSD) and extracted frequency </a:t>
            </a:r>
            <a:r>
              <a:rPr lang="en-US" dirty="0" err="1"/>
              <a:t>bandpowers</a:t>
            </a:r>
            <a:r>
              <a:rPr lang="en-US" dirty="0"/>
              <a:t> to examine regional brain activity.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theta power</a:t>
            </a:r>
            <a:r>
              <a:rPr lang="en-US" dirty="0"/>
              <a:t> is most prominent in posterior regions — a typical feature of eyes-closed resting-state EEG.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alpha band</a:t>
            </a:r>
            <a:r>
              <a:rPr lang="en-US" dirty="0"/>
              <a:t> peaks in occipital and parietal sites, reflecting relaxed wakefulness and typical visual disengagement.</a:t>
            </a:r>
          </a:p>
          <a:p>
            <a:endParaRPr lang="en-US" dirty="0"/>
          </a:p>
          <a:p>
            <a:r>
              <a:rPr lang="en-US" b="1" dirty="0"/>
              <a:t>Beta power</a:t>
            </a:r>
            <a:r>
              <a:rPr lang="en-US" dirty="0"/>
              <a:t> shows more diffuse frontal-central activity, possibly representing background muscle tone or vigilance-related features.</a:t>
            </a:r>
          </a:p>
          <a:p>
            <a:endParaRPr lang="en-US" dirty="0"/>
          </a:p>
          <a:p>
            <a:r>
              <a:rPr lang="en-US" dirty="0"/>
              <a:t>These scalp distributions are consistent with canonical resting-state profiles and demonstrate my ability to preprocess, denoise, and extract meaningful EEG features.</a:t>
            </a:r>
          </a:p>
          <a:p>
            <a:endParaRPr lang="en-US" dirty="0"/>
          </a:p>
          <a:p>
            <a:r>
              <a:rPr lang="en-US" dirty="0"/>
              <a:t>This pipeline is adaptable for clinical datasets, cognitive paradigms, or brain-computer interface applications.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20F490-3634-9B4C-B2EB-1E84BE3763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5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04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7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87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20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5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1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5/31/25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42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5/31/25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62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5/31/25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0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58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3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5/31/25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11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8382F-69D0-015C-7EAD-B19F2BBDB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692658"/>
            <a:ext cx="11155680" cy="98591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EEG Analysis: From ICA Cleaning to </a:t>
            </a:r>
            <a:r>
              <a:rPr lang="en-US" sz="3600" dirty="0" err="1"/>
              <a:t>Bandpower</a:t>
            </a:r>
            <a:r>
              <a:rPr lang="en-US" sz="3600" dirty="0"/>
              <a:t> </a:t>
            </a:r>
            <a:r>
              <a:rPr lang="en-US" sz="3600" dirty="0" err="1"/>
              <a:t>Topomaps</a:t>
            </a:r>
            <a:br>
              <a:rPr lang="en-US" dirty="0"/>
            </a:br>
            <a:r>
              <a:rPr lang="en-US" sz="2400" b="0" dirty="0" err="1"/>
              <a:t>OpenNeuro</a:t>
            </a:r>
            <a:r>
              <a:rPr lang="en-US" sz="2400" b="0" dirty="0"/>
              <a:t> Subject 001 (Resting-State, 19 Channels)</a:t>
            </a:r>
            <a:br>
              <a:rPr lang="en-US" sz="2000" b="0" dirty="0"/>
            </a:br>
            <a:endParaRPr lang="en-US" sz="2000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6FCC8-2CB4-5654-620E-594609C81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1678576"/>
            <a:ext cx="5879592" cy="4302093"/>
          </a:xfrm>
        </p:spPr>
        <p:txBody>
          <a:bodyPr>
            <a:normAutofit fontScale="92500" lnSpcReduction="10000"/>
          </a:bodyPr>
          <a:lstStyle/>
          <a:p>
            <a:r>
              <a:rPr lang="en-US" sz="2000" b="1" dirty="0"/>
              <a:t>Tools Used: </a:t>
            </a:r>
            <a:r>
              <a:rPr lang="en-US" sz="2000" dirty="0"/>
              <a:t>MATLAB, EEGLAB</a:t>
            </a:r>
          </a:p>
          <a:p>
            <a:r>
              <a:rPr lang="en-US" sz="2000" b="1" dirty="0"/>
              <a:t>Dataset: </a:t>
            </a:r>
            <a:r>
              <a:rPr lang="en-US" sz="2000" dirty="0" err="1"/>
              <a:t>OpenNeuro</a:t>
            </a:r>
            <a:r>
              <a:rPr lang="en-US" sz="2000" dirty="0"/>
              <a:t> ds004504 (Clinical, Eyes Closed)</a:t>
            </a:r>
          </a:p>
          <a:p>
            <a:r>
              <a:rPr lang="en-US" sz="2000" b="1" dirty="0"/>
              <a:t>Channels: </a:t>
            </a:r>
            <a:r>
              <a:rPr lang="en-US" sz="2000" dirty="0"/>
              <a:t>19 electrodes, standard 10–20 layout</a:t>
            </a:r>
          </a:p>
          <a:p>
            <a:r>
              <a:rPr lang="en-US" sz="2000" b="1" dirty="0"/>
              <a:t>Pipeline Summary:</a:t>
            </a:r>
          </a:p>
          <a:p>
            <a:pPr marL="0" indent="0">
              <a:buNone/>
            </a:pPr>
            <a:r>
              <a:rPr lang="en-US" sz="2000" dirty="0"/>
              <a:t>     • Loaded .set file in EEGLAB</a:t>
            </a:r>
          </a:p>
          <a:p>
            <a:pPr marL="0" indent="0">
              <a:buNone/>
            </a:pPr>
            <a:r>
              <a:rPr lang="en-US" sz="2000" dirty="0"/>
              <a:t>     • ICA-based artifact rejection (eye blinks,       muscle)</a:t>
            </a:r>
          </a:p>
          <a:p>
            <a:pPr marL="0" indent="0">
              <a:buNone/>
            </a:pPr>
            <a:r>
              <a:rPr lang="en-US" sz="2000" dirty="0"/>
              <a:t>     • PSD computed (2–25 Hz)</a:t>
            </a:r>
          </a:p>
          <a:p>
            <a:pPr marL="0" indent="0">
              <a:buNone/>
            </a:pPr>
            <a:r>
              <a:rPr lang="en-US" sz="2000" dirty="0"/>
              <a:t>     • </a:t>
            </a:r>
            <a:r>
              <a:rPr lang="en-US" sz="2000" dirty="0" err="1"/>
              <a:t>Bandpower</a:t>
            </a:r>
            <a:r>
              <a:rPr lang="en-US" sz="2000" dirty="0"/>
              <a:t> extracted (Theta, Alpha, Beta)</a:t>
            </a:r>
          </a:p>
          <a:p>
            <a:pPr marL="0" indent="0">
              <a:buNone/>
            </a:pPr>
            <a:r>
              <a:rPr lang="en-US" sz="2000" dirty="0"/>
              <a:t>     • 3 scalp topographic maps visualized</a:t>
            </a:r>
          </a:p>
        </p:txBody>
      </p:sp>
      <p:pic>
        <p:nvPicPr>
          <p:cNvPr id="5" name="Picture 4" descr="A diagram of a graph&#10;&#10;AI-generated content may be incorrect.">
            <a:extLst>
              <a:ext uri="{FF2B5EF4-FFF2-40B4-BE49-F238E27FC236}">
                <a16:creationId xmlns:a16="http://schemas.microsoft.com/office/drawing/2014/main" id="{34C1A2E0-51C1-6A7F-59E7-DB143C9C5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692" y="1112138"/>
            <a:ext cx="4701498" cy="3526123"/>
          </a:xfrm>
          <a:prstGeom prst="rect">
            <a:avLst/>
          </a:prstGeom>
        </p:spPr>
      </p:pic>
      <p:pic>
        <p:nvPicPr>
          <p:cNvPr id="7" name="Picture 6" descr="A rainbow colored circle with a scale&#10;&#10;AI-generated content may be incorrect.">
            <a:extLst>
              <a:ext uri="{FF2B5EF4-FFF2-40B4-BE49-F238E27FC236}">
                <a16:creationId xmlns:a16="http://schemas.microsoft.com/office/drawing/2014/main" id="{4B4A1DE1-FA93-79EA-D2F6-C1AE2A217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4875" y="4734281"/>
            <a:ext cx="6387125" cy="212371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2910460-C04E-B9A6-26D7-BB6F22CC0F98}"/>
              </a:ext>
            </a:extLst>
          </p:cNvPr>
          <p:cNvSpPr txBox="1">
            <a:spLocks/>
          </p:cNvSpPr>
          <p:nvPr/>
        </p:nvSpPr>
        <p:spPr>
          <a:xfrm>
            <a:off x="518159" y="6111903"/>
            <a:ext cx="5734359" cy="74609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Independent EEG preprocessing and analysis project using EEGLAB and MATLAB. Demonstrates artifact rejection, frequency-domain feature extraction, and spatial topographic visualization from clinical data. </a:t>
            </a:r>
          </a:p>
        </p:txBody>
      </p:sp>
    </p:spTree>
    <p:extLst>
      <p:ext uri="{BB962C8B-B14F-4D97-AF65-F5344CB8AC3E}">
        <p14:creationId xmlns:p14="http://schemas.microsoft.com/office/powerpoint/2010/main" val="1370373022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262</Words>
  <Application>Microsoft Macintosh PowerPoint</Application>
  <PresentationFormat>Widescreen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Arial</vt:lpstr>
      <vt:lpstr>Bierstadt</vt:lpstr>
      <vt:lpstr>GestaltVTI</vt:lpstr>
      <vt:lpstr>EEG Analysis: From ICA Cleaning to Bandpower Topomaps OpenNeuro Subject 001 (Resting-State, 19 Channels)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Vermut Gao</dc:creator>
  <cp:lastModifiedBy>Vermut Gao</cp:lastModifiedBy>
  <cp:revision>12</cp:revision>
  <dcterms:created xsi:type="dcterms:W3CDTF">2025-05-31T22:18:29Z</dcterms:created>
  <dcterms:modified xsi:type="dcterms:W3CDTF">2025-06-01T14:53:13Z</dcterms:modified>
</cp:coreProperties>
</file>