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670-F34E-474C-9F5C-6EE0F365F704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6CF0-5A3C-4D36-86EF-2C6636A2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670-F34E-474C-9F5C-6EE0F365F704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6CF0-5A3C-4D36-86EF-2C6636A2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6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670-F34E-474C-9F5C-6EE0F365F704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6CF0-5A3C-4D36-86EF-2C6636A2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6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670-F34E-474C-9F5C-6EE0F365F704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6CF0-5A3C-4D36-86EF-2C6636A2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5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670-F34E-474C-9F5C-6EE0F365F704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6CF0-5A3C-4D36-86EF-2C6636A2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16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670-F34E-474C-9F5C-6EE0F365F704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6CF0-5A3C-4D36-86EF-2C6636A2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42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670-F34E-474C-9F5C-6EE0F365F704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6CF0-5A3C-4D36-86EF-2C6636A2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5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670-F34E-474C-9F5C-6EE0F365F704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6CF0-5A3C-4D36-86EF-2C6636A2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05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670-F34E-474C-9F5C-6EE0F365F704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6CF0-5A3C-4D36-86EF-2C6636A2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670-F34E-474C-9F5C-6EE0F365F704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6CF0-5A3C-4D36-86EF-2C6636A2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93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A670-F34E-474C-9F5C-6EE0F365F704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6CF0-5A3C-4D36-86EF-2C6636A2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05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9A670-F34E-474C-9F5C-6EE0F365F704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6CF0-5A3C-4D36-86EF-2C6636A2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1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Конфигурирование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В файле /</a:t>
            </a:r>
            <a:r>
              <a:rPr lang="ru-RU" dirty="0" err="1" smtClean="0"/>
              <a:t>config</a:t>
            </a:r>
            <a:r>
              <a:rPr lang="ru-RU" dirty="0" smtClean="0"/>
              <a:t>/</a:t>
            </a:r>
            <a:r>
              <a:rPr lang="ru-RU" dirty="0" err="1" smtClean="0"/>
              <a:t>database.php</a:t>
            </a:r>
            <a:r>
              <a:rPr lang="ru-RU" dirty="0" smtClean="0"/>
              <a:t> содержатся настройки для работы с БД. Поскольку мы планируем работать с </a:t>
            </a:r>
            <a:r>
              <a:rPr lang="ru-RU" dirty="0" err="1" smtClean="0"/>
              <a:t>MySQL</a:t>
            </a:r>
            <a:r>
              <a:rPr lang="ru-RU" dirty="0" smtClean="0"/>
              <a:t>, нам надо внести изменения в следующих строках этого файла: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289" y="3290784"/>
            <a:ext cx="4585421" cy="26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Конфигурирование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Кроме этого, надо внести некоторые изменения в файл .</a:t>
            </a:r>
            <a:r>
              <a:rPr lang="ru-RU" dirty="0" err="1" smtClean="0"/>
              <a:t>env</a:t>
            </a:r>
            <a:r>
              <a:rPr lang="ru-RU" dirty="0" smtClean="0"/>
              <a:t>, расположенный в корне папки </a:t>
            </a:r>
            <a:r>
              <a:rPr lang="ru-RU" dirty="0" err="1" smtClean="0"/>
              <a:t>lara</a:t>
            </a:r>
            <a:r>
              <a:rPr lang="en-US" dirty="0" smtClean="0"/>
              <a:t>book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969" y="2751858"/>
            <a:ext cx="5262061" cy="31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8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контроллер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Контроллеры </a:t>
            </a:r>
            <a:r>
              <a:rPr lang="ru-RU" dirty="0"/>
              <a:t>создаются с помощью консольной утилиты </a:t>
            </a:r>
            <a:r>
              <a:rPr lang="ru-RU" dirty="0" err="1"/>
              <a:t>artisan</a:t>
            </a:r>
            <a:r>
              <a:rPr lang="ru-RU" dirty="0"/>
              <a:t>. В консольном окне, открытом в корневой папке созданного приложения надо выполнить команду: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err="1" smtClean="0"/>
              <a:t>php</a:t>
            </a:r>
            <a:r>
              <a:rPr lang="ru-RU" b="1" dirty="0" smtClean="0"/>
              <a:t> </a:t>
            </a:r>
            <a:r>
              <a:rPr lang="ru-RU" b="1" dirty="0" err="1"/>
              <a:t>artisan</a:t>
            </a:r>
            <a:r>
              <a:rPr lang="ru-RU" b="1" dirty="0"/>
              <a:t> </a:t>
            </a:r>
            <a:r>
              <a:rPr lang="ru-RU" b="1" dirty="0" err="1"/>
              <a:t>make:controller</a:t>
            </a:r>
            <a:r>
              <a:rPr lang="ru-RU" b="1" dirty="0"/>
              <a:t> </a:t>
            </a:r>
            <a:r>
              <a:rPr lang="ru-RU" b="1" dirty="0" err="1"/>
              <a:t>TestController</a:t>
            </a:r>
            <a:r>
              <a:rPr lang="ru-RU" b="1" dirty="0"/>
              <a:t> 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Если </a:t>
            </a:r>
            <a:r>
              <a:rPr lang="ru-RU" dirty="0"/>
              <a:t>все прошло удачно, вы увидите в консольном окне </a:t>
            </a:r>
            <a:r>
              <a:rPr lang="ru-RU" dirty="0" smtClean="0"/>
              <a:t>сообщение: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err="1" smtClean="0"/>
              <a:t>Controller</a:t>
            </a:r>
            <a:r>
              <a:rPr lang="ru-RU" b="1" dirty="0" smtClean="0"/>
              <a:t> </a:t>
            </a:r>
            <a:r>
              <a:rPr lang="ru-RU" b="1" dirty="0" err="1"/>
              <a:t>created</a:t>
            </a:r>
            <a:r>
              <a:rPr lang="ru-RU" b="1" dirty="0"/>
              <a:t> </a:t>
            </a:r>
            <a:r>
              <a:rPr lang="ru-RU" b="1" dirty="0" err="1" smtClean="0"/>
              <a:t>successfully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dirty="0"/>
              <a:t>После выполнения этой команды в папке \</a:t>
            </a:r>
            <a:r>
              <a:rPr lang="en-US" dirty="0" err="1" smtClean="0"/>
              <a:t>larabook</a:t>
            </a:r>
            <a:r>
              <a:rPr lang="en-US" dirty="0" smtClean="0"/>
              <a:t>\app\Http</a:t>
            </a:r>
            <a:r>
              <a:rPr lang="en-US" dirty="0"/>
              <a:t>\ Controllers </a:t>
            </a:r>
            <a:r>
              <a:rPr lang="ru-RU" dirty="0"/>
              <a:t>вы обнаружите файл </a:t>
            </a:r>
            <a:r>
              <a:rPr lang="en-US" dirty="0" err="1"/>
              <a:t>TestController.php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184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Адресация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/>
              <a:t>Для вызова каждого метода мы должны добавить в приложение адрес, который будет соответствовать вызову именно этого </a:t>
            </a:r>
            <a:r>
              <a:rPr lang="ru-RU" dirty="0" smtClean="0"/>
              <a:t>метода.</a:t>
            </a:r>
            <a:r>
              <a:rPr lang="en-US" dirty="0"/>
              <a:t> </a:t>
            </a:r>
            <a:r>
              <a:rPr lang="ru-RU" dirty="0" smtClean="0"/>
              <a:t>Адресация </a:t>
            </a:r>
            <a:r>
              <a:rPr lang="ru-RU" dirty="0"/>
              <a:t>приложения описывается в файле </a:t>
            </a:r>
            <a:r>
              <a:rPr lang="en-US" dirty="0" smtClean="0"/>
              <a:t>	</a:t>
            </a:r>
            <a:r>
              <a:rPr lang="ru-RU" b="1" dirty="0" smtClean="0"/>
              <a:t>\</a:t>
            </a:r>
            <a:r>
              <a:rPr lang="ru-RU" b="1" dirty="0" err="1"/>
              <a:t>laratest</a:t>
            </a:r>
            <a:r>
              <a:rPr lang="ru-RU" b="1" dirty="0"/>
              <a:t>\</a:t>
            </a:r>
            <a:r>
              <a:rPr lang="ru-RU" b="1" dirty="0" err="1"/>
              <a:t>routes</a:t>
            </a:r>
            <a:r>
              <a:rPr lang="ru-RU" b="1" dirty="0"/>
              <a:t>\</a:t>
            </a:r>
            <a:r>
              <a:rPr lang="ru-RU" b="1" dirty="0" err="1"/>
              <a:t>web.php</a:t>
            </a:r>
            <a:r>
              <a:rPr lang="ru-RU" b="1" dirty="0"/>
              <a:t>.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Откройте </a:t>
            </a:r>
            <a:r>
              <a:rPr lang="ru-RU" dirty="0"/>
              <a:t>этот файл. К имеющемуся там коду добавьте такую строку: </a:t>
            </a:r>
            <a:r>
              <a:rPr lang="ru-RU" b="1" dirty="0" err="1" smtClean="0"/>
              <a:t>Route</a:t>
            </a:r>
            <a:r>
              <a:rPr lang="ru-RU" b="1" dirty="0"/>
              <a:t>::</a:t>
            </a:r>
            <a:r>
              <a:rPr lang="ru-RU" b="1" dirty="0" smtClean="0"/>
              <a:t>g</a:t>
            </a:r>
            <a:r>
              <a:rPr lang="en-US" b="1" dirty="0" smtClean="0"/>
              <a:t>e</a:t>
            </a:r>
            <a:r>
              <a:rPr lang="ru-RU" b="1" dirty="0" smtClean="0"/>
              <a:t>t</a:t>
            </a:r>
            <a:r>
              <a:rPr lang="ru-RU" b="1" dirty="0"/>
              <a:t>('/</a:t>
            </a:r>
            <a:r>
              <a:rPr lang="ru-RU" b="1" dirty="0" err="1"/>
              <a:t>home</a:t>
            </a:r>
            <a:r>
              <a:rPr lang="ru-RU" b="1" dirty="0"/>
              <a:t>/', '</a:t>
            </a:r>
            <a:r>
              <a:rPr lang="ru-RU" b="1" dirty="0" err="1"/>
              <a:t>TestController@index</a:t>
            </a:r>
            <a:r>
              <a:rPr lang="ru-RU" b="1" dirty="0"/>
              <a:t>');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Добавленная </a:t>
            </a:r>
            <a:r>
              <a:rPr lang="ru-RU" dirty="0"/>
              <a:t>строка означает, что при вводе пользователем в адресной строке </a:t>
            </a:r>
            <a:r>
              <a:rPr lang="ru-RU" dirty="0" smtClean="0"/>
              <a:t>адреса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ru-RU" b="1" dirty="0" smtClean="0"/>
              <a:t>http</a:t>
            </a:r>
            <a:r>
              <a:rPr lang="ru-RU" b="1" dirty="0"/>
              <a:t>://</a:t>
            </a:r>
            <a:r>
              <a:rPr lang="ru-RU" b="1" dirty="0" smtClean="0"/>
              <a:t>localhost/lara</a:t>
            </a:r>
            <a:r>
              <a:rPr lang="en-US" b="1" dirty="0" smtClean="0"/>
              <a:t>book</a:t>
            </a:r>
            <a:r>
              <a:rPr lang="ru-RU" b="1" dirty="0" smtClean="0"/>
              <a:t>/</a:t>
            </a:r>
            <a:r>
              <a:rPr lang="ru-RU" b="1" dirty="0" err="1" smtClean="0"/>
              <a:t>public</a:t>
            </a:r>
            <a:r>
              <a:rPr lang="ru-RU" b="1" dirty="0" smtClean="0"/>
              <a:t>/</a:t>
            </a:r>
            <a:r>
              <a:rPr lang="ru-RU" b="1" dirty="0" err="1" smtClean="0"/>
              <a:t>index.php</a:t>
            </a:r>
            <a:r>
              <a:rPr lang="ru-RU" b="1" dirty="0" smtClean="0"/>
              <a:t>/</a:t>
            </a:r>
            <a:r>
              <a:rPr lang="ru-RU" b="1" dirty="0" err="1" smtClean="0"/>
              <a:t>home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будет </a:t>
            </a:r>
            <a:r>
              <a:rPr lang="ru-RU" dirty="0"/>
              <a:t>вызван метод </a:t>
            </a:r>
            <a:r>
              <a:rPr lang="ru-RU" b="1" dirty="0" err="1"/>
              <a:t>index</a:t>
            </a:r>
            <a:r>
              <a:rPr lang="ru-RU" b="1" dirty="0"/>
              <a:t>()</a:t>
            </a:r>
            <a:r>
              <a:rPr lang="ru-RU" dirty="0"/>
              <a:t> контроллера </a:t>
            </a:r>
            <a:r>
              <a:rPr lang="ru-RU" b="1" dirty="0" err="1"/>
              <a:t>TestController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6065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представления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/>
              <a:t>Представления располагаются в папке \</a:t>
            </a:r>
            <a:r>
              <a:rPr lang="ru-RU" dirty="0" err="1"/>
              <a:t>laratest</a:t>
            </a:r>
            <a:r>
              <a:rPr lang="ru-RU" dirty="0"/>
              <a:t>\ </a:t>
            </a:r>
            <a:r>
              <a:rPr lang="ru-RU" dirty="0" err="1"/>
              <a:t>resources</a:t>
            </a:r>
            <a:r>
              <a:rPr lang="ru-RU" dirty="0"/>
              <a:t>\</a:t>
            </a:r>
            <a:r>
              <a:rPr lang="ru-RU" dirty="0" err="1"/>
              <a:t>views</a:t>
            </a:r>
            <a:r>
              <a:rPr lang="ru-RU" dirty="0"/>
              <a:t> и представляют собой файлы с двойным расширением .</a:t>
            </a:r>
            <a:r>
              <a:rPr lang="ru-RU" dirty="0" err="1"/>
              <a:t>blade.php</a:t>
            </a:r>
            <a:r>
              <a:rPr lang="ru-RU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 smtClean="0"/>
              <a:t>Blade</a:t>
            </a:r>
            <a:r>
              <a:rPr lang="ru-RU" dirty="0" smtClean="0"/>
              <a:t> </a:t>
            </a:r>
            <a:r>
              <a:rPr lang="ru-RU" dirty="0"/>
              <a:t>– это движок разметки или </a:t>
            </a:r>
            <a:r>
              <a:rPr lang="ru-RU" dirty="0" err="1"/>
              <a:t>шаблонизатор</a:t>
            </a:r>
            <a:r>
              <a:rPr lang="ru-RU" dirty="0"/>
              <a:t>, используемый </a:t>
            </a:r>
            <a:r>
              <a:rPr lang="ru-RU" dirty="0" err="1"/>
              <a:t>Laravel</a:t>
            </a:r>
            <a:r>
              <a:rPr lang="ru-RU" dirty="0"/>
              <a:t> для размещения кода внутри </a:t>
            </a:r>
            <a:r>
              <a:rPr lang="ru-RU" dirty="0" err="1"/>
              <a:t>html</a:t>
            </a:r>
            <a:r>
              <a:rPr lang="ru-RU" dirty="0"/>
              <a:t> разметки. П</a:t>
            </a:r>
            <a:r>
              <a:rPr lang="ru-RU" dirty="0" smtClean="0"/>
              <a:t>аттерн </a:t>
            </a:r>
            <a:r>
              <a:rPr lang="ru-RU" dirty="0"/>
              <a:t>MVC не приветствует вынесение пользовательской логики в </a:t>
            </a:r>
            <a:r>
              <a:rPr lang="ru-RU" dirty="0" smtClean="0"/>
              <a:t>представление, оно </a:t>
            </a:r>
            <a:r>
              <a:rPr lang="ru-RU" dirty="0"/>
              <a:t>должно только отображать полученные из контроллера данные, но не </a:t>
            </a:r>
            <a:r>
              <a:rPr lang="ru-RU" dirty="0" smtClean="0"/>
              <a:t>выполнять </a:t>
            </a:r>
            <a:r>
              <a:rPr lang="ru-RU" dirty="0"/>
              <a:t>их обработку. Однако для отображения данных часто тоже надо выполнять некоторую обработку. Вот для этого и существует </a:t>
            </a:r>
            <a:r>
              <a:rPr lang="ru-RU" dirty="0" err="1"/>
              <a:t>Blade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21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представления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Представления удобно группировать по контроллерам и все представления одного контроллера хранить в одной папке, вложенной в папку \</a:t>
            </a:r>
            <a:r>
              <a:rPr lang="ru-RU" dirty="0" err="1" smtClean="0"/>
              <a:t>lar</a:t>
            </a:r>
            <a:r>
              <a:rPr lang="en-US" dirty="0" err="1" smtClean="0"/>
              <a:t>abook</a:t>
            </a:r>
            <a:r>
              <a:rPr lang="ru-RU" dirty="0" smtClean="0"/>
              <a:t>\</a:t>
            </a:r>
            <a:r>
              <a:rPr lang="ru-RU" dirty="0" err="1" smtClean="0"/>
              <a:t>resources</a:t>
            </a:r>
            <a:r>
              <a:rPr lang="ru-RU" dirty="0" smtClean="0"/>
              <a:t>\</a:t>
            </a:r>
            <a:r>
              <a:rPr lang="ru-RU" dirty="0" err="1" smtClean="0"/>
              <a:t>views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Создадим </a:t>
            </a:r>
            <a:r>
              <a:rPr lang="ru-RU" dirty="0"/>
              <a:t>папку </a:t>
            </a:r>
            <a:r>
              <a:rPr lang="ru-RU" dirty="0" err="1" smtClean="0"/>
              <a:t>test</a:t>
            </a:r>
            <a:r>
              <a:rPr lang="ru-RU" dirty="0" smtClean="0"/>
              <a:t>. Внутри</a:t>
            </a:r>
          </a:p>
          <a:p>
            <a:pPr marL="0" indent="0">
              <a:buNone/>
            </a:pPr>
            <a:r>
              <a:rPr lang="ru-RU" dirty="0" smtClean="0"/>
              <a:t>созданной </a:t>
            </a:r>
            <a:r>
              <a:rPr lang="ru-RU" dirty="0"/>
              <a:t>папки </a:t>
            </a:r>
            <a:r>
              <a:rPr lang="ru-RU" dirty="0" smtClean="0"/>
              <a:t>создадим файл </a:t>
            </a:r>
            <a:r>
              <a:rPr lang="ru-RU" dirty="0"/>
              <a:t>с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именем </a:t>
            </a:r>
            <a:r>
              <a:rPr lang="ru-RU" dirty="0" err="1" smtClean="0"/>
              <a:t>index.blade.php</a:t>
            </a:r>
            <a:r>
              <a:rPr lang="ru-RU" dirty="0" smtClean="0"/>
              <a:t> с таким </a:t>
            </a:r>
          </a:p>
          <a:p>
            <a:pPr marL="0" indent="0">
              <a:buNone/>
            </a:pPr>
            <a:r>
              <a:rPr lang="ru-RU" dirty="0" smtClean="0"/>
              <a:t>содержимым:</a:t>
            </a:r>
          </a:p>
          <a:p>
            <a:pPr marL="0" indent="0">
              <a:buNone/>
            </a:pPr>
            <a:r>
              <a:rPr lang="ru-RU" dirty="0"/>
              <a:t>Для вызова представления из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контролера </a:t>
            </a:r>
            <a:r>
              <a:rPr lang="ru-RU" dirty="0"/>
              <a:t>необходимо указать:</a:t>
            </a:r>
          </a:p>
          <a:p>
            <a:pPr marL="0" indent="0">
              <a:buNone/>
            </a:pPr>
            <a:r>
              <a:rPr lang="en-US" b="1" dirty="0" smtClean="0"/>
              <a:t>return </a:t>
            </a:r>
            <a:r>
              <a:rPr lang="en-US" b="1" dirty="0"/>
              <a:t>view('</a:t>
            </a:r>
            <a:r>
              <a:rPr lang="en-US" b="1" dirty="0" err="1"/>
              <a:t>test.index</a:t>
            </a:r>
            <a:r>
              <a:rPr lang="en-US" b="1" dirty="0"/>
              <a:t>');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99" y="2673927"/>
            <a:ext cx="5427001" cy="318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8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Шаблонизатор</a:t>
            </a:r>
            <a:r>
              <a:rPr lang="ru-RU" dirty="0" smtClean="0"/>
              <a:t> </a:t>
            </a:r>
            <a:r>
              <a:rPr lang="en-US" dirty="0"/>
              <a:t>Blade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Метод </a:t>
            </a:r>
            <a:r>
              <a:rPr lang="en-US" dirty="0" smtClean="0"/>
              <a:t>view </a:t>
            </a:r>
            <a:r>
              <a:rPr lang="ru-RU" dirty="0" smtClean="0"/>
              <a:t>может принимать и второй параметр – массив с передаваемыми переменными для вывода в представлении. Например: </a:t>
            </a:r>
            <a:r>
              <a:rPr lang="en-US" b="1" dirty="0" smtClean="0"/>
              <a:t>return </a:t>
            </a:r>
            <a:r>
              <a:rPr lang="en-US" b="1" dirty="0"/>
              <a:t>view('</a:t>
            </a:r>
            <a:r>
              <a:rPr lang="en-US" b="1" dirty="0" err="1"/>
              <a:t>test.index</a:t>
            </a:r>
            <a:r>
              <a:rPr lang="en-US" b="1" dirty="0"/>
              <a:t>', </a:t>
            </a:r>
            <a:r>
              <a:rPr lang="en-US" b="1" dirty="0" smtClean="0"/>
              <a:t>['title' </a:t>
            </a:r>
            <a:r>
              <a:rPr lang="en-US" b="1" dirty="0"/>
              <a:t>=&gt; '</a:t>
            </a:r>
            <a:r>
              <a:rPr lang="ru-RU" b="1" dirty="0" smtClean="0"/>
              <a:t>Заголовок</a:t>
            </a:r>
            <a:r>
              <a:rPr lang="en-US" b="1" dirty="0" smtClean="0"/>
              <a:t>']);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	Для вывода переменной в представлении необходимо использовать конструкцию: </a:t>
            </a:r>
            <a:r>
              <a:rPr lang="en-US" b="1" dirty="0" smtClean="0"/>
              <a:t>{{$title}}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	В </a:t>
            </a:r>
            <a:r>
              <a:rPr lang="en-US" dirty="0" smtClean="0"/>
              <a:t>Blade </a:t>
            </a:r>
            <a:r>
              <a:rPr lang="ru-RU" dirty="0" smtClean="0"/>
              <a:t>можно использовать управляющие конструкции: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/>
              <a:t>@if ($p1 &gt; 700</a:t>
            </a:r>
            <a:r>
              <a:rPr lang="en-US" b="1" dirty="0" smtClean="0"/>
              <a:t>)</a:t>
            </a:r>
            <a:r>
              <a:rPr lang="ru-RU" b="1" dirty="0" smtClean="0"/>
              <a:t>                                             </a:t>
            </a:r>
            <a:r>
              <a:rPr lang="en-US" b="1" dirty="0" smtClean="0"/>
              <a:t>@</a:t>
            </a:r>
            <a:r>
              <a:rPr lang="en-US" b="1" dirty="0" err="1"/>
              <a:t>foreach</a:t>
            </a:r>
            <a:r>
              <a:rPr lang="en-US" b="1" dirty="0"/>
              <a:t> ($p2 as $p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ru-RU" b="1" dirty="0" smtClean="0"/>
              <a:t>	    </a:t>
            </a:r>
            <a:r>
              <a:rPr lang="en-US" b="1" dirty="0" smtClean="0"/>
              <a:t>&lt;</a:t>
            </a:r>
            <a:r>
              <a:rPr lang="en-US" b="1" dirty="0"/>
              <a:t>p&gt;greater&lt;/p</a:t>
            </a:r>
            <a:r>
              <a:rPr lang="en-US" b="1" dirty="0" smtClean="0"/>
              <a:t>&gt;</a:t>
            </a:r>
            <a:r>
              <a:rPr lang="ru-RU" b="1" dirty="0" smtClean="0"/>
              <a:t>                                            </a:t>
            </a:r>
            <a:r>
              <a:rPr lang="en-US" b="1" dirty="0" smtClean="0"/>
              <a:t>{{$</a:t>
            </a:r>
            <a:r>
              <a:rPr lang="en-US" b="1" dirty="0"/>
              <a:t>p}}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ru-RU" b="1" dirty="0" smtClean="0"/>
              <a:t>	</a:t>
            </a:r>
            <a:r>
              <a:rPr lang="en-US" b="1" dirty="0" smtClean="0"/>
              <a:t>@else</a:t>
            </a:r>
            <a:r>
              <a:rPr lang="ru-RU" b="1" dirty="0" smtClean="0"/>
              <a:t>                                                              </a:t>
            </a:r>
            <a:r>
              <a:rPr lang="en-US" b="1" dirty="0" smtClean="0"/>
              <a:t>@</a:t>
            </a:r>
            <a:r>
              <a:rPr lang="en-US" b="1" dirty="0" err="1" smtClean="0"/>
              <a:t>endforeach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b="1" dirty="0" smtClean="0"/>
              <a:t>    </a:t>
            </a:r>
            <a:r>
              <a:rPr lang="en-US" b="1" dirty="0" smtClean="0"/>
              <a:t>&lt;p&gt;less</a:t>
            </a:r>
            <a:r>
              <a:rPr lang="en-US" b="1" dirty="0"/>
              <a:t>&lt;/p&gt;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ru-RU" b="1" dirty="0" smtClean="0"/>
              <a:t>	</a:t>
            </a:r>
            <a:r>
              <a:rPr lang="en-US" b="1" dirty="0" smtClean="0"/>
              <a:t>@</a:t>
            </a:r>
            <a:r>
              <a:rPr lang="en-US" b="1" dirty="0" err="1" smtClean="0"/>
              <a:t>endif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253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базового представления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/>
              <a:t> Все страницы </a:t>
            </a:r>
            <a:r>
              <a:rPr lang="ru-RU" dirty="0" smtClean="0"/>
              <a:t>приложения обычно наследуют базовое </a:t>
            </a:r>
            <a:r>
              <a:rPr lang="ru-RU" dirty="0"/>
              <a:t>представление. Для базового представления </a:t>
            </a:r>
            <a:r>
              <a:rPr lang="ru-RU" dirty="0" smtClean="0"/>
              <a:t>необходимо создать </a:t>
            </a:r>
            <a:r>
              <a:rPr lang="ru-RU" dirty="0"/>
              <a:t>папку по пути \</a:t>
            </a:r>
            <a:r>
              <a:rPr lang="ru-RU" dirty="0" err="1"/>
              <a:t>larabook</a:t>
            </a:r>
            <a:r>
              <a:rPr lang="ru-RU" dirty="0"/>
              <a:t>\</a:t>
            </a:r>
            <a:r>
              <a:rPr lang="ru-RU" dirty="0" err="1"/>
              <a:t>resources</a:t>
            </a:r>
            <a:r>
              <a:rPr lang="ru-RU" dirty="0"/>
              <a:t>\</a:t>
            </a:r>
            <a:r>
              <a:rPr lang="ru-RU" dirty="0" err="1"/>
              <a:t>views</a:t>
            </a:r>
            <a:r>
              <a:rPr lang="ru-RU" dirty="0"/>
              <a:t>\</a:t>
            </a:r>
            <a:r>
              <a:rPr lang="ru-RU" dirty="0" err="1"/>
              <a:t>layouts</a:t>
            </a:r>
            <a:r>
              <a:rPr lang="ru-RU" dirty="0"/>
              <a:t> и в ней </a:t>
            </a:r>
            <a:r>
              <a:rPr lang="ru-RU" dirty="0" smtClean="0"/>
              <a:t>создать файл </a:t>
            </a:r>
            <a:r>
              <a:rPr lang="ru-RU" dirty="0"/>
              <a:t>с именем </a:t>
            </a:r>
            <a:r>
              <a:rPr lang="ru-RU" dirty="0" err="1" smtClean="0"/>
              <a:t>master.blade.php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 Чтобы применять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err="1" smtClean="0"/>
              <a:t>фреймворк</a:t>
            </a:r>
            <a:r>
              <a:rPr lang="ru-RU" dirty="0" smtClean="0"/>
              <a:t> необходимо, скопировать </a:t>
            </a:r>
            <a:r>
              <a:rPr lang="ru-RU" dirty="0"/>
              <a:t>в папки </a:t>
            </a:r>
            <a:r>
              <a:rPr lang="ru-RU" dirty="0" err="1"/>
              <a:t>css</a:t>
            </a:r>
            <a:r>
              <a:rPr lang="ru-RU" dirty="0"/>
              <a:t> и </a:t>
            </a:r>
            <a:r>
              <a:rPr lang="ru-RU" dirty="0" err="1"/>
              <a:t>js</a:t>
            </a:r>
            <a:r>
              <a:rPr lang="ru-RU" dirty="0"/>
              <a:t> в папке \</a:t>
            </a:r>
            <a:r>
              <a:rPr lang="ru-RU" dirty="0" err="1" smtClean="0"/>
              <a:t>lara</a:t>
            </a:r>
            <a:r>
              <a:rPr lang="en-US" dirty="0" smtClean="0"/>
              <a:t>book</a:t>
            </a:r>
            <a:r>
              <a:rPr lang="ru-RU" dirty="0" smtClean="0"/>
              <a:t>\</a:t>
            </a:r>
            <a:r>
              <a:rPr lang="ru-RU" dirty="0" err="1" smtClean="0"/>
              <a:t>public</a:t>
            </a:r>
            <a:r>
              <a:rPr lang="ru-RU" dirty="0" smtClean="0"/>
              <a:t> соответствующие файлы</a:t>
            </a:r>
            <a:r>
              <a:rPr lang="ru-RU" dirty="0"/>
              <a:t>. Там же </a:t>
            </a:r>
            <a:r>
              <a:rPr lang="ru-RU" dirty="0" smtClean="0"/>
              <a:t>можно создать </a:t>
            </a:r>
            <a:r>
              <a:rPr lang="ru-RU" dirty="0"/>
              <a:t>папку </a:t>
            </a:r>
            <a:r>
              <a:rPr lang="ru-RU" dirty="0" err="1"/>
              <a:t>images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 smtClean="0"/>
              <a:t>&lt;link </a:t>
            </a:r>
            <a:r>
              <a:rPr lang="en-US" b="1" dirty="0" err="1" smtClean="0"/>
              <a:t>rel</a:t>
            </a:r>
            <a:r>
              <a:rPr lang="en-US" b="1" dirty="0" smtClean="0"/>
              <a:t>=“stylesheet” </a:t>
            </a:r>
            <a:r>
              <a:rPr lang="en-US" b="1" dirty="0" err="1" smtClean="0"/>
              <a:t>href</a:t>
            </a:r>
            <a:r>
              <a:rPr lang="en-US" b="1" dirty="0" smtClean="0"/>
              <a:t>=“{{asset(‘</a:t>
            </a:r>
            <a:r>
              <a:rPr lang="en-US" b="1" dirty="0" err="1" smtClean="0"/>
              <a:t>css</a:t>
            </a:r>
            <a:r>
              <a:rPr lang="en-US" b="1" dirty="0" smtClean="0"/>
              <a:t>/style.css’)}}”&gt;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59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Шаблонизатор</a:t>
            </a:r>
            <a:r>
              <a:rPr lang="ru-RU" dirty="0"/>
              <a:t> </a:t>
            </a:r>
            <a:r>
              <a:rPr lang="en-US" dirty="0"/>
              <a:t>Blade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Два </a:t>
            </a:r>
            <a:r>
              <a:rPr lang="ru-RU" dirty="0"/>
              <a:t>основных преимущества использования </a:t>
            </a:r>
            <a:r>
              <a:rPr lang="ru-RU" dirty="0" err="1"/>
              <a:t>Blade</a:t>
            </a:r>
            <a:r>
              <a:rPr lang="ru-RU" dirty="0"/>
              <a:t> — </a:t>
            </a:r>
            <a:r>
              <a:rPr lang="ru-RU" i="1" dirty="0"/>
              <a:t>наследование шаблонов</a:t>
            </a:r>
            <a:r>
              <a:rPr lang="ru-RU" dirty="0"/>
              <a:t> и </a:t>
            </a:r>
            <a:r>
              <a:rPr lang="ru-RU" i="1" dirty="0"/>
              <a:t>секции</a:t>
            </a:r>
            <a:r>
              <a:rPr lang="ru-RU" dirty="0"/>
              <a:t>. Директива @</a:t>
            </a:r>
            <a:r>
              <a:rPr lang="ru-RU" dirty="0" err="1"/>
              <a:t>section</a:t>
            </a:r>
            <a:r>
              <a:rPr lang="ru-RU" dirty="0"/>
              <a:t>, как следует из её названия, определяет секцию содержимого, а директива @</a:t>
            </a:r>
            <a:r>
              <a:rPr lang="ru-RU" dirty="0" err="1"/>
              <a:t>yield</a:t>
            </a:r>
            <a:r>
              <a:rPr lang="ru-RU" dirty="0"/>
              <a:t> используется для отображения содержимого заданной секции.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При определении дочернего шаблона используйте </a:t>
            </a:r>
            <a:r>
              <a:rPr lang="ru-RU" dirty="0" err="1"/>
              <a:t>Blade</a:t>
            </a:r>
            <a:r>
              <a:rPr lang="ru-RU" dirty="0"/>
              <a:t>-директиву @</a:t>
            </a:r>
            <a:r>
              <a:rPr lang="ru-RU" dirty="0" err="1"/>
              <a:t>extends</a:t>
            </a:r>
            <a:r>
              <a:rPr lang="ru-RU" dirty="0"/>
              <a:t> для указания макета, который должен быть "унаследован" дочерним шаблоном. Шаблоны, которые наследуют макет </a:t>
            </a:r>
            <a:r>
              <a:rPr lang="ru-RU" dirty="0" err="1"/>
              <a:t>Blade</a:t>
            </a:r>
            <a:r>
              <a:rPr lang="ru-RU" dirty="0"/>
              <a:t>, могут внедрять содержимое в секции макета с помощью директив @</a:t>
            </a:r>
            <a:r>
              <a:rPr lang="ru-RU" dirty="0" err="1" smtClean="0"/>
              <a:t>section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97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Шаблонизатор</a:t>
            </a:r>
            <a:r>
              <a:rPr lang="ru-RU" dirty="0"/>
              <a:t> </a:t>
            </a:r>
            <a:r>
              <a:rPr lang="en-US" dirty="0"/>
              <a:t>Blade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4714461" cy="25385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908" y="1825625"/>
            <a:ext cx="5493892" cy="25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4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Laravel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Laravel</a:t>
            </a:r>
            <a:r>
              <a:rPr lang="en-US" dirty="0" smtClean="0"/>
              <a:t> – </a:t>
            </a:r>
            <a:r>
              <a:rPr lang="ru-RU" dirty="0" smtClean="0"/>
              <a:t>популярный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ru-RU" dirty="0" err="1" smtClean="0"/>
              <a:t>фреймфворк</a:t>
            </a:r>
            <a:r>
              <a:rPr lang="en-US" dirty="0"/>
              <a:t>,</a:t>
            </a:r>
            <a:r>
              <a:rPr lang="ru-RU" dirty="0" smtClean="0"/>
              <a:t> работающий по принципу </a:t>
            </a:r>
            <a:r>
              <a:rPr lang="en-US" dirty="0" smtClean="0"/>
              <a:t>MVC. </a:t>
            </a:r>
            <a:r>
              <a:rPr lang="ru-RU" dirty="0" err="1" smtClean="0"/>
              <a:t>Laravel</a:t>
            </a:r>
            <a:r>
              <a:rPr lang="ru-RU" dirty="0" smtClean="0"/>
              <a:t> был создан как более функциональная альтернатива </a:t>
            </a:r>
            <a:r>
              <a:rPr lang="ru-RU" dirty="0" err="1" smtClean="0"/>
              <a:t>CodeIgniter</a:t>
            </a:r>
            <a:r>
              <a:rPr lang="en-US" dirty="0" smtClean="0"/>
              <a:t>. </a:t>
            </a:r>
            <a:r>
              <a:rPr lang="ru-RU" dirty="0" smtClean="0"/>
              <a:t>Первый бета-релиз </a:t>
            </a:r>
            <a:r>
              <a:rPr lang="ru-RU" dirty="0" err="1" smtClean="0"/>
              <a:t>Laravel</a:t>
            </a:r>
            <a:r>
              <a:rPr lang="ru-RU" dirty="0" smtClean="0"/>
              <a:t>, а так же </a:t>
            </a:r>
            <a:r>
              <a:rPr lang="en-US" dirty="0" err="1" smtClean="0"/>
              <a:t>Laravel</a:t>
            </a:r>
            <a:r>
              <a:rPr lang="en-US" dirty="0" smtClean="0"/>
              <a:t> 1 </a:t>
            </a:r>
            <a:r>
              <a:rPr lang="ru-RU" dirty="0" smtClean="0"/>
              <a:t>стал доступен в 2011 году</a:t>
            </a:r>
            <a:r>
              <a:rPr lang="en-US" dirty="0" smtClean="0"/>
              <a:t>. </a:t>
            </a:r>
            <a:r>
              <a:rPr lang="ru-RU" dirty="0" smtClean="0"/>
              <a:t>Последняя версия </a:t>
            </a:r>
            <a:r>
              <a:rPr lang="ru-RU" dirty="0" err="1" smtClean="0"/>
              <a:t>фреймворка</a:t>
            </a:r>
            <a:r>
              <a:rPr lang="ru-RU" dirty="0" smtClean="0"/>
              <a:t> на данный момент 5.8.</a:t>
            </a:r>
          </a:p>
          <a:p>
            <a:pPr marL="0" indent="0">
              <a:buNone/>
            </a:pPr>
            <a:r>
              <a:rPr lang="ru-RU" dirty="0" smtClean="0"/>
              <a:t>	В 2015 году в результате опроса sitepoint.com по использованию PHP-</a:t>
            </a:r>
            <a:r>
              <a:rPr lang="ru-RU" dirty="0" err="1" smtClean="0"/>
              <a:t>фреймворков</a:t>
            </a:r>
            <a:r>
              <a:rPr lang="ru-RU" dirty="0" smtClean="0"/>
              <a:t> среди программистов занял первое место в номинациях:</a:t>
            </a:r>
          </a:p>
          <a:p>
            <a:pPr marL="0" indent="0">
              <a:buNone/>
            </a:pPr>
            <a:r>
              <a:rPr lang="ru-RU" dirty="0" smtClean="0"/>
              <a:t>- Фреймворк корпоративного уровня</a:t>
            </a:r>
          </a:p>
          <a:p>
            <a:pPr marL="0" indent="0">
              <a:buNone/>
            </a:pPr>
            <a:r>
              <a:rPr lang="ru-RU" dirty="0" smtClean="0"/>
              <a:t>- Фреймворк для личных проектов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93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Шаблонизатор</a:t>
            </a:r>
            <a:r>
              <a:rPr lang="ru-RU" dirty="0"/>
              <a:t> </a:t>
            </a:r>
            <a:r>
              <a:rPr lang="en-US" dirty="0"/>
              <a:t>Blade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Комментарии: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smtClean="0"/>
              <a:t>{{-- </a:t>
            </a:r>
            <a:r>
              <a:rPr lang="ru-RU" b="1" dirty="0"/>
              <a:t>Этого </a:t>
            </a:r>
            <a:r>
              <a:rPr lang="ru-RU" b="1" dirty="0" smtClean="0"/>
              <a:t>комментария </a:t>
            </a:r>
            <a:r>
              <a:rPr lang="ru-RU" b="1" dirty="0"/>
              <a:t>не будет в итоговом HTML </a:t>
            </a:r>
            <a:r>
              <a:rPr lang="ru-RU" b="1" dirty="0" smtClean="0"/>
              <a:t>--}}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dirty="0"/>
              <a:t>Включение </a:t>
            </a:r>
            <a:r>
              <a:rPr lang="ru-RU" dirty="0" err="1" smtClean="0"/>
              <a:t>подшаблонов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/>
              <a:t>@include('</a:t>
            </a:r>
            <a:r>
              <a:rPr lang="en-US" b="1" dirty="0" err="1"/>
              <a:t>shared.errors</a:t>
            </a:r>
            <a:r>
              <a:rPr lang="en-US" b="1" dirty="0" smtClean="0"/>
              <a:t>')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dirty="0" smtClean="0"/>
              <a:t>PHP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b="1" dirty="0"/>
              <a:t>@</a:t>
            </a:r>
            <a:r>
              <a:rPr lang="en-US" b="1" dirty="0" err="1" smtClean="0"/>
              <a:t>php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en-US" b="1" i="1" dirty="0" smtClean="0"/>
              <a:t>//</a:t>
            </a:r>
            <a:endParaRPr lang="ru-RU" b="1" i="1" dirty="0" smtClean="0"/>
          </a:p>
          <a:p>
            <a:pPr marL="0" indent="0">
              <a:buNone/>
            </a:pPr>
            <a:r>
              <a:rPr lang="ru-RU" b="1" i="1" dirty="0"/>
              <a:t>	</a:t>
            </a:r>
            <a:r>
              <a:rPr lang="en-US" b="1" dirty="0" smtClean="0"/>
              <a:t>@</a:t>
            </a:r>
            <a:r>
              <a:rPr lang="en-US" b="1" dirty="0" err="1"/>
              <a:t>endphp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1845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таблиц базы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При работе с БД </a:t>
            </a:r>
            <a:r>
              <a:rPr lang="ru-RU" dirty="0" err="1"/>
              <a:t>Laravel</a:t>
            </a:r>
            <a:r>
              <a:rPr lang="ru-RU" dirty="0"/>
              <a:t> использует миграции. </a:t>
            </a:r>
            <a:r>
              <a:rPr lang="ru-RU" dirty="0" smtClean="0"/>
              <a:t>Миграция </a:t>
            </a:r>
            <a:r>
              <a:rPr lang="ru-RU" dirty="0"/>
              <a:t>– это действия с БД, позволяющие как выполнять действия, изменяющие БД, так и отменять эти изменения, возвращая состояние БД к предыдущему состоянию.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Кроме </a:t>
            </a:r>
            <a:r>
              <a:rPr lang="ru-RU" dirty="0"/>
              <a:t>того, при работе с базой данных </a:t>
            </a:r>
            <a:r>
              <a:rPr lang="ru-RU" dirty="0" err="1"/>
              <a:t>Laravel</a:t>
            </a:r>
            <a:r>
              <a:rPr lang="ru-RU" dirty="0"/>
              <a:t> </a:t>
            </a:r>
            <a:r>
              <a:rPr lang="ru-RU" dirty="0" smtClean="0"/>
              <a:t>автоматически </a:t>
            </a:r>
            <a:r>
              <a:rPr lang="ru-RU" dirty="0"/>
              <a:t>поддерживает ORM, понимая, что за каждой таблицей в БД существует класс модели в приложении. Запомните: в среде </a:t>
            </a:r>
            <a:r>
              <a:rPr lang="ru-RU" dirty="0" err="1"/>
              <a:t>Laravel</a:t>
            </a:r>
            <a:r>
              <a:rPr lang="ru-RU" dirty="0"/>
              <a:t> разработчиков, принято называть таблицы во множественном числе, а модели – в единственном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689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Миграции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Для создания таблиц в БД нам снова понадобится </a:t>
            </a:r>
            <a:r>
              <a:rPr lang="ru-RU" dirty="0" err="1"/>
              <a:t>artisan</a:t>
            </a:r>
            <a:r>
              <a:rPr lang="ru-RU" dirty="0"/>
              <a:t>. В консольном окне, открытом в корневой папке приложения, выполним команду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 err="1"/>
              <a:t>php</a:t>
            </a:r>
            <a:r>
              <a:rPr lang="en-US" b="1" dirty="0"/>
              <a:t> artisan </a:t>
            </a:r>
            <a:r>
              <a:rPr lang="en-US" b="1" dirty="0" err="1"/>
              <a:t>make:migration</a:t>
            </a:r>
            <a:r>
              <a:rPr lang="en-US" b="1" dirty="0"/>
              <a:t> </a:t>
            </a:r>
            <a:r>
              <a:rPr lang="en-US" b="1" dirty="0" err="1" smtClean="0"/>
              <a:t>create_tables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dirty="0"/>
              <a:t>Эта команда создала в папке \</a:t>
            </a:r>
            <a:r>
              <a:rPr lang="ru-RU" dirty="0" err="1"/>
              <a:t>larabook</a:t>
            </a:r>
            <a:r>
              <a:rPr lang="ru-RU" dirty="0"/>
              <a:t>\</a:t>
            </a:r>
            <a:r>
              <a:rPr lang="ru-RU" dirty="0" err="1"/>
              <a:t>database</a:t>
            </a:r>
            <a:r>
              <a:rPr lang="ru-RU" dirty="0"/>
              <a:t>\ </a:t>
            </a:r>
            <a:r>
              <a:rPr lang="ru-RU" dirty="0" err="1"/>
              <a:t>migrations</a:t>
            </a:r>
            <a:r>
              <a:rPr lang="ru-RU" dirty="0"/>
              <a:t> файл с именем </a:t>
            </a:r>
            <a:r>
              <a:rPr lang="ru-RU" dirty="0" smtClean="0"/>
              <a:t>2019_01_01_131029_create</a:t>
            </a:r>
            <a:r>
              <a:rPr lang="ru-RU" dirty="0"/>
              <a:t>_ </a:t>
            </a:r>
            <a:r>
              <a:rPr lang="ru-RU" dirty="0" err="1"/>
              <a:t>tables.php</a:t>
            </a:r>
            <a:r>
              <a:rPr lang="ru-RU" dirty="0"/>
              <a:t>. Обратите внимание, что в имя </a:t>
            </a:r>
            <a:r>
              <a:rPr lang="ru-RU" dirty="0" smtClean="0"/>
              <a:t>файл включена </a:t>
            </a:r>
            <a:r>
              <a:rPr lang="ru-RU" dirty="0"/>
              <a:t>метка с датой и временем.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В </a:t>
            </a:r>
            <a:r>
              <a:rPr lang="ru-RU" dirty="0"/>
              <a:t>созданном классе </a:t>
            </a:r>
            <a:r>
              <a:rPr lang="ru-RU" dirty="0" err="1"/>
              <a:t>CreateTables</a:t>
            </a:r>
            <a:r>
              <a:rPr lang="ru-RU" dirty="0"/>
              <a:t> содержатся два метода – </a:t>
            </a:r>
            <a:r>
              <a:rPr lang="ru-RU" dirty="0" err="1"/>
              <a:t>up</a:t>
            </a:r>
            <a:r>
              <a:rPr lang="ru-RU" dirty="0"/>
              <a:t>() и </a:t>
            </a:r>
            <a:r>
              <a:rPr lang="ru-RU" dirty="0" err="1"/>
              <a:t>down</a:t>
            </a:r>
            <a:r>
              <a:rPr lang="ru-RU" dirty="0"/>
              <a:t>().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12089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Миграции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22" y="1825625"/>
            <a:ext cx="7290955" cy="43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34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Выполнение миграций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Для выполнения миграции: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err="1"/>
              <a:t>php</a:t>
            </a:r>
            <a:r>
              <a:rPr lang="ru-RU" b="1" dirty="0"/>
              <a:t> </a:t>
            </a:r>
            <a:r>
              <a:rPr lang="ru-RU" b="1" dirty="0" err="1"/>
              <a:t>artisan</a:t>
            </a:r>
            <a:r>
              <a:rPr lang="ru-RU" b="1" dirty="0"/>
              <a:t> </a:t>
            </a:r>
            <a:r>
              <a:rPr lang="ru-RU" b="1" dirty="0" err="1"/>
              <a:t>migrate</a:t>
            </a:r>
            <a:r>
              <a:rPr lang="ru-RU" b="1" dirty="0"/>
              <a:t> 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Если необходимо </a:t>
            </a:r>
            <a:r>
              <a:rPr lang="ru-RU" dirty="0"/>
              <a:t>отменить последние сделанные в БД изменения, выполните команду: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err="1" smtClean="0"/>
              <a:t>php</a:t>
            </a:r>
            <a:r>
              <a:rPr lang="ru-RU" b="1" dirty="0" smtClean="0"/>
              <a:t> </a:t>
            </a:r>
            <a:r>
              <a:rPr lang="ru-RU" b="1" dirty="0" err="1"/>
              <a:t>artisan</a:t>
            </a:r>
            <a:r>
              <a:rPr lang="ru-RU" b="1" dirty="0"/>
              <a:t> </a:t>
            </a:r>
            <a:r>
              <a:rPr lang="ru-RU" b="1" dirty="0" err="1"/>
              <a:t>migrate:rollback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Если </a:t>
            </a:r>
            <a:r>
              <a:rPr lang="ru-RU" dirty="0"/>
              <a:t>же вы хотите откатить все сделанные в БД изменения, а потом создать БД сначала, выполните команду: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err="1" smtClean="0"/>
              <a:t>php</a:t>
            </a:r>
            <a:r>
              <a:rPr lang="ru-RU" b="1" dirty="0" smtClean="0"/>
              <a:t> </a:t>
            </a:r>
            <a:r>
              <a:rPr lang="ru-RU" b="1" dirty="0" err="1"/>
              <a:t>artisan</a:t>
            </a:r>
            <a:r>
              <a:rPr lang="ru-RU" b="1" dirty="0"/>
              <a:t> </a:t>
            </a:r>
            <a:r>
              <a:rPr lang="ru-RU" b="1" dirty="0" err="1"/>
              <a:t>migrate:refresh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75373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</a:t>
            </a:r>
            <a:r>
              <a:rPr lang="ru-RU" dirty="0" smtClean="0"/>
              <a:t>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/>
              <a:t>Почти всегда бывает полезно создавать модели приложения так, чтобы они соответствовали таблицам в БД. </a:t>
            </a:r>
            <a:r>
              <a:rPr lang="ru-RU" dirty="0" err="1" smtClean="0"/>
              <a:t>Laravel</a:t>
            </a:r>
            <a:r>
              <a:rPr lang="ru-RU" dirty="0" smtClean="0"/>
              <a:t> </a:t>
            </a:r>
            <a:r>
              <a:rPr lang="ru-RU" dirty="0"/>
              <a:t>имеет собственную ORM систему с именем </a:t>
            </a:r>
            <a:r>
              <a:rPr lang="ru-RU" dirty="0" err="1"/>
              <a:t>Eloquent</a:t>
            </a:r>
            <a:r>
              <a:rPr lang="ru-RU" dirty="0"/>
              <a:t> ORM. Именно </a:t>
            </a:r>
            <a:r>
              <a:rPr lang="ru-RU" dirty="0" err="1"/>
              <a:t>Eloquent</a:t>
            </a:r>
            <a:r>
              <a:rPr lang="ru-RU" dirty="0"/>
              <a:t> ORM будет выполнять в нашем приложении сопоставление классов моделей с таблицами БД, передавать в БД SQL запросы нашего приложения и получать обратно из БД результаты их выполнения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/>
              <a:t>В </a:t>
            </a:r>
            <a:r>
              <a:rPr lang="ru-RU" dirty="0" err="1" smtClean="0"/>
              <a:t>Laravel</a:t>
            </a:r>
            <a:r>
              <a:rPr lang="ru-RU" dirty="0" smtClean="0"/>
              <a:t>, в отличие от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ru-RU" dirty="0" smtClean="0"/>
              <a:t>нет необходимости создавать </a:t>
            </a:r>
            <a:r>
              <a:rPr lang="ru-RU" dirty="0"/>
              <a:t>в классе модели методы для работы с БД. </a:t>
            </a:r>
            <a:r>
              <a:rPr lang="ru-RU" dirty="0" smtClean="0"/>
              <a:t>Эти </a:t>
            </a:r>
            <a:r>
              <a:rPr lang="ru-RU" dirty="0"/>
              <a:t>методы уже созданы разработчиками </a:t>
            </a:r>
            <a:r>
              <a:rPr lang="ru-RU" dirty="0" err="1"/>
              <a:t>Laravel</a:t>
            </a:r>
            <a:r>
              <a:rPr lang="ru-RU" dirty="0"/>
              <a:t> в базовом классе </a:t>
            </a:r>
            <a:r>
              <a:rPr lang="ru-RU" dirty="0" err="1"/>
              <a:t>Model</a:t>
            </a:r>
            <a:r>
              <a:rPr lang="ru-RU" dirty="0"/>
              <a:t>. Сейчас модель для нас – это прежде всего структурная единица хранения данных. Например, объект модели </a:t>
            </a:r>
            <a:r>
              <a:rPr lang="ru-RU" dirty="0" err="1"/>
              <a:t>topic</a:t>
            </a:r>
            <a:r>
              <a:rPr lang="ru-RU" dirty="0"/>
              <a:t> – это описание раздела </a:t>
            </a:r>
            <a:r>
              <a:rPr lang="ru-RU" dirty="0" smtClean="0"/>
              <a:t>книги</a:t>
            </a:r>
            <a:r>
              <a:rPr lang="ru-RU" dirty="0"/>
              <a:t>, объект модели </a:t>
            </a:r>
            <a:r>
              <a:rPr lang="ru-RU" dirty="0" err="1"/>
              <a:t>block</a:t>
            </a:r>
            <a:r>
              <a:rPr lang="ru-RU" dirty="0"/>
              <a:t> – набор данных одного блока.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323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Для создания модели </a:t>
            </a:r>
            <a:r>
              <a:rPr lang="en-US" dirty="0"/>
              <a:t>Topic, </a:t>
            </a:r>
            <a:r>
              <a:rPr lang="ru-RU" dirty="0"/>
              <a:t>соответствующей таблице </a:t>
            </a:r>
            <a:r>
              <a:rPr lang="en-US" dirty="0"/>
              <a:t>Topics, </a:t>
            </a:r>
            <a:r>
              <a:rPr lang="ru-RU" dirty="0"/>
              <a:t>надо выполнить такую </a:t>
            </a:r>
            <a:r>
              <a:rPr lang="en-US" dirty="0"/>
              <a:t>artisan </a:t>
            </a:r>
            <a:r>
              <a:rPr lang="ru-RU" dirty="0"/>
              <a:t>команду: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b="1" dirty="0" err="1" smtClean="0"/>
              <a:t>php</a:t>
            </a:r>
            <a:r>
              <a:rPr lang="en-US" b="1" dirty="0" smtClean="0"/>
              <a:t> </a:t>
            </a:r>
            <a:r>
              <a:rPr lang="en-US" b="1" dirty="0"/>
              <a:t>artisan </a:t>
            </a:r>
            <a:r>
              <a:rPr lang="en-US" b="1" dirty="0" err="1"/>
              <a:t>make:model</a:t>
            </a:r>
            <a:r>
              <a:rPr lang="en-US" b="1" dirty="0"/>
              <a:t> </a:t>
            </a:r>
            <a:r>
              <a:rPr lang="en-US" b="1" dirty="0" smtClean="0"/>
              <a:t>Topic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	При </a:t>
            </a:r>
            <a:r>
              <a:rPr lang="ru-RU" dirty="0"/>
              <a:t>успешном выполнении команды вы получите в консольном окне </a:t>
            </a:r>
            <a:r>
              <a:rPr lang="ru-RU" dirty="0" smtClean="0"/>
              <a:t>сообщение: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b="1" dirty="0" smtClean="0"/>
              <a:t>Model </a:t>
            </a:r>
            <a:r>
              <a:rPr lang="en-US" b="1" dirty="0"/>
              <a:t>created successfully</a:t>
            </a:r>
            <a:r>
              <a:rPr lang="en-US" dirty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а </a:t>
            </a:r>
            <a:r>
              <a:rPr lang="ru-RU" dirty="0"/>
              <a:t>в папке /</a:t>
            </a:r>
            <a:r>
              <a:rPr lang="en-US" dirty="0"/>
              <a:t>app/ </a:t>
            </a:r>
            <a:r>
              <a:rPr lang="ru-RU" dirty="0"/>
              <a:t>будет создан файл </a:t>
            </a:r>
            <a:r>
              <a:rPr lang="en-US" dirty="0" err="1"/>
              <a:t>Topic.php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460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- </a:t>
            </a:r>
            <a:r>
              <a:rPr lang="en-US" dirty="0" smtClean="0"/>
              <a:t>$</a:t>
            </a:r>
            <a:r>
              <a:rPr lang="en-US" dirty="0" err="1" smtClean="0"/>
              <a:t>primaryKey</a:t>
            </a:r>
            <a:r>
              <a:rPr lang="ru-RU" dirty="0" smtClean="0"/>
              <a:t>  </a:t>
            </a:r>
            <a:r>
              <a:rPr lang="en-US" dirty="0" smtClean="0"/>
              <a:t>=</a:t>
            </a:r>
            <a:r>
              <a:rPr lang="en-US" dirty="0"/>
              <a:t>'id' – </a:t>
            </a:r>
            <a:r>
              <a:rPr lang="ru-RU" dirty="0"/>
              <a:t>указывает, какое поле в таблице будет первичным ключом;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- </a:t>
            </a:r>
            <a:r>
              <a:rPr lang="ru-RU" dirty="0"/>
              <a:t>$</a:t>
            </a:r>
            <a:r>
              <a:rPr lang="en-US" dirty="0"/>
              <a:t>table='topics' – </a:t>
            </a:r>
            <a:r>
              <a:rPr lang="ru-RU" dirty="0"/>
              <a:t>указывает, что соответствует этому классу модели таблица '</a:t>
            </a:r>
            <a:r>
              <a:rPr lang="en-US" dirty="0"/>
              <a:t>topics</a:t>
            </a:r>
            <a:r>
              <a:rPr lang="en-US" dirty="0" smtClean="0"/>
              <a:t>';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-</a:t>
            </a:r>
            <a:r>
              <a:rPr lang="en-US" dirty="0" smtClean="0"/>
              <a:t> </a:t>
            </a:r>
            <a:r>
              <a:rPr lang="en-US" dirty="0"/>
              <a:t>$fillable=['</a:t>
            </a:r>
            <a:r>
              <a:rPr lang="en-US" dirty="0" err="1"/>
              <a:t>topicname</a:t>
            </a:r>
            <a:r>
              <a:rPr lang="en-US" dirty="0"/>
              <a:t>','created_at','</a:t>
            </a:r>
            <a:r>
              <a:rPr lang="en-US" dirty="0" err="1"/>
              <a:t>updated_at</a:t>
            </a:r>
            <a:r>
              <a:rPr lang="en-US" dirty="0"/>
              <a:t>'] </a:t>
            </a:r>
            <a:r>
              <a:rPr lang="ru-RU" dirty="0"/>
              <a:t>– указывает, значения каких полей можно будет изменять в дальнейшем в коде.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85" y="1482870"/>
            <a:ext cx="6062230" cy="20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0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Подключение модуля </a:t>
            </a:r>
            <a:r>
              <a:rPr lang="en-US" dirty="0"/>
              <a:t>Forms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/>
              <a:t>В </a:t>
            </a:r>
            <a:r>
              <a:rPr lang="ru-RU" dirty="0" err="1"/>
              <a:t>Laravel</a:t>
            </a:r>
            <a:r>
              <a:rPr lang="ru-RU" dirty="0"/>
              <a:t> для </a:t>
            </a:r>
            <a:r>
              <a:rPr lang="ru-RU" dirty="0" smtClean="0"/>
              <a:t>работы с формами </a:t>
            </a:r>
            <a:r>
              <a:rPr lang="ru-RU" dirty="0"/>
              <a:t>существует </a:t>
            </a:r>
            <a:r>
              <a:rPr lang="ru-RU" dirty="0" smtClean="0"/>
              <a:t>модуль </a:t>
            </a:r>
            <a:r>
              <a:rPr lang="ru-RU" dirty="0" err="1" smtClean="0"/>
              <a:t>Forms</a:t>
            </a:r>
            <a:r>
              <a:rPr lang="ru-RU" dirty="0"/>
              <a:t>. По </a:t>
            </a:r>
            <a:r>
              <a:rPr lang="ru-RU" dirty="0" smtClean="0"/>
              <a:t>умолчанию</a:t>
            </a:r>
            <a:r>
              <a:rPr lang="en-US" dirty="0" smtClean="0"/>
              <a:t> </a:t>
            </a:r>
            <a:r>
              <a:rPr lang="ru-RU" dirty="0" smtClean="0"/>
              <a:t>он </a:t>
            </a:r>
            <a:r>
              <a:rPr lang="ru-RU" dirty="0"/>
              <a:t>не установлен</a:t>
            </a:r>
            <a:r>
              <a:rPr lang="ru-RU" dirty="0" smtClean="0"/>
              <a:t>. Для </a:t>
            </a:r>
            <a:r>
              <a:rPr lang="ru-RU" dirty="0"/>
              <a:t>установки модуля </a:t>
            </a:r>
            <a:r>
              <a:rPr lang="ru-RU" dirty="0" err="1"/>
              <a:t>Forms</a:t>
            </a:r>
            <a:r>
              <a:rPr lang="ru-RU" dirty="0"/>
              <a:t> в нашем приложении введите в консольное </a:t>
            </a:r>
            <a:r>
              <a:rPr lang="ru-RU" dirty="0" smtClean="0"/>
              <a:t>окно такую </a:t>
            </a:r>
            <a:r>
              <a:rPr lang="ru-RU" dirty="0"/>
              <a:t>команду: 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err="1" smtClean="0"/>
              <a:t>composer</a:t>
            </a:r>
            <a:r>
              <a:rPr lang="ru-RU" b="1" dirty="0" smtClean="0"/>
              <a:t> </a:t>
            </a:r>
            <a:r>
              <a:rPr lang="ru-RU" b="1" dirty="0" err="1"/>
              <a:t>require</a:t>
            </a:r>
            <a:r>
              <a:rPr lang="ru-RU" b="1" dirty="0"/>
              <a:t> "</a:t>
            </a:r>
            <a:r>
              <a:rPr lang="ru-RU" b="1" dirty="0" err="1" smtClean="0"/>
              <a:t>laravelcollective</a:t>
            </a:r>
            <a:r>
              <a:rPr lang="ru-RU" b="1" dirty="0" smtClean="0"/>
              <a:t>/</a:t>
            </a:r>
            <a:r>
              <a:rPr lang="ru-RU" b="1" dirty="0" err="1" smtClean="0"/>
              <a:t>html</a:t>
            </a:r>
            <a:r>
              <a:rPr lang="ru-RU" b="1" dirty="0"/>
              <a:t>":"^</a:t>
            </a:r>
            <a:r>
              <a:rPr lang="ru-RU" b="1" dirty="0" smtClean="0"/>
              <a:t>5.3.0"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ru-RU" dirty="0"/>
              <a:t>Откройте </a:t>
            </a:r>
            <a:r>
              <a:rPr lang="ru-RU" dirty="0" smtClean="0"/>
              <a:t>файл </a:t>
            </a:r>
            <a:r>
              <a:rPr lang="en-US" dirty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app.php</a:t>
            </a:r>
            <a:r>
              <a:rPr lang="ru-RU" dirty="0"/>
              <a:t> найдите в нем описание элемента массива с именем '</a:t>
            </a:r>
            <a:r>
              <a:rPr lang="ru-RU" dirty="0" err="1"/>
              <a:t>providers</a:t>
            </a:r>
            <a:r>
              <a:rPr lang="ru-RU" dirty="0"/>
              <a:t>' </a:t>
            </a:r>
            <a:r>
              <a:rPr lang="ru-RU" dirty="0" smtClean="0"/>
              <a:t>и </a:t>
            </a:r>
            <a:r>
              <a:rPr lang="ru-RU" dirty="0"/>
              <a:t>добавьте к его значениям такое: </a:t>
            </a:r>
            <a:r>
              <a:rPr lang="ru-RU" b="1" dirty="0" err="1" smtClean="0"/>
              <a:t>Collective</a:t>
            </a:r>
            <a:r>
              <a:rPr lang="ru-RU" b="1" dirty="0" smtClean="0"/>
              <a:t>\</a:t>
            </a:r>
            <a:r>
              <a:rPr lang="ru-RU" b="1" dirty="0" err="1" smtClean="0"/>
              <a:t>Html</a:t>
            </a:r>
            <a:r>
              <a:rPr lang="ru-RU" b="1" dirty="0" smtClean="0"/>
              <a:t>\</a:t>
            </a:r>
            <a:r>
              <a:rPr lang="ru-RU" b="1" dirty="0" err="1" smtClean="0"/>
              <a:t>HtmlServiceProvider</a:t>
            </a:r>
            <a:r>
              <a:rPr lang="ru-RU" b="1" dirty="0"/>
              <a:t>::</a:t>
            </a:r>
            <a:r>
              <a:rPr lang="ru-RU" b="1" dirty="0" err="1" smtClean="0"/>
              <a:t>class</a:t>
            </a:r>
            <a:r>
              <a:rPr lang="ru-RU" b="1" dirty="0" smtClean="0"/>
              <a:t>, </a:t>
            </a:r>
            <a:r>
              <a:rPr lang="ru-RU" dirty="0"/>
              <a:t>з</a:t>
            </a:r>
            <a:r>
              <a:rPr lang="ru-RU" dirty="0" smtClean="0"/>
              <a:t>атем </a:t>
            </a:r>
            <a:r>
              <a:rPr lang="ru-RU" dirty="0"/>
              <a:t>найдите элемент '</a:t>
            </a:r>
            <a:r>
              <a:rPr lang="en-US" dirty="0"/>
              <a:t>aliases' </a:t>
            </a:r>
            <a:r>
              <a:rPr lang="ru-RU" dirty="0" smtClean="0"/>
              <a:t>и </a:t>
            </a:r>
            <a:r>
              <a:rPr lang="ru-RU" dirty="0"/>
              <a:t>к его значениям добавьте два таких: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	'</a:t>
            </a:r>
            <a:r>
              <a:rPr lang="en-US" b="1" dirty="0"/>
              <a:t>Form' =&gt; Collective\Html\</a:t>
            </a:r>
            <a:r>
              <a:rPr lang="en-US" b="1" dirty="0" err="1"/>
              <a:t>FormFacade</a:t>
            </a:r>
            <a:r>
              <a:rPr lang="en-US" b="1" dirty="0"/>
              <a:t>::class,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'Html</a:t>
            </a:r>
            <a:r>
              <a:rPr lang="en-US" b="1" dirty="0"/>
              <a:t>' =&gt; Collective\Html\</a:t>
            </a:r>
            <a:r>
              <a:rPr lang="en-US" b="1" dirty="0" err="1"/>
              <a:t>HtmlFacade</a:t>
            </a:r>
            <a:r>
              <a:rPr lang="en-US" b="1" dirty="0"/>
              <a:t>::class,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67911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В </a:t>
            </a:r>
            <a:r>
              <a:rPr lang="ru-RU" dirty="0" err="1"/>
              <a:t>Laravel</a:t>
            </a:r>
            <a:r>
              <a:rPr lang="ru-RU" dirty="0"/>
              <a:t> для обработки формы в контроллере используются два метода. Один предназначен для вывода формы в браузер и использует метод передачи данных GET. Второй использует метод передачи данных POST, вызывается после нажатия в форме кнопки </a:t>
            </a:r>
            <a:r>
              <a:rPr lang="ru-RU" dirty="0" err="1"/>
              <a:t>submit</a:t>
            </a:r>
            <a:r>
              <a:rPr lang="ru-RU" dirty="0"/>
              <a:t> и отвечает за передачу данных из формы на сервер и за их обработку.</a:t>
            </a:r>
          </a:p>
        </p:txBody>
      </p:sp>
    </p:spTree>
    <p:extLst>
      <p:ext uri="{BB962C8B-B14F-4D97-AF65-F5344CB8AC3E}">
        <p14:creationId xmlns:p14="http://schemas.microsoft.com/office/powerpoint/2010/main" val="98307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Composer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err="1" smtClean="0"/>
              <a:t>Laravel</a:t>
            </a:r>
            <a:r>
              <a:rPr lang="ru-RU" dirty="0" smtClean="0"/>
              <a:t> использует </a:t>
            </a:r>
            <a:r>
              <a:rPr lang="ru-RU" dirty="0" err="1" smtClean="0"/>
              <a:t>Composer</a:t>
            </a:r>
            <a:r>
              <a:rPr lang="ru-RU" dirty="0" smtClean="0"/>
              <a:t> для управления своими зависимостями. </a:t>
            </a:r>
            <a:r>
              <a:rPr lang="ru-RU" dirty="0" err="1" smtClean="0"/>
              <a:t>Composer</a:t>
            </a:r>
            <a:r>
              <a:rPr lang="ru-RU" dirty="0" smtClean="0"/>
              <a:t> – это менеджер зависимостей для PHP. Большинство приложений сегодня зависят от различных внешних библиотек. Чтобы пользоваться такими библиотеками, их надо подключать в свое приложение. Часто таких библиотек бывает несколько, и тогда надо учитывать возможные проблемы совместимости между ними. Иногда еще надо знать, какие версии той или другой библиотеки следует использовать. Для загрузки библиотеки обычно скачивают архив и извлекают из него требуемые ресурсы в папки своего проекта. </a:t>
            </a:r>
            <a:r>
              <a:rPr lang="ru-RU" dirty="0" err="1" smtClean="0"/>
              <a:t>Composer</a:t>
            </a:r>
            <a:r>
              <a:rPr lang="ru-RU" dirty="0" smtClean="0"/>
              <a:t> позволяет автоматизировать этот процесс.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055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</a:t>
            </a:r>
            <a:r>
              <a:rPr lang="ru-RU" dirty="0" err="1"/>
              <a:t>RESTful</a:t>
            </a:r>
            <a:r>
              <a:rPr lang="ru-RU" dirty="0"/>
              <a:t> </a:t>
            </a:r>
            <a:r>
              <a:rPr lang="ru-RU" dirty="0" smtClean="0"/>
              <a:t>контроллера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Laravel</a:t>
            </a:r>
            <a:r>
              <a:rPr lang="ru-RU" dirty="0"/>
              <a:t> предлагает нам </a:t>
            </a:r>
            <a:r>
              <a:rPr lang="ru-RU" dirty="0" smtClean="0"/>
              <a:t>ещё один </a:t>
            </a:r>
            <a:r>
              <a:rPr lang="ru-RU" dirty="0"/>
              <a:t>способ создания контроллера, более подходящий при работе с </a:t>
            </a:r>
            <a:r>
              <a:rPr lang="ru-RU" dirty="0" smtClean="0"/>
              <a:t>моделями, это создание так называемого </a:t>
            </a:r>
            <a:r>
              <a:rPr lang="ru-RU" dirty="0" err="1"/>
              <a:t>RESTful</a:t>
            </a:r>
            <a:r>
              <a:rPr lang="ru-RU" dirty="0"/>
              <a:t> </a:t>
            </a:r>
            <a:r>
              <a:rPr lang="ru-RU" dirty="0" smtClean="0"/>
              <a:t>контроллера, </a:t>
            </a:r>
            <a:r>
              <a:rPr lang="ru-RU" dirty="0"/>
              <a:t>в котором уже будут содержаться заготовки методов для выполнения стандартных действий. Кроме этих методов такой контроллер также предлагает удобную маршрутизацию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Для </a:t>
            </a:r>
            <a:r>
              <a:rPr lang="ru-RU" dirty="0" smtClean="0"/>
              <a:t>создания контроллера </a:t>
            </a:r>
            <a:r>
              <a:rPr lang="ru-RU" dirty="0"/>
              <a:t>в консольном окне надо выполнить такую команду: </a:t>
            </a:r>
            <a:endParaRPr lang="ru-RU" dirty="0" smtClean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 err="1" smtClean="0"/>
              <a:t>php</a:t>
            </a:r>
            <a:r>
              <a:rPr lang="en-US" b="1" dirty="0" smtClean="0"/>
              <a:t> </a:t>
            </a:r>
            <a:r>
              <a:rPr lang="en-US" b="1" dirty="0"/>
              <a:t>artisan </a:t>
            </a:r>
            <a:r>
              <a:rPr lang="en-US" b="1" dirty="0" err="1"/>
              <a:t>make:controller</a:t>
            </a:r>
            <a:r>
              <a:rPr lang="en-US" b="1" dirty="0"/>
              <a:t> </a:t>
            </a:r>
            <a:r>
              <a:rPr lang="en-US" b="1" dirty="0" err="1"/>
              <a:t>TopicController</a:t>
            </a:r>
            <a:r>
              <a:rPr lang="en-US" b="1" dirty="0"/>
              <a:t> </a:t>
            </a:r>
            <a:r>
              <a:rPr lang="ru-RU" b="1" dirty="0" smtClean="0"/>
              <a:t>--</a:t>
            </a:r>
            <a:r>
              <a:rPr lang="en-US" b="1" dirty="0" smtClean="0"/>
              <a:t>resource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40024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Маршрутизация </a:t>
            </a:r>
            <a:r>
              <a:rPr lang="ru-RU" dirty="0" err="1"/>
              <a:t>RESTful</a:t>
            </a:r>
            <a:r>
              <a:rPr lang="ru-RU" dirty="0"/>
              <a:t> контроллера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Для </a:t>
            </a:r>
            <a:r>
              <a:rPr lang="en-US" dirty="0"/>
              <a:t>RESTful </a:t>
            </a:r>
            <a:r>
              <a:rPr lang="ru-RU" dirty="0"/>
              <a:t>контроллера маршрутизацию для всех его методов можно указать единственной строкой в файле маршрутизации. Добавьте в файл \</a:t>
            </a:r>
            <a:r>
              <a:rPr lang="en-US" dirty="0" err="1" smtClean="0"/>
              <a:t>larabook</a:t>
            </a:r>
            <a:r>
              <a:rPr lang="en-US" dirty="0" smtClean="0"/>
              <a:t>\routes\</a:t>
            </a:r>
            <a:r>
              <a:rPr lang="en-US" dirty="0" err="1" smtClean="0"/>
              <a:t>web.php</a:t>
            </a:r>
            <a:r>
              <a:rPr lang="en-US" dirty="0" smtClean="0"/>
              <a:t> </a:t>
            </a:r>
            <a:r>
              <a:rPr lang="ru-RU" dirty="0"/>
              <a:t>такую строку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b="1" dirty="0" smtClean="0"/>
              <a:t>Route</a:t>
            </a:r>
            <a:r>
              <a:rPr lang="en-US" b="1" dirty="0"/>
              <a:t>::resource(</a:t>
            </a:r>
            <a:r>
              <a:rPr lang="en-US" b="1" dirty="0" smtClean="0"/>
              <a:t>'topic</a:t>
            </a:r>
            <a:r>
              <a:rPr lang="en-US" b="1" dirty="0"/>
              <a:t>', '</a:t>
            </a:r>
            <a:r>
              <a:rPr lang="en-US" b="1" dirty="0" err="1"/>
              <a:t>TopicController</a:t>
            </a:r>
            <a:r>
              <a:rPr lang="en-US" b="1" dirty="0" smtClean="0"/>
              <a:t>');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Теперь </a:t>
            </a:r>
            <a:r>
              <a:rPr lang="ru-RU" dirty="0"/>
              <a:t>адреса, введенные </a:t>
            </a:r>
            <a:r>
              <a:rPr lang="ru-RU" dirty="0" smtClean="0"/>
              <a:t>в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браузер</a:t>
            </a:r>
            <a:r>
              <a:rPr lang="ru-RU" dirty="0"/>
              <a:t>, будут в нашем </a:t>
            </a:r>
            <a:r>
              <a:rPr lang="ru-RU" dirty="0" smtClean="0"/>
              <a:t>приложении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транслироваться </a:t>
            </a:r>
            <a:r>
              <a:rPr lang="ru-RU" dirty="0"/>
              <a:t>в вызовы методов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контроллера </a:t>
            </a:r>
            <a:r>
              <a:rPr lang="ru-RU" dirty="0" err="1"/>
              <a:t>TopicController</a:t>
            </a:r>
            <a:r>
              <a:rPr lang="ru-RU" dirty="0"/>
              <a:t> таким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образом</a:t>
            </a:r>
            <a:r>
              <a:rPr lang="ru-RU" dirty="0"/>
              <a:t>: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51" y="3647641"/>
            <a:ext cx="4963515" cy="201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09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Работа с </a:t>
            </a:r>
            <a:r>
              <a:rPr lang="ru-RU" dirty="0" smtClean="0"/>
              <a:t>формам</a:t>
            </a:r>
            <a:r>
              <a:rPr lang="ru-RU" dirty="0"/>
              <a:t>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Для создания формы можно использовать такой код: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66" y="2538124"/>
            <a:ext cx="10516934" cy="29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20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Работа с формами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Методы</a:t>
            </a:r>
            <a:r>
              <a:rPr lang="en-US" dirty="0" smtClean="0"/>
              <a:t> create, store</a:t>
            </a:r>
            <a:r>
              <a:rPr lang="ru-RU" dirty="0" smtClean="0"/>
              <a:t> контроллера</a:t>
            </a:r>
            <a:r>
              <a:rPr lang="en-US" dirty="0" smtClean="0"/>
              <a:t> </a:t>
            </a:r>
            <a:r>
              <a:rPr lang="en-US" dirty="0" err="1" smtClean="0"/>
              <a:t>TopicController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42" y="2372519"/>
            <a:ext cx="8443196" cy="38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10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Работа с формами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Есть </a:t>
            </a:r>
            <a:r>
              <a:rPr lang="ru-RU" dirty="0"/>
              <a:t>ряд методов для создания любых элементов управления формы.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 err="1"/>
              <a:t>Form</a:t>
            </a:r>
            <a:r>
              <a:rPr lang="ru-RU" dirty="0"/>
              <a:t>::</a:t>
            </a:r>
            <a:r>
              <a:rPr lang="ru-RU" dirty="0" err="1"/>
              <a:t>label</a:t>
            </a:r>
            <a:r>
              <a:rPr lang="ru-RU" dirty="0"/>
              <a:t>() – создает метку;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ru-RU" dirty="0" smtClean="0"/>
              <a:t> </a:t>
            </a:r>
            <a:r>
              <a:rPr lang="ru-RU" dirty="0" err="1"/>
              <a:t>Form</a:t>
            </a:r>
            <a:r>
              <a:rPr lang="ru-RU" dirty="0"/>
              <a:t>::</a:t>
            </a:r>
            <a:r>
              <a:rPr lang="ru-RU" dirty="0" err="1"/>
              <a:t>text</a:t>
            </a:r>
            <a:r>
              <a:rPr lang="ru-RU" dirty="0"/>
              <a:t>() – создает текстовое поле;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 err="1"/>
              <a:t>Form</a:t>
            </a:r>
            <a:r>
              <a:rPr lang="ru-RU" dirty="0"/>
              <a:t>::</a:t>
            </a:r>
            <a:r>
              <a:rPr lang="ru-RU" dirty="0" err="1"/>
              <a:t>password</a:t>
            </a:r>
            <a:r>
              <a:rPr lang="ru-RU" dirty="0"/>
              <a:t>() – создает поле для ввода пароля;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 err="1"/>
              <a:t>Form</a:t>
            </a:r>
            <a:r>
              <a:rPr lang="ru-RU" dirty="0"/>
              <a:t>::</a:t>
            </a:r>
            <a:r>
              <a:rPr lang="ru-RU" dirty="0" err="1"/>
              <a:t>hidden</a:t>
            </a:r>
            <a:r>
              <a:rPr lang="ru-RU" dirty="0"/>
              <a:t>() – создает скрытое поле;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ru-RU" dirty="0" smtClean="0"/>
              <a:t> </a:t>
            </a:r>
            <a:r>
              <a:rPr lang="ru-RU" dirty="0" err="1"/>
              <a:t>Form</a:t>
            </a:r>
            <a:r>
              <a:rPr lang="ru-RU" dirty="0"/>
              <a:t>::</a:t>
            </a:r>
            <a:r>
              <a:rPr lang="ru-RU" dirty="0" err="1"/>
              <a:t>file</a:t>
            </a:r>
            <a:r>
              <a:rPr lang="ru-RU" dirty="0"/>
              <a:t>() – создает элемент для выбора файла;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 err="1"/>
              <a:t>Form</a:t>
            </a:r>
            <a:r>
              <a:rPr lang="ru-RU" dirty="0"/>
              <a:t>::</a:t>
            </a:r>
            <a:r>
              <a:rPr lang="ru-RU" dirty="0" err="1"/>
              <a:t>radio</a:t>
            </a:r>
            <a:r>
              <a:rPr lang="ru-RU" dirty="0"/>
              <a:t>() – создает радио–кнопку;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ru-RU" dirty="0" smtClean="0"/>
              <a:t> </a:t>
            </a:r>
            <a:r>
              <a:rPr lang="ru-RU" dirty="0" err="1"/>
              <a:t>Form</a:t>
            </a:r>
            <a:r>
              <a:rPr lang="ru-RU" dirty="0"/>
              <a:t>::</a:t>
            </a:r>
            <a:r>
              <a:rPr lang="ru-RU" dirty="0" err="1"/>
              <a:t>checkbox</a:t>
            </a:r>
            <a:r>
              <a:rPr lang="ru-RU" dirty="0"/>
              <a:t>() – создает флажок;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ru-RU" dirty="0" smtClean="0"/>
              <a:t> </a:t>
            </a:r>
            <a:r>
              <a:rPr lang="ru-RU" dirty="0" err="1"/>
              <a:t>Form</a:t>
            </a:r>
            <a:r>
              <a:rPr lang="ru-RU" dirty="0"/>
              <a:t>::</a:t>
            </a:r>
            <a:r>
              <a:rPr lang="ru-RU" dirty="0" err="1"/>
              <a:t>submit</a:t>
            </a:r>
            <a:r>
              <a:rPr lang="ru-RU" dirty="0"/>
              <a:t>() – создает кнопку </a:t>
            </a:r>
            <a:r>
              <a:rPr lang="ru-RU" dirty="0" err="1"/>
              <a:t>submit</a:t>
            </a:r>
            <a:r>
              <a:rPr lang="ru-RU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Существует </a:t>
            </a:r>
            <a:r>
              <a:rPr lang="ru-RU" dirty="0"/>
              <a:t>еще много </a:t>
            </a:r>
            <a:r>
              <a:rPr lang="ru-RU" dirty="0" smtClean="0"/>
              <a:t>других методов.</a:t>
            </a:r>
            <a:r>
              <a:rPr lang="en-US" dirty="0" smtClean="0"/>
              <a:t> </a:t>
            </a:r>
            <a:r>
              <a:rPr lang="ru-RU" dirty="0" smtClean="0"/>
              <a:t>Подробнее по </a:t>
            </a:r>
            <a:r>
              <a:rPr lang="ru-RU" dirty="0"/>
              <a:t>адресу: </a:t>
            </a:r>
            <a:r>
              <a:rPr lang="ru-RU" b="1" dirty="0"/>
              <a:t>https://laravelcollective.com/docs/5.3/html </a:t>
            </a:r>
          </a:p>
        </p:txBody>
      </p:sp>
    </p:spTree>
    <p:extLst>
      <p:ext uri="{BB962C8B-B14F-4D97-AF65-F5344CB8AC3E}">
        <p14:creationId xmlns:p14="http://schemas.microsoft.com/office/powerpoint/2010/main" val="1978710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Валидация</a:t>
            </a:r>
            <a:r>
              <a:rPr lang="ru-RU" dirty="0"/>
              <a:t> данных формы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Б</a:t>
            </a:r>
            <a:r>
              <a:rPr lang="ru-RU" dirty="0" smtClean="0"/>
              <a:t>азовый </a:t>
            </a:r>
            <a:r>
              <a:rPr lang="ru-RU" dirty="0"/>
              <a:t>контроллер (</a:t>
            </a:r>
            <a:r>
              <a:rPr lang="ru-RU" dirty="0" err="1" smtClean="0"/>
              <a:t>App</a:t>
            </a:r>
            <a:r>
              <a:rPr lang="ru-RU" dirty="0" smtClean="0"/>
              <a:t>\</a:t>
            </a:r>
            <a:r>
              <a:rPr lang="ru-RU" dirty="0" err="1" smtClean="0"/>
              <a:t>Http</a:t>
            </a:r>
            <a:r>
              <a:rPr lang="ru-RU" dirty="0" smtClean="0"/>
              <a:t>\</a:t>
            </a:r>
            <a:r>
              <a:rPr lang="ru-RU" dirty="0" err="1" smtClean="0"/>
              <a:t>Controllers</a:t>
            </a:r>
            <a:r>
              <a:rPr lang="ru-RU" dirty="0" smtClean="0"/>
              <a:t>\</a:t>
            </a:r>
            <a:r>
              <a:rPr lang="ru-RU" dirty="0" err="1" smtClean="0"/>
              <a:t>Controller</a:t>
            </a:r>
            <a:r>
              <a:rPr lang="ru-RU" dirty="0" smtClean="0"/>
              <a:t>) обеспечивает </a:t>
            </a:r>
            <a:r>
              <a:rPr lang="ru-RU" dirty="0"/>
              <a:t>все контроллеры удобным методом </a:t>
            </a:r>
            <a:r>
              <a:rPr lang="ru-RU" dirty="0" err="1"/>
              <a:t>validate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4637"/>
            <a:ext cx="7359410" cy="27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04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Отображение ошибок </a:t>
            </a:r>
            <a:r>
              <a:rPr lang="ru-RU" dirty="0" err="1" smtClean="0"/>
              <a:t>валидации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04660"/>
            <a:ext cx="6553200" cy="41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50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6000" b="1" smtClean="0"/>
          </a:p>
          <a:p>
            <a:pPr marL="0" indent="0" algn="ctr">
              <a:buNone/>
            </a:pPr>
            <a:r>
              <a:rPr lang="ru-RU" sz="6000" b="1" smtClean="0"/>
              <a:t>Конец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11007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Artisan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Artisan</a:t>
            </a:r>
            <a:r>
              <a:rPr lang="ru-RU" dirty="0" smtClean="0"/>
              <a:t> – утилита с консольным интерфейсом, выполняющая для разработчика большой объем рутинной работы. Она устанавливается вместе с </a:t>
            </a:r>
            <a:r>
              <a:rPr lang="ru-RU" dirty="0" err="1" smtClean="0"/>
              <a:t>Laravel</a:t>
            </a:r>
            <a:r>
              <a:rPr lang="ru-RU" dirty="0" smtClean="0"/>
              <a:t>.  Какие действия выполняет </a:t>
            </a:r>
            <a:r>
              <a:rPr lang="ru-RU" dirty="0" err="1" smtClean="0"/>
              <a:t>Artisan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- автоматически создает шаблоны кода для контроллеров, моделей и другого;</a:t>
            </a:r>
          </a:p>
          <a:p>
            <a:pPr marL="0" indent="0">
              <a:buNone/>
            </a:pPr>
            <a:r>
              <a:rPr lang="ru-RU" dirty="0"/>
              <a:t>-</a:t>
            </a:r>
            <a:r>
              <a:rPr lang="ru-RU" dirty="0" smtClean="0"/>
              <a:t> создает, редактирует и удаляет объекты БД;</a:t>
            </a:r>
          </a:p>
          <a:p>
            <a:pPr marL="0" indent="0">
              <a:buNone/>
            </a:pPr>
            <a:r>
              <a:rPr lang="ru-RU" dirty="0" smtClean="0"/>
              <a:t>- выполняет начальное заполнение БД;</a:t>
            </a:r>
          </a:p>
          <a:p>
            <a:pPr marL="0" indent="0">
              <a:buNone/>
            </a:pPr>
            <a:r>
              <a:rPr lang="ru-RU" dirty="0" smtClean="0"/>
              <a:t>- управляет маршрутизацией;</a:t>
            </a:r>
          </a:p>
          <a:p>
            <a:pPr marL="0" indent="0">
              <a:buNone/>
            </a:pPr>
            <a:r>
              <a:rPr lang="ru-RU" dirty="0" smtClean="0"/>
              <a:t>- конфигурирует приложение;</a:t>
            </a:r>
          </a:p>
          <a:p>
            <a:pPr marL="0" indent="0">
              <a:buNone/>
            </a:pPr>
            <a:r>
              <a:rPr lang="ru-RU" dirty="0" smtClean="0"/>
              <a:t>- выполняет </a:t>
            </a:r>
            <a:r>
              <a:rPr lang="ru-RU" dirty="0" err="1" smtClean="0"/>
              <a:t>Unit</a:t>
            </a:r>
            <a:r>
              <a:rPr lang="ru-RU" dirty="0" smtClean="0"/>
              <a:t> тесты.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38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Установка </a:t>
            </a:r>
            <a:r>
              <a:rPr lang="en-US" dirty="0" err="1" smtClean="0"/>
              <a:t>Laravel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Для установки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необходимо выполнить команду: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/>
              <a:t>composer </a:t>
            </a:r>
            <a:r>
              <a:rPr lang="en-US" b="1" dirty="0" smtClean="0"/>
              <a:t>create-project </a:t>
            </a:r>
            <a:r>
              <a:rPr lang="en-US" b="1" dirty="0"/>
              <a:t>--prefer-</a:t>
            </a:r>
            <a:r>
              <a:rPr lang="en-US" b="1" dirty="0" err="1"/>
              <a:t>dist</a:t>
            </a:r>
            <a:r>
              <a:rPr lang="en-US" b="1" dirty="0"/>
              <a:t> </a:t>
            </a:r>
            <a:r>
              <a:rPr lang="en-US" b="1" dirty="0" err="1"/>
              <a:t>laravel</a:t>
            </a:r>
            <a:r>
              <a:rPr lang="en-US" b="1" dirty="0"/>
              <a:t>/</a:t>
            </a:r>
            <a:r>
              <a:rPr lang="en-US" b="1" dirty="0" err="1"/>
              <a:t>laravel</a:t>
            </a:r>
            <a:r>
              <a:rPr lang="en-US" b="1" dirty="0"/>
              <a:t> </a:t>
            </a:r>
            <a:r>
              <a:rPr lang="en-US" b="1" dirty="0" err="1" smtClean="0"/>
              <a:t>larabook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В этой строке </a:t>
            </a:r>
            <a:r>
              <a:rPr lang="ru-RU" dirty="0" err="1" smtClean="0"/>
              <a:t>lara</a:t>
            </a:r>
            <a:r>
              <a:rPr lang="en-US" dirty="0" smtClean="0"/>
              <a:t>book</a:t>
            </a:r>
            <a:r>
              <a:rPr lang="ru-RU" dirty="0" smtClean="0"/>
              <a:t> – это имя создаваемого проекта. Приложение будет создано в папке с таким же именем, которая, в свою очередь, будет создана </a:t>
            </a:r>
            <a:r>
              <a:rPr lang="ru-RU" dirty="0" err="1" smtClean="0"/>
              <a:t>Composer'ом</a:t>
            </a:r>
            <a:r>
              <a:rPr lang="ru-RU" dirty="0" smtClean="0"/>
              <a:t> в папке </a:t>
            </a:r>
            <a:r>
              <a:rPr lang="en-US" dirty="0" err="1" smtClean="0"/>
              <a:t>htdocs</a:t>
            </a:r>
            <a:r>
              <a:rPr lang="ru-RU" dirty="0" smtClean="0"/>
              <a:t>. Ключ –– </a:t>
            </a:r>
            <a:r>
              <a:rPr lang="ru-RU" dirty="0" err="1" smtClean="0"/>
              <a:t>prefer</a:t>
            </a:r>
            <a:r>
              <a:rPr lang="ru-RU" dirty="0" smtClean="0"/>
              <a:t>–</a:t>
            </a:r>
            <a:r>
              <a:rPr lang="ru-RU" dirty="0" err="1" smtClean="0"/>
              <a:t>dist</a:t>
            </a:r>
            <a:r>
              <a:rPr lang="ru-RU" dirty="0" smtClean="0"/>
              <a:t> означает, что мы хотим создать приложение для той версии </a:t>
            </a:r>
            <a:r>
              <a:rPr lang="ru-RU" dirty="0" err="1" smtClean="0"/>
              <a:t>Laravel</a:t>
            </a:r>
            <a:r>
              <a:rPr lang="ru-RU" dirty="0" smtClean="0"/>
              <a:t>, которая подходит вашему окружению.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ru-RU" dirty="0" smtClean="0"/>
              <a:t> Для проверки созданного приложения введите в браузере адрес http://localhost/lara</a:t>
            </a:r>
            <a:r>
              <a:rPr lang="en-US" dirty="0" smtClean="0"/>
              <a:t>book</a:t>
            </a:r>
            <a:r>
              <a:rPr lang="ru-RU" dirty="0" smtClean="0"/>
              <a:t>/</a:t>
            </a:r>
            <a:r>
              <a:rPr lang="ru-RU" dirty="0" err="1" smtClean="0"/>
              <a:t>public</a:t>
            </a:r>
            <a:r>
              <a:rPr lang="ru-RU" dirty="0" smtClean="0"/>
              <a:t>/</a:t>
            </a:r>
            <a:r>
              <a:rPr lang="ru-RU" dirty="0" err="1" smtClean="0"/>
              <a:t>index.php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6081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Успешная установка </a:t>
            </a:r>
            <a:r>
              <a:rPr lang="en-US" dirty="0" err="1"/>
              <a:t>Laravel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105944"/>
            <a:ext cx="5905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1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папок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1987261"/>
            <a:ext cx="5295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0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папок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b="1" dirty="0" err="1" smtClean="0"/>
              <a:t>public</a:t>
            </a:r>
            <a:r>
              <a:rPr lang="ru-RU" dirty="0" smtClean="0"/>
              <a:t> – корневая папка приложения, здесь находится стартовая страница </a:t>
            </a:r>
            <a:r>
              <a:rPr lang="ru-RU" dirty="0" err="1" smtClean="0"/>
              <a:t>index.php</a:t>
            </a:r>
            <a:r>
              <a:rPr lang="ru-RU" dirty="0" smtClean="0"/>
              <a:t> и внешние ресурсы</a:t>
            </a:r>
            <a:r>
              <a:rPr lang="en-US" dirty="0" smtClean="0"/>
              <a:t> </a:t>
            </a:r>
            <a:r>
              <a:rPr lang="ru-RU" dirty="0" smtClean="0"/>
              <a:t>приложения: стили, скрипты, картинки;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b="1" dirty="0" err="1" smtClean="0"/>
              <a:t>app</a:t>
            </a:r>
            <a:r>
              <a:rPr lang="ru-RU" dirty="0" smtClean="0"/>
              <a:t> – в этой папке будет находиться большинство кода,</a:t>
            </a:r>
            <a:r>
              <a:rPr lang="en-US" dirty="0" smtClean="0"/>
              <a:t> </a:t>
            </a:r>
            <a:r>
              <a:rPr lang="ru-RU" dirty="0" smtClean="0"/>
              <a:t>который мы будем писать (контроллеры и модели);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b="1" dirty="0" err="1" smtClean="0"/>
              <a:t>config</a:t>
            </a:r>
            <a:r>
              <a:rPr lang="ru-RU" dirty="0" smtClean="0"/>
              <a:t> – в этой папке находятся конфигурационные</a:t>
            </a:r>
            <a:r>
              <a:rPr lang="en-US" dirty="0" smtClean="0"/>
              <a:t> </a:t>
            </a:r>
            <a:r>
              <a:rPr lang="ru-RU" dirty="0" smtClean="0"/>
              <a:t>файлы приложения;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b="1" dirty="0" err="1" smtClean="0"/>
              <a:t>resources</a:t>
            </a:r>
            <a:r>
              <a:rPr lang="ru-RU" dirty="0" smtClean="0"/>
              <a:t> – в этой папке находятся представления</a:t>
            </a:r>
            <a:r>
              <a:rPr lang="en-US" dirty="0" smtClean="0"/>
              <a:t> </a:t>
            </a:r>
            <a:r>
              <a:rPr lang="ru-RU" dirty="0" smtClean="0"/>
              <a:t>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96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Конфигурирование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Настройка сводится к инициализации ряда конфигурационных массивов и выполняется в разных файлах в папке </a:t>
            </a:r>
            <a:r>
              <a:rPr lang="ru-RU" dirty="0" err="1" smtClean="0"/>
              <a:t>config</a:t>
            </a:r>
            <a:r>
              <a:rPr lang="ru-RU" dirty="0" smtClean="0"/>
              <a:t>. В файле /</a:t>
            </a:r>
            <a:r>
              <a:rPr lang="ru-RU" dirty="0" err="1" smtClean="0"/>
              <a:t>config</a:t>
            </a:r>
            <a:r>
              <a:rPr lang="ru-RU" dirty="0" smtClean="0"/>
              <a:t>/</a:t>
            </a:r>
            <a:r>
              <a:rPr lang="ru-RU" dirty="0" err="1" smtClean="0"/>
              <a:t>app.php</a:t>
            </a:r>
            <a:r>
              <a:rPr lang="ru-RU" dirty="0" smtClean="0"/>
              <a:t> можно изменять такие настройки приложения, как: 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включение или отключение отладчика: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ru-RU" b="1" dirty="0" smtClean="0"/>
              <a:t>'</a:t>
            </a:r>
            <a:r>
              <a:rPr lang="ru-RU" b="1" dirty="0" err="1" smtClean="0"/>
              <a:t>debug</a:t>
            </a:r>
            <a:r>
              <a:rPr lang="ru-RU" b="1" dirty="0" smtClean="0"/>
              <a:t>' =&gt; </a:t>
            </a:r>
            <a:r>
              <a:rPr lang="ru-RU" b="1" dirty="0" err="1" smtClean="0"/>
              <a:t>env</a:t>
            </a:r>
            <a:r>
              <a:rPr lang="ru-RU" b="1" dirty="0" smtClean="0"/>
              <a:t>('APP_DEBUG', </a:t>
            </a:r>
            <a:r>
              <a:rPr lang="ru-RU" b="1" dirty="0" err="1" smtClean="0"/>
              <a:t>false</a:t>
            </a:r>
            <a:r>
              <a:rPr lang="ru-RU" b="1" dirty="0" smtClean="0"/>
              <a:t>) </a:t>
            </a:r>
            <a:endParaRPr lang="en-US" b="1" dirty="0" smtClean="0"/>
          </a:p>
          <a:p>
            <a:pPr>
              <a:buFontTx/>
              <a:buChar char="-"/>
            </a:pPr>
            <a:r>
              <a:rPr lang="ru-RU" dirty="0" smtClean="0"/>
              <a:t>выбор часового пояса: </a:t>
            </a:r>
            <a:r>
              <a:rPr lang="ru-RU" b="1" dirty="0" smtClean="0"/>
              <a:t>'</a:t>
            </a:r>
            <a:r>
              <a:rPr lang="ru-RU" b="1" dirty="0" err="1" smtClean="0"/>
              <a:t>timezone</a:t>
            </a:r>
            <a:r>
              <a:rPr lang="ru-RU" b="1" dirty="0" smtClean="0"/>
              <a:t>' =&gt; 'UTC'</a:t>
            </a:r>
            <a:endParaRPr lang="en-US" b="1" dirty="0" smtClean="0"/>
          </a:p>
          <a:p>
            <a:pPr>
              <a:buFontTx/>
              <a:buChar char="-"/>
            </a:pPr>
            <a:r>
              <a:rPr lang="ru-RU" dirty="0" smtClean="0"/>
              <a:t>создание ключа для шифрования:</a:t>
            </a:r>
            <a:r>
              <a:rPr lang="en-US" dirty="0" smtClean="0"/>
              <a:t> </a:t>
            </a:r>
            <a:r>
              <a:rPr lang="en-US" b="1" dirty="0" smtClean="0"/>
              <a:t>'key' =&gt; </a:t>
            </a:r>
            <a:r>
              <a:rPr lang="en-US" b="1" dirty="0" err="1" smtClean="0"/>
              <a:t>env</a:t>
            </a:r>
            <a:r>
              <a:rPr lang="en-US" b="1" dirty="0" smtClean="0"/>
              <a:t>('APP_KEY', '</a:t>
            </a:r>
            <a:r>
              <a:rPr lang="en-US" b="1" dirty="0" err="1" smtClean="0"/>
              <a:t>SomeRandomString</a:t>
            </a:r>
            <a:r>
              <a:rPr lang="en-US" b="1" dirty="0" smtClean="0"/>
              <a:t>')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6619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143</Words>
  <Application>Microsoft Office PowerPoint</Application>
  <PresentationFormat>Широкоэкранный</PresentationFormat>
  <Paragraphs>167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Тема Office</vt:lpstr>
      <vt:lpstr>Laravel</vt:lpstr>
      <vt:lpstr>Laravel</vt:lpstr>
      <vt:lpstr>Composer</vt:lpstr>
      <vt:lpstr>Artisan</vt:lpstr>
      <vt:lpstr>Установка Laravel</vt:lpstr>
      <vt:lpstr>Успешная установка Laravel</vt:lpstr>
      <vt:lpstr>Структура папок приложения</vt:lpstr>
      <vt:lpstr>Структура папок приложения</vt:lpstr>
      <vt:lpstr>Конфигурирование приложения</vt:lpstr>
      <vt:lpstr>Конфигурирование приложения</vt:lpstr>
      <vt:lpstr>Конфигурирование приложения</vt:lpstr>
      <vt:lpstr>Создание контроллера</vt:lpstr>
      <vt:lpstr>Адресация приложения</vt:lpstr>
      <vt:lpstr>Создание представления</vt:lpstr>
      <vt:lpstr>Создание представления</vt:lpstr>
      <vt:lpstr>Шаблонизатор Blade</vt:lpstr>
      <vt:lpstr>Создание базового представления</vt:lpstr>
      <vt:lpstr>Шаблонизатор Blade</vt:lpstr>
      <vt:lpstr>Шаблонизатор Blade</vt:lpstr>
      <vt:lpstr>Шаблонизатор Blade</vt:lpstr>
      <vt:lpstr>Создание таблиц базы данных</vt:lpstr>
      <vt:lpstr>Миграции</vt:lpstr>
      <vt:lpstr>Миграции</vt:lpstr>
      <vt:lpstr>Выполнение миграций</vt:lpstr>
      <vt:lpstr>Создание модели</vt:lpstr>
      <vt:lpstr>Создание модели</vt:lpstr>
      <vt:lpstr>Создание модели</vt:lpstr>
      <vt:lpstr>Подключение модуля Forms</vt:lpstr>
      <vt:lpstr>Формы</vt:lpstr>
      <vt:lpstr>Создание RESTful контроллера</vt:lpstr>
      <vt:lpstr>Маршрутизация RESTful контроллера</vt:lpstr>
      <vt:lpstr>Работа с формами</vt:lpstr>
      <vt:lpstr>Работа с формами</vt:lpstr>
      <vt:lpstr>Работа с формами</vt:lpstr>
      <vt:lpstr>Валидация данных формы</vt:lpstr>
      <vt:lpstr>Отображение ошибок валидации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Admin</dc:creator>
  <cp:lastModifiedBy>Admin</cp:lastModifiedBy>
  <cp:revision>245</cp:revision>
  <dcterms:created xsi:type="dcterms:W3CDTF">2019-07-09T22:58:02Z</dcterms:created>
  <dcterms:modified xsi:type="dcterms:W3CDTF">2019-07-14T23:26:19Z</dcterms:modified>
</cp:coreProperties>
</file>