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8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aittayn5h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Understanding C++ 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300" dirty="0"/>
              <a:t>By Wakeland Branz</a:t>
            </a:r>
          </a:p>
          <a:p>
            <a:pPr algn="l"/>
            <a:r>
              <a:rPr lang="en-US" dirty="0"/>
              <a:t>Mr. Flannery’s CSC134 CCCC Class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9E1140-C445-559F-D2E2-EF7454C3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1FA875-2754-F634-B952-3A853E36E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Pointers are one of the most powerful yet challenging concepts in C++. They allow direct memory manipulation and provide the foundation for dynamic memory allocation, efficient array handling, and advanced data structures. Let's explore them step by step.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D61EC0D-65FD-2F0E-94A4-DBF36A303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963" y="3101816"/>
            <a:ext cx="6829425" cy="37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9E61-28C4-6EB9-7248-5389490C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9D81B-C34E-FD2B-F018-9679104BD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Every variable in your program occupies space in the computer's memory. Each memory location has a unique address, like a house number on a street. When we work with pointers, we're working with these memory addresses.</a:t>
            </a:r>
          </a:p>
          <a:p>
            <a:pPr marL="36900" indent="0">
              <a:buNone/>
            </a:pPr>
            <a:endParaRPr lang="en-US" dirty="0"/>
          </a:p>
          <a:p>
            <a:pPr marL="36900" indent="0" algn="ctr">
              <a:buNone/>
            </a:pPr>
            <a:r>
              <a:rPr lang="en-US" dirty="0"/>
              <a:t>Video with Visualization: </a:t>
            </a:r>
            <a:r>
              <a:rPr lang="en-US" u="sng" dirty="0">
                <a:hlinkClick r:id="rId2"/>
              </a:rPr>
              <a:t>https://www.youtube.com/watch?v=zaittayn5hw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3952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99EF-52F7-46B5-208D-1B3D95D8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38DE3-7AF4-CAE4-DF19-BA58DBA38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lnSpc>
                <a:spcPts val="1425"/>
              </a:lnSpc>
              <a:buNone/>
            </a:pPr>
            <a:r>
              <a:rPr lang="en-US" b="1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A854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1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n-US" b="0" dirty="0" err="1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 stores the memory address of number</a:t>
            </a:r>
          </a:p>
          <a:p>
            <a:pPr marL="36900" indent="0">
              <a:lnSpc>
                <a:spcPts val="1425"/>
              </a:lnSpc>
              <a:buNone/>
            </a:pPr>
            <a:endParaRPr lang="en-US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8BE65"/>
                </a:solidFill>
                <a:effectLst/>
                <a:latin typeface="Consolas" panose="020B0609020204030204" pitchFamily="49" charset="0"/>
              </a:rPr>
              <a:t>Value of number: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8BE65"/>
                </a:solidFill>
                <a:effectLst/>
                <a:latin typeface="Consolas" panose="020B0609020204030204" pitchFamily="49" charset="0"/>
              </a:rPr>
              <a:t>Address of number: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8BE65"/>
                </a:solidFill>
                <a:effectLst/>
                <a:latin typeface="Consolas" panose="020B0609020204030204" pitchFamily="49" charset="0"/>
              </a:rPr>
              <a:t>Value stored in </a:t>
            </a:r>
            <a:r>
              <a:rPr lang="en-US" b="0" dirty="0" err="1">
                <a:solidFill>
                  <a:srgbClr val="98BE65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98BE6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8BE65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en-US" b="0" dirty="0" err="1">
                <a:solidFill>
                  <a:srgbClr val="98BE65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98BE65"/>
                </a:solidFill>
                <a:effectLst/>
                <a:latin typeface="Consolas" panose="020B0609020204030204" pitchFamily="49" charset="0"/>
              </a:rPr>
              <a:t> points to: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1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3B52-F517-0E40-7B8C-8F8600A0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Declaration and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F6F7-AA94-C8DB-4E73-6527427B8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When declaring pointers, the asterisk (*) tells the compiler we want a pointer variable. The type before the asterisk indicates what kind of data the pointer will point to: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lnSpc>
                <a:spcPts val="1425"/>
              </a:lnSpc>
              <a:buNone/>
            </a:pPr>
            <a:r>
              <a:rPr lang="en-US" b="1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intPtr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      // Points to an integer</a:t>
            </a:r>
            <a:endParaRPr lang="en-US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1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doublePtr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  // Points to a double</a:t>
            </a:r>
            <a:endParaRPr lang="en-US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1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charPtr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    // Points to a character</a:t>
            </a:r>
            <a:endParaRPr lang="en-US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// Best practice: Initialize pointers to </a:t>
            </a:r>
            <a:r>
              <a:rPr lang="en-US" b="0" dirty="0" err="1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 if not </a:t>
            </a:r>
          </a:p>
          <a:p>
            <a:pPr marL="36900" indent="0">
              <a:lnSpc>
                <a:spcPts val="1425"/>
              </a:lnSpc>
              <a:buNone/>
            </a:pPr>
            <a:r>
              <a:rPr lang="en-US" dirty="0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// assigning immediately</a:t>
            </a:r>
          </a:p>
          <a:p>
            <a:pPr marL="36900" indent="0">
              <a:lnSpc>
                <a:spcPts val="1425"/>
              </a:lnSpc>
              <a:buNone/>
            </a:pPr>
            <a:r>
              <a:rPr lang="en-US" b="1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safePtr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A8548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2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3B72-D97B-AA90-77F1-82912461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7A235-5E43-08B0-9DEF-96E8AE69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Dereferencing: The * operator when used with a pointer is called the dereference operator. It gives us access to the value at the memory address:</a:t>
            </a:r>
          </a:p>
          <a:p>
            <a:pPr marL="36900" indent="0">
              <a:lnSpc>
                <a:spcPts val="1425"/>
              </a:lnSpc>
              <a:buNone/>
            </a:pPr>
            <a:r>
              <a:rPr lang="en-US" b="1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value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A854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1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6900" indent="0">
              <a:lnSpc>
                <a:spcPts val="1425"/>
              </a:lnSpc>
              <a:buNone/>
            </a:pPr>
            <a:endParaRPr lang="en-US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// Dereferences </a:t>
            </a:r>
            <a:r>
              <a:rPr lang="en-US" b="0" dirty="0" err="1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 which contains the address of value</a:t>
            </a:r>
            <a:endParaRPr lang="en-US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A854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  // Changes the value of 'value' to 200</a:t>
            </a:r>
          </a:p>
          <a:p>
            <a:pPr marL="36900" indent="0">
              <a:lnSpc>
                <a:spcPts val="1425"/>
              </a:lnSpc>
              <a:buNone/>
            </a:pPr>
            <a:endParaRPr lang="en-US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// Prints 200</a:t>
            </a:r>
            <a:endParaRPr lang="en-US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8BE65"/>
                </a:solidFill>
                <a:effectLst/>
                <a:latin typeface="Consolas" panose="020B0609020204030204" pitchFamily="49" charset="0"/>
              </a:rPr>
              <a:t>New value: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value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  </a:t>
            </a: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5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A164-C06C-3E1C-8893-5B55919A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7222F-8EB6-4268-F443-BC03F2223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US" dirty="0"/>
              <a:t>Dynamic Memory Allocation: Pointers are essential for dynamic memory allocation using new and delete:</a:t>
            </a: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// Single variable</a:t>
            </a:r>
            <a:endParaRPr lang="en-US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1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dynamicInt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dynamicInt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A854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dynamicInt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  // Don't forget to free the memory!</a:t>
            </a:r>
            <a:endParaRPr lang="en-US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// Array</a:t>
            </a:r>
            <a:endParaRPr lang="en-US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1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dynamicArray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A854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for(</a:t>
            </a:r>
            <a:r>
              <a:rPr lang="en-US" b="1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A85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A854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dynamicArray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A854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dynamicArray</a:t>
            </a:r>
            <a:r>
              <a:rPr lang="en-US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  // Array deletion</a:t>
            </a:r>
            <a:endParaRPr lang="en-US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8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FAE0-9D15-2112-1866-89716131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 and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1569-2F28-FDD5-32EA-41549FA2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Always initialize pointers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for </a:t>
            </a:r>
            <a:r>
              <a:rPr lang="en-US" dirty="0" err="1"/>
              <a:t>nullptr</a:t>
            </a:r>
            <a:r>
              <a:rPr lang="en-US" dirty="0"/>
              <a:t> before dereferencing</a:t>
            </a:r>
          </a:p>
          <a:p>
            <a:pPr>
              <a:buFont typeface="+mj-lt"/>
              <a:buAutoNum type="arabicPeriod"/>
            </a:pPr>
            <a:r>
              <a:rPr lang="en-US" dirty="0"/>
              <a:t>Clean up dynamic memory</a:t>
            </a:r>
          </a:p>
          <a:p>
            <a:pPr>
              <a:buFont typeface="+mj-lt"/>
              <a:buAutoNum type="arabicPeriod"/>
            </a:pPr>
            <a:r>
              <a:rPr lang="en-US" dirty="0"/>
              <a:t>Be careful with pointer arithmetic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smart pointers in modern C++ when possible</a:t>
            </a:r>
          </a:p>
          <a:p>
            <a:r>
              <a:rPr lang="en-US" dirty="0"/>
              <a:t>The next slide contains a demonstrative example combining these practices</a:t>
            </a:r>
          </a:p>
        </p:txBody>
      </p:sp>
    </p:spTree>
    <p:extLst>
      <p:ext uri="{BB962C8B-B14F-4D97-AF65-F5344CB8AC3E}">
        <p14:creationId xmlns:p14="http://schemas.microsoft.com/office/powerpoint/2010/main" val="201833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A346-59F9-1228-A68A-056828F3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 and Best Practices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ED41-22D7-3B7D-A470-1B9D31AB6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lnSpc>
                <a:spcPts val="1425"/>
              </a:lnSpc>
              <a:buNone/>
            </a:pPr>
            <a:r>
              <a:rPr lang="en-US" sz="1400" b="1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createAndInitialize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A8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sz="1400" b="1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DA8548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  // Good practice: initialize to </a:t>
            </a:r>
            <a:r>
              <a:rPr lang="en-US" sz="1400" b="0" dirty="0" err="1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nullptr</a:t>
            </a:r>
            <a:endParaRPr lang="en-US" sz="1400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  // Allocate memory</a:t>
            </a:r>
            <a:endParaRPr lang="en-US" sz="1400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   // Initialize</a:t>
            </a:r>
            <a:endParaRPr lang="en-US" sz="1400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3690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if(*</a:t>
            </a:r>
            <a:r>
              <a:rPr lang="en-US" sz="1400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A854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  // Example validation</a:t>
            </a:r>
            <a:endParaRPr lang="en-US" sz="1400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DA8548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catch(</a:t>
            </a:r>
            <a:r>
              <a:rPr lang="en-US" sz="1400" b="0" dirty="0">
                <a:solidFill>
                  <a:srgbClr val="ECBE7B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bad_alloc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ba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DA8548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5B6268"/>
                </a:solidFill>
                <a:effectLst/>
                <a:latin typeface="Consolas" panose="020B0609020204030204" pitchFamily="49" charset="0"/>
              </a:rPr>
              <a:t>  // Handle allocation failure</a:t>
            </a:r>
            <a:endParaRPr lang="en-US" sz="1400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BBC2C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51AFE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BBC2CF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3347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{CBF0D52B-CCAC-4ACE-8172-02EFD8619365}tf55705232_win32</Template>
  <TotalTime>100</TotalTime>
  <Words>606</Words>
  <Application>Microsoft Office PowerPoint</Application>
  <PresentationFormat>Widescreen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Consolas</vt:lpstr>
      <vt:lpstr>Goudy Old Style</vt:lpstr>
      <vt:lpstr>Wingdings 2</vt:lpstr>
      <vt:lpstr>SlateVTI</vt:lpstr>
      <vt:lpstr>Understanding C++ Pointers</vt:lpstr>
      <vt:lpstr>Introduction</vt:lpstr>
      <vt:lpstr>Memory and Addresses</vt:lpstr>
      <vt:lpstr>Basic Example</vt:lpstr>
      <vt:lpstr>Pointer Declaration and Initialization</vt:lpstr>
      <vt:lpstr>Pointer Operations</vt:lpstr>
      <vt:lpstr>Common Applications</vt:lpstr>
      <vt:lpstr>Common Pitfalls and Best Practices</vt:lpstr>
      <vt:lpstr>Common Pitfalls and Best Practices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Wakeland Branz</dc:creator>
  <cp:lastModifiedBy>Wakeland Branz</cp:lastModifiedBy>
  <cp:revision>3</cp:revision>
  <dcterms:created xsi:type="dcterms:W3CDTF">2024-12-02T19:30:03Z</dcterms:created>
  <dcterms:modified xsi:type="dcterms:W3CDTF">2024-12-03T05:05:44Z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