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1" r:id="rId6"/>
    <p:sldId id="260" r:id="rId7"/>
    <p:sldId id="262" r:id="rId8"/>
    <p:sldId id="263" r:id="rId9"/>
    <p:sldId id="264" r:id="rId10"/>
    <p:sldId id="265" r:id="rId11"/>
    <p:sldId id="281" r:id="rId12"/>
    <p:sldId id="266" r:id="rId13"/>
    <p:sldId id="273" r:id="rId14"/>
    <p:sldId id="267" r:id="rId15"/>
    <p:sldId id="268" r:id="rId16"/>
    <p:sldId id="270" r:id="rId17"/>
    <p:sldId id="269" r:id="rId18"/>
    <p:sldId id="271" r:id="rId19"/>
    <p:sldId id="272" r:id="rId20"/>
    <p:sldId id="274" r:id="rId21"/>
    <p:sldId id="275" r:id="rId22"/>
    <p:sldId id="276" r:id="rId23"/>
    <p:sldId id="280" r:id="rId24"/>
    <p:sldId id="277" r:id="rId25"/>
    <p:sldId id="27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54961" autoAdjust="0"/>
  </p:normalViewPr>
  <p:slideViewPr>
    <p:cSldViewPr snapToGrid="0" showGuides="1">
      <p:cViewPr varScale="1">
        <p:scale>
          <a:sx n="45" d="100"/>
          <a:sy n="45" d="100"/>
        </p:scale>
        <p:origin x="2126" y="38"/>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6FB3B-C5E5-412B-8C22-A3D7519C97CF}" type="datetimeFigureOut">
              <a:rPr lang="en-PH" smtClean="0"/>
              <a:t>03/09/2025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F5D64D-810E-499D-AFA6-FF79EEADE413}" type="slidenum">
              <a:rPr lang="en-PH" smtClean="0"/>
              <a:t>‹#›</a:t>
            </a:fld>
            <a:endParaRPr lang="en-PH"/>
          </a:p>
        </p:txBody>
      </p:sp>
    </p:spTree>
    <p:extLst>
      <p:ext uri="{BB962C8B-B14F-4D97-AF65-F5344CB8AC3E}">
        <p14:creationId xmlns:p14="http://schemas.microsoft.com/office/powerpoint/2010/main" val="10540992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1</a:t>
            </a:fld>
            <a:endParaRPr lang="en-PH"/>
          </a:p>
        </p:txBody>
      </p:sp>
    </p:spTree>
    <p:extLst>
      <p:ext uri="{BB962C8B-B14F-4D97-AF65-F5344CB8AC3E}">
        <p14:creationId xmlns:p14="http://schemas.microsoft.com/office/powerpoint/2010/main" val="891188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They explained the following:</a:t>
            </a:r>
          </a:p>
          <a:p>
            <a:r>
              <a:rPr lang="en-US" dirty="0"/>
              <a:t>-As the number of learning increases, the odds of drop out decreases</a:t>
            </a:r>
          </a:p>
          <a:p>
            <a:r>
              <a:rPr lang="en-US" dirty="0"/>
              <a:t>-To prevent the drop out of learners, it is necessary to induce the use of LMS</a:t>
            </a:r>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3</a:t>
            </a:fld>
            <a:endParaRPr lang="en-PH"/>
          </a:p>
        </p:txBody>
      </p:sp>
    </p:spTree>
    <p:extLst>
      <p:ext uri="{BB962C8B-B14F-4D97-AF65-F5344CB8AC3E}">
        <p14:creationId xmlns:p14="http://schemas.microsoft.com/office/powerpoint/2010/main" val="1891510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Engagement Metrics (Logins per week)</a:t>
            </a:r>
          </a:p>
          <a:p>
            <a:pPr marL="171450" indent="-171450">
              <a:buFontTx/>
              <a:buChar char="-"/>
            </a:pPr>
            <a:r>
              <a:rPr lang="en-US" dirty="0"/>
              <a:t>Performance Metrics (Assignment completion and quiz score ratio)</a:t>
            </a:r>
          </a:p>
          <a:p>
            <a:pPr marL="171450" indent="-171450">
              <a:buFontTx/>
              <a:buChar char="-"/>
            </a:pPr>
            <a:r>
              <a:rPr lang="en-PH" dirty="0"/>
              <a:t>Interaction Metrics </a:t>
            </a:r>
            <a:r>
              <a:rPr lang="en-PH"/>
              <a:t>(Discussion posts)</a:t>
            </a:r>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14</a:t>
            </a:fld>
            <a:endParaRPr lang="en-PH"/>
          </a:p>
        </p:txBody>
      </p:sp>
    </p:spTree>
    <p:extLst>
      <p:ext uri="{BB962C8B-B14F-4D97-AF65-F5344CB8AC3E}">
        <p14:creationId xmlns:p14="http://schemas.microsoft.com/office/powerpoint/2010/main" val="3202915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5"/>
          </p:nvPr>
        </p:nvSpPr>
        <p:spPr/>
        <p:txBody>
          <a:bodyPr/>
          <a:lstStyle/>
          <a:p>
            <a:fld id="{3AF5D64D-810E-499D-AFA6-FF79EEADE413}" type="slidenum">
              <a:rPr lang="en-PH" smtClean="0"/>
              <a:t>16</a:t>
            </a:fld>
            <a:endParaRPr lang="en-PH"/>
          </a:p>
        </p:txBody>
      </p:sp>
    </p:spTree>
    <p:extLst>
      <p:ext uri="{BB962C8B-B14F-4D97-AF65-F5344CB8AC3E}">
        <p14:creationId xmlns:p14="http://schemas.microsoft.com/office/powerpoint/2010/main" val="30152899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Login Frequency (Histogram): A histogram of weekly login counts shows that both dropouts and non-dropouts display very similar distributions. Since the two groups overlap heavily, login frequency alone is not a useful predictor of dropout.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Assignment Completion (Bar Plot): In contrast, assignment completion rates reveal a clear separation: non-dropouts consistently complete assignments, while dropouts often fail to submit them. This makes assignment completion a stronger early-warning indicator compared to login frequency.</a:t>
            </a:r>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17</a:t>
            </a:fld>
            <a:endParaRPr lang="en-PH"/>
          </a:p>
        </p:txBody>
      </p:sp>
    </p:spTree>
    <p:extLst>
      <p:ext uri="{BB962C8B-B14F-4D97-AF65-F5344CB8AC3E}">
        <p14:creationId xmlns:p14="http://schemas.microsoft.com/office/powerpoint/2010/main" val="265377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Average Session Time vs. Quiz Score (Scatterplot): When examining engagement more deeply, we see that the more time students spend in the virtual learning environment, the higher their quiz scores tend to be. This relationship highlights quality of engagement (time spent) as more meaningful than simple login counts.</a:t>
            </a:r>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18</a:t>
            </a:fld>
            <a:endParaRPr lang="en-PH"/>
          </a:p>
        </p:txBody>
      </p:sp>
    </p:spTree>
    <p:extLst>
      <p:ext uri="{BB962C8B-B14F-4D97-AF65-F5344CB8AC3E}">
        <p14:creationId xmlns:p14="http://schemas.microsoft.com/office/powerpoint/2010/main" val="245171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Histogram vs. Bar Plot: The histogram of logins per week was not helpful because it showed both groups clustering in the same range, making it difficult to differentiate dropouts from non-dropouts. However, the bar plot of average quiz scores provides a much clearer contrast: </a:t>
            </a:r>
          </a:p>
          <a:p>
            <a:pPr marL="171450" indent="-171450">
              <a:buFont typeface="Arial" panose="020B0604020202020204" pitchFamily="34" charset="0"/>
              <a:buChar char="•"/>
            </a:pPr>
            <a:endParaRPr lang="en-US" sz="1200" b="0" i="0" kern="1200" dirty="0">
              <a:solidFill>
                <a:schemeClr val="tx1"/>
              </a:solidFill>
              <a:effectLst/>
              <a:latin typeface="+mn-lt"/>
              <a:ea typeface="+mn-ea"/>
              <a:cs typeface="+mn-cs"/>
            </a:endParaRP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Non-dropouts have an average quiz score above 14. </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 Dropouts average below 6. This stark difference demonstrates why bar plots of performance-related metrics can be more effective than histograms of raw activity counts when identifying early-warning indicators.</a:t>
            </a:r>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19</a:t>
            </a:fld>
            <a:endParaRPr lang="en-PH"/>
          </a:p>
        </p:txBody>
      </p:sp>
    </p:spTree>
    <p:extLst>
      <p:ext uri="{BB962C8B-B14F-4D97-AF65-F5344CB8AC3E}">
        <p14:creationId xmlns:p14="http://schemas.microsoft.com/office/powerpoint/2010/main" val="1335563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3AF5D64D-810E-499D-AFA6-FF79EEADE413}" type="slidenum">
              <a:rPr lang="en-PH" smtClean="0"/>
              <a:t>24</a:t>
            </a:fld>
            <a:endParaRPr lang="en-PH"/>
          </a:p>
        </p:txBody>
      </p:sp>
    </p:spTree>
    <p:extLst>
      <p:ext uri="{BB962C8B-B14F-4D97-AF65-F5344CB8AC3E}">
        <p14:creationId xmlns:p14="http://schemas.microsoft.com/office/powerpoint/2010/main" val="1158700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68BBC-2692-067E-3FDD-F2030C2091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355C5DE2-B79D-5100-3D62-82919BFA57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5A830626-4536-423E-F815-A26B9EE2F616}"/>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5" name="Footer Placeholder 4">
            <a:extLst>
              <a:ext uri="{FF2B5EF4-FFF2-40B4-BE49-F238E27FC236}">
                <a16:creationId xmlns:a16="http://schemas.microsoft.com/office/drawing/2014/main" id="{20F24D03-CE18-E58E-986F-FA0D47D3D59C}"/>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6FB4F65-EF2D-3811-AE8F-ECB3A8CAD9C4}"/>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387840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495-2088-55E2-9E0D-D5BFA35C29A2}"/>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8D1BF28-C505-9560-224E-29DCDC50D5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CD5F441-9B8B-A3D1-E236-ACCD928DC74A}"/>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5" name="Footer Placeholder 4">
            <a:extLst>
              <a:ext uri="{FF2B5EF4-FFF2-40B4-BE49-F238E27FC236}">
                <a16:creationId xmlns:a16="http://schemas.microsoft.com/office/drawing/2014/main" id="{07051BB9-056F-BEB3-DD69-8431A8A5F8A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89AAB92-3CDD-5BA0-9CEB-FA8DA6288FB4}"/>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272449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1995F2-D739-A39E-6EAF-58A69AB80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64CC426D-CD73-7E2C-A851-B79077C559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A1C7111B-5114-F887-0643-AB0D35E27D32}"/>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5" name="Footer Placeholder 4">
            <a:extLst>
              <a:ext uri="{FF2B5EF4-FFF2-40B4-BE49-F238E27FC236}">
                <a16:creationId xmlns:a16="http://schemas.microsoft.com/office/drawing/2014/main" id="{F44FF4B0-AE4F-E750-2BC2-0CED332119B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438ADEE-0ABB-3AB7-814D-51C386F1A61C}"/>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810371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27516-5C2E-AA96-2F99-0DD868C871EC}"/>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7537712F-D60C-B9A2-7BA8-862D2B15BF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1363299-9536-D7FE-6B3A-62A182DC85AD}"/>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5" name="Footer Placeholder 4">
            <a:extLst>
              <a:ext uri="{FF2B5EF4-FFF2-40B4-BE49-F238E27FC236}">
                <a16:creationId xmlns:a16="http://schemas.microsoft.com/office/drawing/2014/main" id="{BEF680CF-0CFC-9998-8CFA-078E1392FBDA}"/>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50FC09A-A3EF-ACE4-E627-0726D43DD38E}"/>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2778224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9E47A-C382-2BE7-AE67-B2FE29272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50E512FD-A2B1-6525-A5D9-19CC713A95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BA52F77-1A9C-D0F7-1746-192B1C35454D}"/>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5" name="Footer Placeholder 4">
            <a:extLst>
              <a:ext uri="{FF2B5EF4-FFF2-40B4-BE49-F238E27FC236}">
                <a16:creationId xmlns:a16="http://schemas.microsoft.com/office/drawing/2014/main" id="{92DD1881-FAE6-78B4-22BD-887548B8B9A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9265630-6958-2DE4-19BD-CF697795D270}"/>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84403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0C0EA-DB0E-132D-3B65-5707BF21F4F2}"/>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53984161-6876-D1F3-4D58-86C70DE15F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4D5BB26-5A4C-C7A6-26C1-744DAA44A2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8CB0F241-2443-504D-136A-AAFDA8F00BFE}"/>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6" name="Footer Placeholder 5">
            <a:extLst>
              <a:ext uri="{FF2B5EF4-FFF2-40B4-BE49-F238E27FC236}">
                <a16:creationId xmlns:a16="http://schemas.microsoft.com/office/drawing/2014/main" id="{CDD0F3A8-81FE-C910-46E0-EDCF564F415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D15F7B54-74FD-EB0A-8BBD-16943D4C9ADA}"/>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3262079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68F50-AFAF-71DF-7A37-FF5705B13FA5}"/>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223ABAE-9809-74B1-CD33-A4BC82F795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C9F33-DDFC-4BE8-4069-2D468C3AD3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855FB70F-AE79-2F63-D272-5D1BA4724F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4951D4-B681-4934-CEBF-166E6CEED2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D123DD02-4143-1E90-9796-6539C004ABDF}"/>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8" name="Footer Placeholder 7">
            <a:extLst>
              <a:ext uri="{FF2B5EF4-FFF2-40B4-BE49-F238E27FC236}">
                <a16:creationId xmlns:a16="http://schemas.microsoft.com/office/drawing/2014/main" id="{7B45FE5F-C016-F1DE-9492-74083B31AF5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1E06DAF-C2FC-193F-E72B-0CF564E7EE99}"/>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754243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9B65-D592-E239-FC3D-D81AE8775FDA}"/>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D769288-5B22-A0A7-FCCE-0E5A8F2DA5F3}"/>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4" name="Footer Placeholder 3">
            <a:extLst>
              <a:ext uri="{FF2B5EF4-FFF2-40B4-BE49-F238E27FC236}">
                <a16:creationId xmlns:a16="http://schemas.microsoft.com/office/drawing/2014/main" id="{FF512627-CC2C-E05F-F61E-0438BEFF701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20CEA2DB-A8AF-FB1B-EB5C-0661088FD362}"/>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3422870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1E64-00AC-3E37-3073-40A6834C77C4}"/>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3" name="Footer Placeholder 2">
            <a:extLst>
              <a:ext uri="{FF2B5EF4-FFF2-40B4-BE49-F238E27FC236}">
                <a16:creationId xmlns:a16="http://schemas.microsoft.com/office/drawing/2014/main" id="{BFEE4377-4DFD-5819-CDAB-4F67F34FE4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10A4FFFF-5EEE-424A-4C55-5AA29DF921A3}"/>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252785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7A49-4141-BE57-0184-B0839F7714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437D7A6A-9A64-8939-89D3-92F9B365F0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398CF52-2ABD-7031-CB66-47ADE9B694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C6DC8-3A66-6B44-1E7C-25D190727852}"/>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6" name="Footer Placeholder 5">
            <a:extLst>
              <a:ext uri="{FF2B5EF4-FFF2-40B4-BE49-F238E27FC236}">
                <a16:creationId xmlns:a16="http://schemas.microsoft.com/office/drawing/2014/main" id="{9263D1B6-AD0F-7C29-78EB-E2637FBC1861}"/>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2C23EB8-C6D0-F6C3-0230-6A00B0176C3E}"/>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1570675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5651D-0272-DECB-337D-305925382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24C5F899-618C-D841-08A9-D23EA2CC2F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1FF41AC-E482-C7BD-FB8F-6A508CC91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4C5AF-47F1-C940-23C5-FDE763486BEF}"/>
              </a:ext>
            </a:extLst>
          </p:cNvPr>
          <p:cNvSpPr>
            <a:spLocks noGrp="1"/>
          </p:cNvSpPr>
          <p:nvPr>
            <p:ph type="dt" sz="half" idx="10"/>
          </p:nvPr>
        </p:nvSpPr>
        <p:spPr/>
        <p:txBody>
          <a:bodyPr/>
          <a:lstStyle/>
          <a:p>
            <a:fld id="{2492626C-DFC0-4DE9-AC9C-C31CA92247B7}" type="datetimeFigureOut">
              <a:rPr lang="en-PH" smtClean="0"/>
              <a:t>03/09/2025</a:t>
            </a:fld>
            <a:endParaRPr lang="en-PH"/>
          </a:p>
        </p:txBody>
      </p:sp>
      <p:sp>
        <p:nvSpPr>
          <p:cNvPr id="6" name="Footer Placeholder 5">
            <a:extLst>
              <a:ext uri="{FF2B5EF4-FFF2-40B4-BE49-F238E27FC236}">
                <a16:creationId xmlns:a16="http://schemas.microsoft.com/office/drawing/2014/main" id="{BAFE914B-9224-8A59-44D5-26A5BB0114E7}"/>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7F99CE1-B6A7-B19B-F693-DD0344114210}"/>
              </a:ext>
            </a:extLst>
          </p:cNvPr>
          <p:cNvSpPr>
            <a:spLocks noGrp="1"/>
          </p:cNvSpPr>
          <p:nvPr>
            <p:ph type="sldNum" sz="quarter" idx="12"/>
          </p:nvPr>
        </p:nvSpPr>
        <p:spPr/>
        <p:txBody>
          <a:bodyPr/>
          <a:lstStyle/>
          <a:p>
            <a:fld id="{CC6F1420-F770-439F-ADBA-DC94DFB2C372}" type="slidenum">
              <a:rPr lang="en-PH" smtClean="0"/>
              <a:t>‹#›</a:t>
            </a:fld>
            <a:endParaRPr lang="en-PH"/>
          </a:p>
        </p:txBody>
      </p:sp>
    </p:spTree>
    <p:extLst>
      <p:ext uri="{BB962C8B-B14F-4D97-AF65-F5344CB8AC3E}">
        <p14:creationId xmlns:p14="http://schemas.microsoft.com/office/powerpoint/2010/main" val="473820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7F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CB5A7-9859-F87B-6112-ED2DDA0AF1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11D4003D-5057-12E9-42BD-786C59529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B59F40A-E300-2884-FBEA-63CC6E9BD2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92626C-DFC0-4DE9-AC9C-C31CA92247B7}" type="datetimeFigureOut">
              <a:rPr lang="en-PH" smtClean="0"/>
              <a:t>03/09/2025</a:t>
            </a:fld>
            <a:endParaRPr lang="en-PH"/>
          </a:p>
        </p:txBody>
      </p:sp>
      <p:sp>
        <p:nvSpPr>
          <p:cNvPr id="5" name="Footer Placeholder 4">
            <a:extLst>
              <a:ext uri="{FF2B5EF4-FFF2-40B4-BE49-F238E27FC236}">
                <a16:creationId xmlns:a16="http://schemas.microsoft.com/office/drawing/2014/main" id="{7B72473B-0A71-B5F2-4321-80B9C66426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A2BA7FB9-2769-7EF9-28AD-CE6D4C3380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F1420-F770-439F-ADBA-DC94DFB2C372}" type="slidenum">
              <a:rPr lang="en-PH" smtClean="0"/>
              <a:t>‹#›</a:t>
            </a:fld>
            <a:endParaRPr lang="en-PH"/>
          </a:p>
        </p:txBody>
      </p:sp>
    </p:spTree>
    <p:extLst>
      <p:ext uri="{BB962C8B-B14F-4D97-AF65-F5344CB8AC3E}">
        <p14:creationId xmlns:p14="http://schemas.microsoft.com/office/powerpoint/2010/main" val="43582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230092-AE4F-75EC-5733-4436E9121423}"/>
              </a:ext>
            </a:extLst>
          </p:cNvPr>
          <p:cNvSpPr txBox="1"/>
          <p:nvPr/>
        </p:nvSpPr>
        <p:spPr>
          <a:xfrm>
            <a:off x="422050" y="1823224"/>
            <a:ext cx="11378381" cy="1938992"/>
          </a:xfrm>
          <a:prstGeom prst="rect">
            <a:avLst/>
          </a:prstGeom>
          <a:noFill/>
        </p:spPr>
        <p:txBody>
          <a:bodyPr wrap="square" rtlCol="0">
            <a:spAutoFit/>
          </a:bodyPr>
          <a:lstStyle/>
          <a:p>
            <a:pPr algn="ctr"/>
            <a:r>
              <a:rPr lang="en-PH" sz="6000" b="1" dirty="0">
                <a:latin typeface="Montserrat" panose="00000500000000000000" pitchFamily="2" charset="0"/>
              </a:rPr>
              <a:t>Using LMS Engagement to Predict Drop Out Rates</a:t>
            </a:r>
          </a:p>
        </p:txBody>
      </p:sp>
      <p:sp>
        <p:nvSpPr>
          <p:cNvPr id="6" name="TextBox 5">
            <a:extLst>
              <a:ext uri="{FF2B5EF4-FFF2-40B4-BE49-F238E27FC236}">
                <a16:creationId xmlns:a16="http://schemas.microsoft.com/office/drawing/2014/main" id="{C173E7B7-E1A6-5BCC-3CB7-9D00C6FC71F3}"/>
              </a:ext>
            </a:extLst>
          </p:cNvPr>
          <p:cNvSpPr txBox="1"/>
          <p:nvPr/>
        </p:nvSpPr>
        <p:spPr>
          <a:xfrm>
            <a:off x="422050" y="4300825"/>
            <a:ext cx="11378381" cy="1077218"/>
          </a:xfrm>
          <a:prstGeom prst="rect">
            <a:avLst/>
          </a:prstGeom>
          <a:noFill/>
        </p:spPr>
        <p:txBody>
          <a:bodyPr wrap="square" rtlCol="0">
            <a:spAutoFit/>
          </a:bodyPr>
          <a:lstStyle/>
          <a:p>
            <a:pPr algn="ctr"/>
            <a:r>
              <a:rPr lang="en-PH" sz="3200" b="1" dirty="0">
                <a:latin typeface="Montserrat" panose="00000500000000000000" pitchFamily="2" charset="0"/>
              </a:rPr>
              <a:t>Understanding Drop-out rates using LMS Data</a:t>
            </a:r>
          </a:p>
          <a:p>
            <a:pPr algn="ctr"/>
            <a:r>
              <a:rPr lang="en-PH" sz="3200" b="1" dirty="0">
                <a:latin typeface="Montserrat" panose="00000500000000000000" pitchFamily="2" charset="0"/>
              </a:rPr>
              <a:t>Group 1</a:t>
            </a:r>
          </a:p>
        </p:txBody>
      </p:sp>
      <p:sp>
        <p:nvSpPr>
          <p:cNvPr id="7" name="TextBox 6">
            <a:extLst>
              <a:ext uri="{FF2B5EF4-FFF2-40B4-BE49-F238E27FC236}">
                <a16:creationId xmlns:a16="http://schemas.microsoft.com/office/drawing/2014/main" id="{89AAC295-96BA-1B93-AF44-E311140F98C1}"/>
              </a:ext>
            </a:extLst>
          </p:cNvPr>
          <p:cNvSpPr txBox="1"/>
          <p:nvPr/>
        </p:nvSpPr>
        <p:spPr>
          <a:xfrm>
            <a:off x="422050" y="5378043"/>
            <a:ext cx="11378381" cy="400110"/>
          </a:xfrm>
          <a:prstGeom prst="rect">
            <a:avLst/>
          </a:prstGeom>
          <a:noFill/>
        </p:spPr>
        <p:txBody>
          <a:bodyPr wrap="square" rtlCol="0">
            <a:spAutoFit/>
          </a:bodyPr>
          <a:lstStyle/>
          <a:p>
            <a:pPr algn="ctr"/>
            <a:r>
              <a:rPr lang="en-PH" sz="2000" b="1" dirty="0" err="1">
                <a:latin typeface="Montserrat" panose="00000500000000000000" pitchFamily="2" charset="0"/>
              </a:rPr>
              <a:t>Leduna</a:t>
            </a:r>
            <a:r>
              <a:rPr lang="en-PH" sz="2000" b="1" dirty="0">
                <a:latin typeface="Montserrat" panose="00000500000000000000" pitchFamily="2" charset="0"/>
              </a:rPr>
              <a:t>, </a:t>
            </a:r>
            <a:r>
              <a:rPr lang="en-PH" sz="2000" b="1" dirty="0" err="1">
                <a:latin typeface="Montserrat" panose="00000500000000000000" pitchFamily="2" charset="0"/>
              </a:rPr>
              <a:t>Maclang</a:t>
            </a:r>
            <a:r>
              <a:rPr lang="en-PH" sz="2000" b="1" dirty="0">
                <a:latin typeface="Montserrat" panose="00000500000000000000" pitchFamily="2" charset="0"/>
              </a:rPr>
              <a:t>, Malaluan, Pausal, </a:t>
            </a:r>
            <a:r>
              <a:rPr lang="en-PH" sz="2000" b="1" dirty="0" err="1">
                <a:latin typeface="Montserrat" panose="00000500000000000000" pitchFamily="2" charset="0"/>
              </a:rPr>
              <a:t>Ullegue</a:t>
            </a:r>
            <a:endParaRPr lang="en-PH" sz="2000" b="1" dirty="0">
              <a:latin typeface="Montserrat" panose="00000500000000000000" pitchFamily="2" charset="0"/>
            </a:endParaRPr>
          </a:p>
        </p:txBody>
      </p:sp>
    </p:spTree>
    <p:extLst>
      <p:ext uri="{BB962C8B-B14F-4D97-AF65-F5344CB8AC3E}">
        <p14:creationId xmlns:p14="http://schemas.microsoft.com/office/powerpoint/2010/main" val="281415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4AD53-BD45-D003-9344-A10ACE76E7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7746568-4E14-1888-CE49-93F98E0234D0}"/>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3" name="TextBox 2">
            <a:extLst>
              <a:ext uri="{FF2B5EF4-FFF2-40B4-BE49-F238E27FC236}">
                <a16:creationId xmlns:a16="http://schemas.microsoft.com/office/drawing/2014/main" id="{3783A1C1-731F-9522-6691-F2F47AB4985F}"/>
              </a:ext>
            </a:extLst>
          </p:cNvPr>
          <p:cNvSpPr txBox="1"/>
          <p:nvPr/>
        </p:nvSpPr>
        <p:spPr>
          <a:xfrm>
            <a:off x="498249" y="1473984"/>
            <a:ext cx="11378381" cy="1323439"/>
          </a:xfrm>
          <a:prstGeom prst="rect">
            <a:avLst/>
          </a:prstGeom>
          <a:noFill/>
        </p:spPr>
        <p:txBody>
          <a:bodyPr wrap="square" rtlCol="0">
            <a:spAutoFit/>
          </a:bodyPr>
          <a:lstStyle/>
          <a:p>
            <a:r>
              <a:rPr lang="en-US" sz="4000" b="1" dirty="0">
                <a:latin typeface="Montserrat" panose="00000500000000000000" pitchFamily="2" charset="0"/>
              </a:rPr>
              <a:t>5. 	Participation in online discussions or forums</a:t>
            </a:r>
          </a:p>
        </p:txBody>
      </p:sp>
      <p:pic>
        <p:nvPicPr>
          <p:cNvPr id="8" name="Picture 7">
            <a:extLst>
              <a:ext uri="{FF2B5EF4-FFF2-40B4-BE49-F238E27FC236}">
                <a16:creationId xmlns:a16="http://schemas.microsoft.com/office/drawing/2014/main" id="{C619322A-1D86-7943-D575-0D927D8B5D6A}"/>
              </a:ext>
            </a:extLst>
          </p:cNvPr>
          <p:cNvPicPr>
            <a:picLocks noChangeAspect="1"/>
          </p:cNvPicPr>
          <p:nvPr/>
        </p:nvPicPr>
        <p:blipFill>
          <a:blip r:embed="rId2"/>
          <a:srcRect r="19083"/>
          <a:stretch>
            <a:fillRect/>
          </a:stretch>
        </p:blipFill>
        <p:spPr>
          <a:xfrm>
            <a:off x="406807" y="2847218"/>
            <a:ext cx="8788400" cy="3725518"/>
          </a:xfrm>
          <a:prstGeom prst="rect">
            <a:avLst/>
          </a:prstGeom>
        </p:spPr>
      </p:pic>
      <p:sp>
        <p:nvSpPr>
          <p:cNvPr id="9" name="TextBox 8">
            <a:extLst>
              <a:ext uri="{FF2B5EF4-FFF2-40B4-BE49-F238E27FC236}">
                <a16:creationId xmlns:a16="http://schemas.microsoft.com/office/drawing/2014/main" id="{E244482C-7246-223B-E352-FBB8C328014B}"/>
              </a:ext>
            </a:extLst>
          </p:cNvPr>
          <p:cNvSpPr txBox="1"/>
          <p:nvPr/>
        </p:nvSpPr>
        <p:spPr>
          <a:xfrm>
            <a:off x="8401501" y="4915675"/>
            <a:ext cx="3383687" cy="1477328"/>
          </a:xfrm>
          <a:prstGeom prst="rect">
            <a:avLst/>
          </a:prstGeom>
          <a:noFill/>
        </p:spPr>
        <p:txBody>
          <a:bodyPr wrap="square" rtlCol="0">
            <a:spAutoFit/>
          </a:bodyPr>
          <a:lstStyle/>
          <a:p>
            <a:r>
              <a:rPr lang="en-US" sz="3000" b="1" dirty="0">
                <a:latin typeface="Montserrat" panose="00000500000000000000" pitchFamily="2" charset="0"/>
              </a:rPr>
              <a:t>Taken from the </a:t>
            </a:r>
            <a:r>
              <a:rPr lang="en-US" sz="3000" b="1" dirty="0" err="1">
                <a:latin typeface="Montserrat" panose="00000500000000000000" pitchFamily="2" charset="0"/>
              </a:rPr>
              <a:t>forum_posts</a:t>
            </a:r>
            <a:r>
              <a:rPr lang="en-US" sz="3000" b="1" dirty="0">
                <a:latin typeface="Montserrat" panose="00000500000000000000" pitchFamily="2" charset="0"/>
              </a:rPr>
              <a:t> table</a:t>
            </a:r>
          </a:p>
        </p:txBody>
      </p:sp>
    </p:spTree>
    <p:extLst>
      <p:ext uri="{BB962C8B-B14F-4D97-AF65-F5344CB8AC3E}">
        <p14:creationId xmlns:p14="http://schemas.microsoft.com/office/powerpoint/2010/main" val="926536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C5BC0-6A98-F118-4EA9-D142FB6A21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78D4E-89A0-BF96-7492-9114D6900D60}"/>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3" name="TextBox 2">
            <a:extLst>
              <a:ext uri="{FF2B5EF4-FFF2-40B4-BE49-F238E27FC236}">
                <a16:creationId xmlns:a16="http://schemas.microsoft.com/office/drawing/2014/main" id="{2C0B8E03-986D-8027-6CB7-CD6A1417E7F2}"/>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6.	 Drop out labels</a:t>
            </a:r>
          </a:p>
        </p:txBody>
      </p:sp>
      <p:sp>
        <p:nvSpPr>
          <p:cNvPr id="4" name="AutoShape 2">
            <a:extLst>
              <a:ext uri="{FF2B5EF4-FFF2-40B4-BE49-F238E27FC236}">
                <a16:creationId xmlns:a16="http://schemas.microsoft.com/office/drawing/2014/main" id="{F1A35B4A-D420-1BB6-B82D-7C858330CC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7" name="Picture 6">
            <a:extLst>
              <a:ext uri="{FF2B5EF4-FFF2-40B4-BE49-F238E27FC236}">
                <a16:creationId xmlns:a16="http://schemas.microsoft.com/office/drawing/2014/main" id="{0DF540D1-4C80-0113-73E9-DE1C656F1FA0}"/>
              </a:ext>
            </a:extLst>
          </p:cNvPr>
          <p:cNvPicPr>
            <a:picLocks noChangeAspect="1"/>
          </p:cNvPicPr>
          <p:nvPr/>
        </p:nvPicPr>
        <p:blipFill>
          <a:blip r:embed="rId2"/>
          <a:srcRect t="50244"/>
          <a:stretch>
            <a:fillRect/>
          </a:stretch>
        </p:blipFill>
        <p:spPr>
          <a:xfrm>
            <a:off x="406807" y="2354927"/>
            <a:ext cx="6752007" cy="1825388"/>
          </a:xfrm>
          <a:prstGeom prst="rect">
            <a:avLst/>
          </a:prstGeom>
        </p:spPr>
      </p:pic>
      <p:pic>
        <p:nvPicPr>
          <p:cNvPr id="9" name="Picture 8">
            <a:extLst>
              <a:ext uri="{FF2B5EF4-FFF2-40B4-BE49-F238E27FC236}">
                <a16:creationId xmlns:a16="http://schemas.microsoft.com/office/drawing/2014/main" id="{F4BB99CF-A1F9-9197-0E40-5C3D03BB4A3E}"/>
              </a:ext>
            </a:extLst>
          </p:cNvPr>
          <p:cNvPicPr>
            <a:picLocks noChangeAspect="1"/>
          </p:cNvPicPr>
          <p:nvPr/>
        </p:nvPicPr>
        <p:blipFill>
          <a:blip r:embed="rId3"/>
          <a:srcRect r="63240"/>
          <a:stretch>
            <a:fillRect/>
          </a:stretch>
        </p:blipFill>
        <p:spPr>
          <a:xfrm>
            <a:off x="7796981" y="2354927"/>
            <a:ext cx="3667432" cy="3105970"/>
          </a:xfrm>
          <a:prstGeom prst="rect">
            <a:avLst/>
          </a:prstGeom>
        </p:spPr>
      </p:pic>
      <p:sp>
        <p:nvSpPr>
          <p:cNvPr id="10" name="TextBox 9">
            <a:extLst>
              <a:ext uri="{FF2B5EF4-FFF2-40B4-BE49-F238E27FC236}">
                <a16:creationId xmlns:a16="http://schemas.microsoft.com/office/drawing/2014/main" id="{6948D27E-DABD-8CF8-9CF7-411BF25D0B6A}"/>
              </a:ext>
            </a:extLst>
          </p:cNvPr>
          <p:cNvSpPr txBox="1"/>
          <p:nvPr/>
        </p:nvSpPr>
        <p:spPr>
          <a:xfrm>
            <a:off x="2460713" y="4353372"/>
            <a:ext cx="2644193" cy="400110"/>
          </a:xfrm>
          <a:prstGeom prst="rect">
            <a:avLst/>
          </a:prstGeom>
          <a:noFill/>
        </p:spPr>
        <p:txBody>
          <a:bodyPr wrap="square" rtlCol="0">
            <a:spAutoFit/>
          </a:bodyPr>
          <a:lstStyle/>
          <a:p>
            <a:pPr algn="ctr"/>
            <a:r>
              <a:rPr lang="en-US" sz="2000" b="1" dirty="0" err="1">
                <a:latin typeface="Montserrat" panose="00000500000000000000" pitchFamily="2" charset="0"/>
              </a:rPr>
              <a:t>user_enrollments</a:t>
            </a:r>
            <a:endParaRPr lang="en-US" sz="2000" b="1" dirty="0">
              <a:latin typeface="Montserrat" panose="00000500000000000000" pitchFamily="2" charset="0"/>
            </a:endParaRPr>
          </a:p>
        </p:txBody>
      </p:sp>
      <p:sp>
        <p:nvSpPr>
          <p:cNvPr id="11" name="TextBox 10">
            <a:extLst>
              <a:ext uri="{FF2B5EF4-FFF2-40B4-BE49-F238E27FC236}">
                <a16:creationId xmlns:a16="http://schemas.microsoft.com/office/drawing/2014/main" id="{473E35E8-1484-10D7-E627-F74618185D17}"/>
              </a:ext>
            </a:extLst>
          </p:cNvPr>
          <p:cNvSpPr txBox="1"/>
          <p:nvPr/>
        </p:nvSpPr>
        <p:spPr>
          <a:xfrm>
            <a:off x="8141281" y="5633954"/>
            <a:ext cx="2978832" cy="400110"/>
          </a:xfrm>
          <a:prstGeom prst="rect">
            <a:avLst/>
          </a:prstGeom>
          <a:noFill/>
        </p:spPr>
        <p:txBody>
          <a:bodyPr wrap="square" rtlCol="0">
            <a:spAutoFit/>
          </a:bodyPr>
          <a:lstStyle/>
          <a:p>
            <a:pPr algn="ctr"/>
            <a:r>
              <a:rPr lang="en-US" sz="2000" b="1" dirty="0" err="1">
                <a:latin typeface="Montserrat" panose="00000500000000000000" pitchFamily="2" charset="0"/>
              </a:rPr>
              <a:t>course_completions</a:t>
            </a:r>
            <a:endParaRPr lang="en-US" sz="2000" b="1" dirty="0">
              <a:latin typeface="Montserrat" panose="00000500000000000000" pitchFamily="2" charset="0"/>
            </a:endParaRPr>
          </a:p>
        </p:txBody>
      </p:sp>
    </p:spTree>
    <p:extLst>
      <p:ext uri="{BB962C8B-B14F-4D97-AF65-F5344CB8AC3E}">
        <p14:creationId xmlns:p14="http://schemas.microsoft.com/office/powerpoint/2010/main" val="29566092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69DB5-39F4-D011-3273-1D6CDEFFC9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1E5222-5983-3E54-2021-FEF0F1A95C72}"/>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Preparation:</a:t>
            </a:r>
          </a:p>
        </p:txBody>
      </p:sp>
      <p:sp>
        <p:nvSpPr>
          <p:cNvPr id="3" name="TextBox 2">
            <a:extLst>
              <a:ext uri="{FF2B5EF4-FFF2-40B4-BE49-F238E27FC236}">
                <a16:creationId xmlns:a16="http://schemas.microsoft.com/office/drawing/2014/main" id="{58ED9981-98CB-E9FC-D3D2-134AF2A35DDF}"/>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1.	 Data Cleaning</a:t>
            </a:r>
          </a:p>
        </p:txBody>
      </p:sp>
      <p:sp>
        <p:nvSpPr>
          <p:cNvPr id="4" name="AutoShape 2">
            <a:extLst>
              <a:ext uri="{FF2B5EF4-FFF2-40B4-BE49-F238E27FC236}">
                <a16:creationId xmlns:a16="http://schemas.microsoft.com/office/drawing/2014/main" id="{EBD5CC66-12A6-56BE-3EB6-F23165904876}"/>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pic>
        <p:nvPicPr>
          <p:cNvPr id="6" name="Picture 5">
            <a:extLst>
              <a:ext uri="{FF2B5EF4-FFF2-40B4-BE49-F238E27FC236}">
                <a16:creationId xmlns:a16="http://schemas.microsoft.com/office/drawing/2014/main" id="{E163DAE5-F5B7-1768-E3D6-0505ADB43984}"/>
              </a:ext>
            </a:extLst>
          </p:cNvPr>
          <p:cNvPicPr>
            <a:picLocks noChangeAspect="1"/>
          </p:cNvPicPr>
          <p:nvPr/>
        </p:nvPicPr>
        <p:blipFill>
          <a:blip r:embed="rId2">
            <a:extLst>
              <a:ext uri="{28A0092B-C50C-407E-A947-70E740481C1C}">
                <a14:useLocalDpi xmlns:a14="http://schemas.microsoft.com/office/drawing/2010/main" val="0"/>
              </a:ext>
            </a:extLst>
          </a:blip>
          <a:srcRect l="10421" t="15486" r="23402" b="15584"/>
          <a:stretch>
            <a:fillRect/>
          </a:stretch>
        </p:blipFill>
        <p:spPr>
          <a:xfrm>
            <a:off x="1097280" y="2304127"/>
            <a:ext cx="7569197" cy="4450193"/>
          </a:xfrm>
          <a:prstGeom prst="rect">
            <a:avLst/>
          </a:prstGeom>
        </p:spPr>
      </p:pic>
      <p:sp>
        <p:nvSpPr>
          <p:cNvPr id="13" name="TextBox 12">
            <a:extLst>
              <a:ext uri="{FF2B5EF4-FFF2-40B4-BE49-F238E27FC236}">
                <a16:creationId xmlns:a16="http://schemas.microsoft.com/office/drawing/2014/main" id="{F7DC508E-2625-9413-6BAA-F3B63C139F70}"/>
              </a:ext>
            </a:extLst>
          </p:cNvPr>
          <p:cNvSpPr txBox="1"/>
          <p:nvPr/>
        </p:nvSpPr>
        <p:spPr>
          <a:xfrm>
            <a:off x="9049967" y="3660468"/>
            <a:ext cx="2644193" cy="1323439"/>
          </a:xfrm>
          <a:prstGeom prst="rect">
            <a:avLst/>
          </a:prstGeom>
          <a:noFill/>
        </p:spPr>
        <p:txBody>
          <a:bodyPr wrap="square" rtlCol="0">
            <a:spAutoFit/>
          </a:bodyPr>
          <a:lstStyle/>
          <a:p>
            <a:r>
              <a:rPr lang="en-US" sz="2000" b="1" dirty="0">
                <a:latin typeface="Montserrat" panose="00000500000000000000" pitchFamily="2" charset="0"/>
              </a:rPr>
              <a:t>Formatting data such as dates and id(s) found in the logs</a:t>
            </a:r>
          </a:p>
        </p:txBody>
      </p:sp>
    </p:spTree>
    <p:extLst>
      <p:ext uri="{BB962C8B-B14F-4D97-AF65-F5344CB8AC3E}">
        <p14:creationId xmlns:p14="http://schemas.microsoft.com/office/powerpoint/2010/main" val="2706163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FE5DE-0774-8FF5-E7BA-B8A55CBF240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974565F-E034-C4FF-E9D9-81C55220186B}"/>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Preparation:</a:t>
            </a:r>
          </a:p>
        </p:txBody>
      </p:sp>
      <p:sp>
        <p:nvSpPr>
          <p:cNvPr id="3" name="TextBox 2">
            <a:extLst>
              <a:ext uri="{FF2B5EF4-FFF2-40B4-BE49-F238E27FC236}">
                <a16:creationId xmlns:a16="http://schemas.microsoft.com/office/drawing/2014/main" id="{5343DD60-3E18-664D-A7AD-993E02B252B1}"/>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1.	 Data Cleaning</a:t>
            </a:r>
          </a:p>
        </p:txBody>
      </p:sp>
      <p:sp>
        <p:nvSpPr>
          <p:cNvPr id="4" name="AutoShape 2">
            <a:extLst>
              <a:ext uri="{FF2B5EF4-FFF2-40B4-BE49-F238E27FC236}">
                <a16:creationId xmlns:a16="http://schemas.microsoft.com/office/drawing/2014/main" id="{22357CDB-8D65-DFB5-9AEB-6C842821BAC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PH"/>
          </a:p>
        </p:txBody>
      </p:sp>
      <p:sp>
        <p:nvSpPr>
          <p:cNvPr id="13" name="TextBox 12">
            <a:extLst>
              <a:ext uri="{FF2B5EF4-FFF2-40B4-BE49-F238E27FC236}">
                <a16:creationId xmlns:a16="http://schemas.microsoft.com/office/drawing/2014/main" id="{2768E37E-F50C-D6AE-5CC7-03950D8EA17B}"/>
              </a:ext>
            </a:extLst>
          </p:cNvPr>
          <p:cNvSpPr txBox="1"/>
          <p:nvPr/>
        </p:nvSpPr>
        <p:spPr>
          <a:xfrm>
            <a:off x="7322767" y="3493229"/>
            <a:ext cx="2644193" cy="707886"/>
          </a:xfrm>
          <a:prstGeom prst="rect">
            <a:avLst/>
          </a:prstGeom>
          <a:noFill/>
        </p:spPr>
        <p:txBody>
          <a:bodyPr wrap="square" rtlCol="0">
            <a:spAutoFit/>
          </a:bodyPr>
          <a:lstStyle/>
          <a:p>
            <a:r>
              <a:rPr lang="en-US" sz="2000" b="1" dirty="0">
                <a:latin typeface="Montserrat" panose="00000500000000000000" pitchFamily="2" charset="0"/>
              </a:rPr>
              <a:t>Finding and removing outliers</a:t>
            </a:r>
          </a:p>
        </p:txBody>
      </p:sp>
      <p:pic>
        <p:nvPicPr>
          <p:cNvPr id="7" name="Picture 6">
            <a:extLst>
              <a:ext uri="{FF2B5EF4-FFF2-40B4-BE49-F238E27FC236}">
                <a16:creationId xmlns:a16="http://schemas.microsoft.com/office/drawing/2014/main" id="{D841DEC9-D934-AD14-473F-BA1AC69EA465}"/>
              </a:ext>
            </a:extLst>
          </p:cNvPr>
          <p:cNvPicPr>
            <a:picLocks noChangeAspect="1"/>
          </p:cNvPicPr>
          <p:nvPr/>
        </p:nvPicPr>
        <p:blipFill>
          <a:blip r:embed="rId2"/>
          <a:stretch>
            <a:fillRect/>
          </a:stretch>
        </p:blipFill>
        <p:spPr>
          <a:xfrm>
            <a:off x="2450431" y="2252682"/>
            <a:ext cx="4587274" cy="4320054"/>
          </a:xfrm>
          <a:prstGeom prst="rect">
            <a:avLst/>
          </a:prstGeom>
        </p:spPr>
      </p:pic>
    </p:spTree>
    <p:extLst>
      <p:ext uri="{BB962C8B-B14F-4D97-AF65-F5344CB8AC3E}">
        <p14:creationId xmlns:p14="http://schemas.microsoft.com/office/powerpoint/2010/main" val="428789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7045D-2ED4-1DA9-28CF-CEEB6D58C2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41D4260-200F-F517-5342-921896986728}"/>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Preparation:</a:t>
            </a:r>
          </a:p>
        </p:txBody>
      </p:sp>
      <p:sp>
        <p:nvSpPr>
          <p:cNvPr id="3" name="TextBox 2">
            <a:extLst>
              <a:ext uri="{FF2B5EF4-FFF2-40B4-BE49-F238E27FC236}">
                <a16:creationId xmlns:a16="http://schemas.microsoft.com/office/drawing/2014/main" id="{3764DE52-0971-6A50-6965-B40AEBCA80F2}"/>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2.	 Feature Engineering</a:t>
            </a:r>
          </a:p>
        </p:txBody>
      </p:sp>
      <p:pic>
        <p:nvPicPr>
          <p:cNvPr id="5" name="Picture 4">
            <a:extLst>
              <a:ext uri="{FF2B5EF4-FFF2-40B4-BE49-F238E27FC236}">
                <a16:creationId xmlns:a16="http://schemas.microsoft.com/office/drawing/2014/main" id="{A019BFCF-F1C4-4C10-EDB8-FE7B7E158D4E}"/>
              </a:ext>
            </a:extLst>
          </p:cNvPr>
          <p:cNvPicPr>
            <a:picLocks noChangeAspect="1"/>
          </p:cNvPicPr>
          <p:nvPr/>
        </p:nvPicPr>
        <p:blipFill>
          <a:blip r:embed="rId3"/>
          <a:srcRect l="-1" t="22693" r="72053"/>
          <a:stretch>
            <a:fillRect/>
          </a:stretch>
        </p:blipFill>
        <p:spPr>
          <a:xfrm>
            <a:off x="2141168" y="2181870"/>
            <a:ext cx="3637897" cy="4197924"/>
          </a:xfrm>
          <a:prstGeom prst="rect">
            <a:avLst/>
          </a:prstGeom>
        </p:spPr>
      </p:pic>
      <p:pic>
        <p:nvPicPr>
          <p:cNvPr id="7" name="Picture 6">
            <a:extLst>
              <a:ext uri="{FF2B5EF4-FFF2-40B4-BE49-F238E27FC236}">
                <a16:creationId xmlns:a16="http://schemas.microsoft.com/office/drawing/2014/main" id="{672288F3-902D-9B44-41F1-81CA99AEF77E}"/>
              </a:ext>
            </a:extLst>
          </p:cNvPr>
          <p:cNvPicPr>
            <a:picLocks noChangeAspect="1"/>
          </p:cNvPicPr>
          <p:nvPr/>
        </p:nvPicPr>
        <p:blipFill>
          <a:blip r:embed="rId4"/>
          <a:stretch>
            <a:fillRect/>
          </a:stretch>
        </p:blipFill>
        <p:spPr>
          <a:xfrm>
            <a:off x="7175229" y="2181870"/>
            <a:ext cx="2875604" cy="4121187"/>
          </a:xfrm>
          <a:prstGeom prst="rect">
            <a:avLst/>
          </a:prstGeom>
        </p:spPr>
      </p:pic>
      <p:sp>
        <p:nvSpPr>
          <p:cNvPr id="9" name="TextBox 8">
            <a:extLst>
              <a:ext uri="{FF2B5EF4-FFF2-40B4-BE49-F238E27FC236}">
                <a16:creationId xmlns:a16="http://schemas.microsoft.com/office/drawing/2014/main" id="{E87A4BEC-B2F5-8084-829C-BEFED272BD6C}"/>
              </a:ext>
            </a:extLst>
          </p:cNvPr>
          <p:cNvSpPr txBox="1"/>
          <p:nvPr/>
        </p:nvSpPr>
        <p:spPr>
          <a:xfrm>
            <a:off x="6921187" y="6303057"/>
            <a:ext cx="3383687" cy="400110"/>
          </a:xfrm>
          <a:prstGeom prst="rect">
            <a:avLst/>
          </a:prstGeom>
          <a:noFill/>
        </p:spPr>
        <p:txBody>
          <a:bodyPr wrap="square" rtlCol="0">
            <a:spAutoFit/>
          </a:bodyPr>
          <a:lstStyle/>
          <a:p>
            <a:pPr algn="ctr"/>
            <a:r>
              <a:rPr lang="en-US" sz="2000" b="1" dirty="0">
                <a:latin typeface="Montserrat" panose="00000500000000000000" pitchFamily="2" charset="0"/>
              </a:rPr>
              <a:t>assignment</a:t>
            </a:r>
          </a:p>
        </p:txBody>
      </p:sp>
      <p:sp>
        <p:nvSpPr>
          <p:cNvPr id="10" name="TextBox 9">
            <a:extLst>
              <a:ext uri="{FF2B5EF4-FFF2-40B4-BE49-F238E27FC236}">
                <a16:creationId xmlns:a16="http://schemas.microsoft.com/office/drawing/2014/main" id="{1AD59CEA-C449-BDB1-9E7F-D7C6FDD2C74A}"/>
              </a:ext>
            </a:extLst>
          </p:cNvPr>
          <p:cNvSpPr txBox="1"/>
          <p:nvPr/>
        </p:nvSpPr>
        <p:spPr>
          <a:xfrm>
            <a:off x="2141167" y="6303057"/>
            <a:ext cx="3637897" cy="400110"/>
          </a:xfrm>
          <a:prstGeom prst="rect">
            <a:avLst/>
          </a:prstGeom>
          <a:noFill/>
        </p:spPr>
        <p:txBody>
          <a:bodyPr wrap="square" rtlCol="0">
            <a:spAutoFit/>
          </a:bodyPr>
          <a:lstStyle/>
          <a:p>
            <a:pPr algn="ctr"/>
            <a:r>
              <a:rPr lang="en-US" sz="2000" b="1" dirty="0" err="1">
                <a:latin typeface="Montserrat" panose="00000500000000000000" pitchFamily="2" charset="0"/>
              </a:rPr>
              <a:t>assignment_submissions</a:t>
            </a:r>
            <a:endParaRPr lang="en-US" sz="2000" b="1" dirty="0">
              <a:latin typeface="Montserrat" panose="00000500000000000000" pitchFamily="2" charset="0"/>
            </a:endParaRPr>
          </a:p>
        </p:txBody>
      </p:sp>
    </p:spTree>
    <p:extLst>
      <p:ext uri="{BB962C8B-B14F-4D97-AF65-F5344CB8AC3E}">
        <p14:creationId xmlns:p14="http://schemas.microsoft.com/office/powerpoint/2010/main" val="1524185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C5119-93B7-2EC5-83FD-AE67A4FAC6C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102CE0-8F1C-1175-D2D6-D2BECC76DCCE}"/>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Preparation:</a:t>
            </a:r>
          </a:p>
        </p:txBody>
      </p:sp>
      <p:sp>
        <p:nvSpPr>
          <p:cNvPr id="3" name="TextBox 2">
            <a:extLst>
              <a:ext uri="{FF2B5EF4-FFF2-40B4-BE49-F238E27FC236}">
                <a16:creationId xmlns:a16="http://schemas.microsoft.com/office/drawing/2014/main" id="{0FD39F6B-CB66-8A15-4A40-8F744412FD58}"/>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3.	 Label Definition</a:t>
            </a:r>
          </a:p>
        </p:txBody>
      </p:sp>
      <p:sp>
        <p:nvSpPr>
          <p:cNvPr id="4" name="TextBox 3">
            <a:extLst>
              <a:ext uri="{FF2B5EF4-FFF2-40B4-BE49-F238E27FC236}">
                <a16:creationId xmlns:a16="http://schemas.microsoft.com/office/drawing/2014/main" id="{E98AEA3E-3F6B-BE44-254A-57011370DF2A}"/>
              </a:ext>
            </a:extLst>
          </p:cNvPr>
          <p:cNvSpPr txBox="1"/>
          <p:nvPr/>
        </p:nvSpPr>
        <p:spPr>
          <a:xfrm>
            <a:off x="1536150" y="3429000"/>
            <a:ext cx="9119694" cy="1015663"/>
          </a:xfrm>
          <a:prstGeom prst="rect">
            <a:avLst/>
          </a:prstGeom>
          <a:noFill/>
        </p:spPr>
        <p:txBody>
          <a:bodyPr wrap="square" rtlCol="0">
            <a:spAutoFit/>
          </a:bodyPr>
          <a:lstStyle/>
          <a:p>
            <a:pPr algn="ctr"/>
            <a:r>
              <a:rPr lang="en-US" sz="3000" b="1" dirty="0">
                <a:latin typeface="Montserrat" panose="00000500000000000000" pitchFamily="2" charset="0"/>
              </a:rPr>
              <a:t>Drop outs in the dataset are listed as 1, otherwise 0</a:t>
            </a:r>
          </a:p>
        </p:txBody>
      </p:sp>
    </p:spTree>
    <p:extLst>
      <p:ext uri="{BB962C8B-B14F-4D97-AF65-F5344CB8AC3E}">
        <p14:creationId xmlns:p14="http://schemas.microsoft.com/office/powerpoint/2010/main" val="3563761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354E8-1AE3-45D2-D1AE-594483DFA0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B5D0C79-5984-B239-DD37-B7D24DDB7822}"/>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Preparation:</a:t>
            </a:r>
          </a:p>
        </p:txBody>
      </p:sp>
      <p:sp>
        <p:nvSpPr>
          <p:cNvPr id="3" name="TextBox 2">
            <a:extLst>
              <a:ext uri="{FF2B5EF4-FFF2-40B4-BE49-F238E27FC236}">
                <a16:creationId xmlns:a16="http://schemas.microsoft.com/office/drawing/2014/main" id="{E7918E35-935B-113C-65A6-E6892001E91A}"/>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3.	Finalized Dataset</a:t>
            </a:r>
          </a:p>
        </p:txBody>
      </p:sp>
      <p:pic>
        <p:nvPicPr>
          <p:cNvPr id="7" name="Picture 6">
            <a:extLst>
              <a:ext uri="{FF2B5EF4-FFF2-40B4-BE49-F238E27FC236}">
                <a16:creationId xmlns:a16="http://schemas.microsoft.com/office/drawing/2014/main" id="{ED01D420-6C0B-BDC7-F74D-84A4D7FD3736}"/>
              </a:ext>
            </a:extLst>
          </p:cNvPr>
          <p:cNvPicPr>
            <a:picLocks noChangeAspect="1"/>
          </p:cNvPicPr>
          <p:nvPr/>
        </p:nvPicPr>
        <p:blipFill>
          <a:blip r:embed="rId3"/>
          <a:stretch>
            <a:fillRect/>
          </a:stretch>
        </p:blipFill>
        <p:spPr>
          <a:xfrm>
            <a:off x="2148513" y="2252990"/>
            <a:ext cx="7894967" cy="4075078"/>
          </a:xfrm>
          <a:prstGeom prst="rect">
            <a:avLst/>
          </a:prstGeom>
        </p:spPr>
      </p:pic>
      <p:sp>
        <p:nvSpPr>
          <p:cNvPr id="8" name="TextBox 7">
            <a:extLst>
              <a:ext uri="{FF2B5EF4-FFF2-40B4-BE49-F238E27FC236}">
                <a16:creationId xmlns:a16="http://schemas.microsoft.com/office/drawing/2014/main" id="{C40B2A8B-74DD-1204-145D-0242C51EA6A7}"/>
              </a:ext>
            </a:extLst>
          </p:cNvPr>
          <p:cNvSpPr txBox="1"/>
          <p:nvPr/>
        </p:nvSpPr>
        <p:spPr>
          <a:xfrm>
            <a:off x="3926682" y="6399188"/>
            <a:ext cx="4338628" cy="400110"/>
          </a:xfrm>
          <a:prstGeom prst="rect">
            <a:avLst/>
          </a:prstGeom>
          <a:noFill/>
        </p:spPr>
        <p:txBody>
          <a:bodyPr wrap="square" rtlCol="0">
            <a:spAutoFit/>
          </a:bodyPr>
          <a:lstStyle/>
          <a:p>
            <a:pPr algn="ctr"/>
            <a:r>
              <a:rPr lang="en-US" sz="2000" b="1" dirty="0">
                <a:latin typeface="Montserrat" panose="00000500000000000000" pitchFamily="2" charset="0"/>
              </a:rPr>
              <a:t>Sample Dataset from Gemini</a:t>
            </a:r>
          </a:p>
        </p:txBody>
      </p:sp>
    </p:spTree>
    <p:extLst>
      <p:ext uri="{BB962C8B-B14F-4D97-AF65-F5344CB8AC3E}">
        <p14:creationId xmlns:p14="http://schemas.microsoft.com/office/powerpoint/2010/main" val="2534640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500D5-4AC5-23C7-8628-9DF40068695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AA51C2C-E2E4-3B68-D00C-E790E2ABDE28}"/>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Visualization:</a:t>
            </a:r>
          </a:p>
        </p:txBody>
      </p:sp>
      <p:sp>
        <p:nvSpPr>
          <p:cNvPr id="3" name="TextBox 2">
            <a:extLst>
              <a:ext uri="{FF2B5EF4-FFF2-40B4-BE49-F238E27FC236}">
                <a16:creationId xmlns:a16="http://schemas.microsoft.com/office/drawing/2014/main" id="{F3142F32-B7CE-87A6-71E2-22ABA367CF72}"/>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1.	 Univariate</a:t>
            </a:r>
          </a:p>
        </p:txBody>
      </p:sp>
      <p:grpSp>
        <p:nvGrpSpPr>
          <p:cNvPr id="14" name="Group 13">
            <a:extLst>
              <a:ext uri="{FF2B5EF4-FFF2-40B4-BE49-F238E27FC236}">
                <a16:creationId xmlns:a16="http://schemas.microsoft.com/office/drawing/2014/main" id="{E1ADD7BF-073C-0CAA-610B-FAAFA8E9A424}"/>
              </a:ext>
            </a:extLst>
          </p:cNvPr>
          <p:cNvGrpSpPr/>
          <p:nvPr/>
        </p:nvGrpSpPr>
        <p:grpSpPr>
          <a:xfrm>
            <a:off x="1604176" y="2354927"/>
            <a:ext cx="9081968" cy="4100800"/>
            <a:chOff x="1654396" y="2334956"/>
            <a:chExt cx="9081968" cy="4100800"/>
          </a:xfrm>
        </p:grpSpPr>
        <p:pic>
          <p:nvPicPr>
            <p:cNvPr id="11" name="Picture 10">
              <a:extLst>
                <a:ext uri="{FF2B5EF4-FFF2-40B4-BE49-F238E27FC236}">
                  <a16:creationId xmlns:a16="http://schemas.microsoft.com/office/drawing/2014/main" id="{9A41FF1A-CAD2-EBA6-6B08-99904F4C5030}"/>
                </a:ext>
              </a:extLst>
            </p:cNvPr>
            <p:cNvPicPr>
              <a:picLocks noChangeAspect="1"/>
            </p:cNvPicPr>
            <p:nvPr/>
          </p:nvPicPr>
          <p:blipFill>
            <a:blip r:embed="rId3"/>
            <a:stretch>
              <a:fillRect/>
            </a:stretch>
          </p:blipFill>
          <p:spPr>
            <a:xfrm>
              <a:off x="6668849" y="2334956"/>
              <a:ext cx="4067515" cy="4100800"/>
            </a:xfrm>
            <a:prstGeom prst="rect">
              <a:avLst/>
            </a:prstGeom>
          </p:spPr>
        </p:pic>
        <p:pic>
          <p:nvPicPr>
            <p:cNvPr id="13" name="Picture 12">
              <a:extLst>
                <a:ext uri="{FF2B5EF4-FFF2-40B4-BE49-F238E27FC236}">
                  <a16:creationId xmlns:a16="http://schemas.microsoft.com/office/drawing/2014/main" id="{96D04512-C87D-EF5E-6A3A-C6AC11FFA206}"/>
                </a:ext>
              </a:extLst>
            </p:cNvPr>
            <p:cNvPicPr>
              <a:picLocks noChangeAspect="1"/>
            </p:cNvPicPr>
            <p:nvPr/>
          </p:nvPicPr>
          <p:blipFill>
            <a:blip r:embed="rId4"/>
            <a:stretch>
              <a:fillRect/>
            </a:stretch>
          </p:blipFill>
          <p:spPr>
            <a:xfrm>
              <a:off x="1654396" y="2354926"/>
              <a:ext cx="4067515" cy="4080829"/>
            </a:xfrm>
            <a:prstGeom prst="rect">
              <a:avLst/>
            </a:prstGeom>
          </p:spPr>
        </p:pic>
      </p:grpSp>
    </p:spTree>
    <p:extLst>
      <p:ext uri="{BB962C8B-B14F-4D97-AF65-F5344CB8AC3E}">
        <p14:creationId xmlns:p14="http://schemas.microsoft.com/office/powerpoint/2010/main" val="149638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BF772-D020-9BD8-F638-CBE539DF1AB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D9CC669-4A4E-4F68-3D25-BE9C53A35C76}"/>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Visualization:</a:t>
            </a:r>
          </a:p>
        </p:txBody>
      </p:sp>
      <p:sp>
        <p:nvSpPr>
          <p:cNvPr id="3" name="TextBox 2">
            <a:extLst>
              <a:ext uri="{FF2B5EF4-FFF2-40B4-BE49-F238E27FC236}">
                <a16:creationId xmlns:a16="http://schemas.microsoft.com/office/drawing/2014/main" id="{690C9E39-CC72-0EBF-9763-061D8B5743E4}"/>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2.	 Bivariate</a:t>
            </a:r>
          </a:p>
        </p:txBody>
      </p:sp>
      <p:pic>
        <p:nvPicPr>
          <p:cNvPr id="16" name="Picture 15">
            <a:extLst>
              <a:ext uri="{FF2B5EF4-FFF2-40B4-BE49-F238E27FC236}">
                <a16:creationId xmlns:a16="http://schemas.microsoft.com/office/drawing/2014/main" id="{58D3AE5D-A2F7-B9C7-4A29-544A624B746F}"/>
              </a:ext>
            </a:extLst>
          </p:cNvPr>
          <p:cNvPicPr>
            <a:picLocks noChangeAspect="1"/>
          </p:cNvPicPr>
          <p:nvPr/>
        </p:nvPicPr>
        <p:blipFill>
          <a:blip r:embed="rId3"/>
          <a:stretch>
            <a:fillRect/>
          </a:stretch>
        </p:blipFill>
        <p:spPr>
          <a:xfrm>
            <a:off x="2082800" y="2181870"/>
            <a:ext cx="4259262" cy="4231649"/>
          </a:xfrm>
          <a:prstGeom prst="rect">
            <a:avLst/>
          </a:prstGeom>
        </p:spPr>
      </p:pic>
      <p:sp>
        <p:nvSpPr>
          <p:cNvPr id="17" name="TextBox 16">
            <a:extLst>
              <a:ext uri="{FF2B5EF4-FFF2-40B4-BE49-F238E27FC236}">
                <a16:creationId xmlns:a16="http://schemas.microsoft.com/office/drawing/2014/main" id="{B9217828-8216-D048-A633-ABC023DEFBF5}"/>
              </a:ext>
            </a:extLst>
          </p:cNvPr>
          <p:cNvSpPr txBox="1"/>
          <p:nvPr/>
        </p:nvSpPr>
        <p:spPr>
          <a:xfrm>
            <a:off x="7150375" y="3106886"/>
            <a:ext cx="2644193" cy="1323439"/>
          </a:xfrm>
          <a:prstGeom prst="rect">
            <a:avLst/>
          </a:prstGeom>
          <a:noFill/>
        </p:spPr>
        <p:txBody>
          <a:bodyPr wrap="square" rtlCol="0">
            <a:spAutoFit/>
          </a:bodyPr>
          <a:lstStyle/>
          <a:p>
            <a:r>
              <a:rPr lang="en-US" sz="2000" b="1" dirty="0">
                <a:latin typeface="Montserrat" panose="00000500000000000000" pitchFamily="2" charset="0"/>
              </a:rPr>
              <a:t>Relation between average session time and Quiz score</a:t>
            </a:r>
          </a:p>
        </p:txBody>
      </p:sp>
    </p:spTree>
    <p:extLst>
      <p:ext uri="{BB962C8B-B14F-4D97-AF65-F5344CB8AC3E}">
        <p14:creationId xmlns:p14="http://schemas.microsoft.com/office/powerpoint/2010/main" val="29485648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0B537-F999-A8C3-6F5D-077AAFC4D0A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9DCAB1-5C8B-2ADF-7E47-88D9BE3168AF}"/>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Visualization:</a:t>
            </a:r>
          </a:p>
        </p:txBody>
      </p:sp>
      <p:sp>
        <p:nvSpPr>
          <p:cNvPr id="3" name="TextBox 2">
            <a:extLst>
              <a:ext uri="{FF2B5EF4-FFF2-40B4-BE49-F238E27FC236}">
                <a16:creationId xmlns:a16="http://schemas.microsoft.com/office/drawing/2014/main" id="{3A5DB2D1-EA5C-9C89-E966-0B6997D92AE7}"/>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3.	 Insights</a:t>
            </a:r>
          </a:p>
        </p:txBody>
      </p:sp>
      <p:pic>
        <p:nvPicPr>
          <p:cNvPr id="5" name="Picture 4">
            <a:extLst>
              <a:ext uri="{FF2B5EF4-FFF2-40B4-BE49-F238E27FC236}">
                <a16:creationId xmlns:a16="http://schemas.microsoft.com/office/drawing/2014/main" id="{0134CED0-E169-37E1-E3BA-F86566DE6D90}"/>
              </a:ext>
            </a:extLst>
          </p:cNvPr>
          <p:cNvPicPr>
            <a:picLocks noChangeAspect="1"/>
          </p:cNvPicPr>
          <p:nvPr/>
        </p:nvPicPr>
        <p:blipFill>
          <a:blip r:embed="rId3"/>
          <a:stretch>
            <a:fillRect/>
          </a:stretch>
        </p:blipFill>
        <p:spPr>
          <a:xfrm>
            <a:off x="1483359" y="2265980"/>
            <a:ext cx="8768077" cy="4306756"/>
          </a:xfrm>
          <a:prstGeom prst="rect">
            <a:avLst/>
          </a:prstGeom>
        </p:spPr>
      </p:pic>
    </p:spTree>
    <p:extLst>
      <p:ext uri="{BB962C8B-B14F-4D97-AF65-F5344CB8AC3E}">
        <p14:creationId xmlns:p14="http://schemas.microsoft.com/office/powerpoint/2010/main" val="15418848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A1FEC3-0BC6-6DAA-1911-81CE21C89D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53A3BD3-1969-379E-3E52-778B018DF406}"/>
              </a:ext>
            </a:extLst>
          </p:cNvPr>
          <p:cNvSpPr txBox="1"/>
          <p:nvPr/>
        </p:nvSpPr>
        <p:spPr>
          <a:xfrm>
            <a:off x="406809" y="2347744"/>
            <a:ext cx="11378381" cy="1938992"/>
          </a:xfrm>
          <a:prstGeom prst="rect">
            <a:avLst/>
          </a:prstGeom>
          <a:noFill/>
        </p:spPr>
        <p:txBody>
          <a:bodyPr wrap="square" rtlCol="0">
            <a:spAutoFit/>
          </a:bodyPr>
          <a:lstStyle/>
          <a:p>
            <a:pPr algn="ctr"/>
            <a:r>
              <a:rPr lang="en-PH" sz="6000" b="1" dirty="0">
                <a:latin typeface="Montserrat" panose="00000500000000000000" pitchFamily="2" charset="0"/>
              </a:rPr>
              <a:t>What causes drop out rates?</a:t>
            </a:r>
          </a:p>
        </p:txBody>
      </p:sp>
    </p:spTree>
    <p:extLst>
      <p:ext uri="{BB962C8B-B14F-4D97-AF65-F5344CB8AC3E}">
        <p14:creationId xmlns:p14="http://schemas.microsoft.com/office/powerpoint/2010/main" val="24415364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CA94F-88BF-21F2-9A19-61AFBD1F17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32E814-594F-9875-9C9A-64A75428D0E1}"/>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Machine Learning:</a:t>
            </a:r>
          </a:p>
        </p:txBody>
      </p:sp>
      <p:sp>
        <p:nvSpPr>
          <p:cNvPr id="3" name="TextBox 2">
            <a:extLst>
              <a:ext uri="{FF2B5EF4-FFF2-40B4-BE49-F238E27FC236}">
                <a16:creationId xmlns:a16="http://schemas.microsoft.com/office/drawing/2014/main" id="{AF020905-5F1B-0F7F-0394-099306004BE1}"/>
              </a:ext>
            </a:extLst>
          </p:cNvPr>
          <p:cNvSpPr txBox="1"/>
          <p:nvPr/>
        </p:nvSpPr>
        <p:spPr>
          <a:xfrm>
            <a:off x="1067209" y="1997839"/>
            <a:ext cx="11378381" cy="2862322"/>
          </a:xfrm>
          <a:prstGeom prst="rect">
            <a:avLst/>
          </a:prstGeom>
          <a:noFill/>
        </p:spPr>
        <p:txBody>
          <a:bodyPr wrap="square" rtlCol="0">
            <a:spAutoFit/>
          </a:bodyPr>
          <a:lstStyle/>
          <a:p>
            <a:r>
              <a:rPr lang="en-US" sz="4000" b="1" dirty="0">
                <a:latin typeface="Montserrat" panose="00000500000000000000" pitchFamily="2" charset="0"/>
              </a:rPr>
              <a:t>For binary classification:</a:t>
            </a:r>
          </a:p>
          <a:p>
            <a:endParaRPr lang="en-US" sz="2000" b="1" dirty="0">
              <a:latin typeface="Montserrat" panose="00000500000000000000" pitchFamily="2" charset="0"/>
            </a:endParaRPr>
          </a:p>
          <a:p>
            <a:pPr marL="742950" indent="-742950">
              <a:buFont typeface="+mj-lt"/>
              <a:buAutoNum type="arabicPeriod"/>
            </a:pPr>
            <a:r>
              <a:rPr lang="en-US" sz="4000" b="1" dirty="0">
                <a:latin typeface="Montserrat" panose="00000500000000000000" pitchFamily="2" charset="0"/>
              </a:rPr>
              <a:t>**Logistic Regression**</a:t>
            </a:r>
          </a:p>
          <a:p>
            <a:pPr marL="742950" indent="-742950">
              <a:buFont typeface="+mj-lt"/>
              <a:buAutoNum type="arabicPeriod"/>
            </a:pPr>
            <a:r>
              <a:rPr lang="en-US" sz="4000" b="1" dirty="0">
                <a:latin typeface="Montserrat" panose="00000500000000000000" pitchFamily="2" charset="0"/>
              </a:rPr>
              <a:t>Random Forest</a:t>
            </a:r>
          </a:p>
          <a:p>
            <a:pPr marL="742950" indent="-742950">
              <a:buFont typeface="+mj-lt"/>
              <a:buAutoNum type="arabicPeriod"/>
            </a:pPr>
            <a:r>
              <a:rPr lang="en-US" sz="4000" b="1" dirty="0">
                <a:latin typeface="Montserrat" panose="00000500000000000000" pitchFamily="2" charset="0"/>
              </a:rPr>
              <a:t>Neural Networks</a:t>
            </a:r>
          </a:p>
        </p:txBody>
      </p:sp>
    </p:spTree>
    <p:extLst>
      <p:ext uri="{BB962C8B-B14F-4D97-AF65-F5344CB8AC3E}">
        <p14:creationId xmlns:p14="http://schemas.microsoft.com/office/powerpoint/2010/main" val="2573449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7362E5-6F34-F52A-1DE2-04936300DF6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10A783-D227-E008-682F-6D3C298012B1}"/>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Machine Learning:</a:t>
            </a:r>
          </a:p>
        </p:txBody>
      </p:sp>
      <p:sp>
        <p:nvSpPr>
          <p:cNvPr id="3" name="TextBox 2">
            <a:extLst>
              <a:ext uri="{FF2B5EF4-FFF2-40B4-BE49-F238E27FC236}">
                <a16:creationId xmlns:a16="http://schemas.microsoft.com/office/drawing/2014/main" id="{5566A054-046A-B467-16B7-8C1F3B42C1EF}"/>
              </a:ext>
            </a:extLst>
          </p:cNvPr>
          <p:cNvSpPr txBox="1"/>
          <p:nvPr/>
        </p:nvSpPr>
        <p:spPr>
          <a:xfrm>
            <a:off x="406809" y="1300927"/>
            <a:ext cx="11378381" cy="754053"/>
          </a:xfrm>
          <a:prstGeom prst="rect">
            <a:avLst/>
          </a:prstGeom>
          <a:noFill/>
        </p:spPr>
        <p:txBody>
          <a:bodyPr wrap="square" rtlCol="0">
            <a:spAutoFit/>
          </a:bodyPr>
          <a:lstStyle/>
          <a:p>
            <a:r>
              <a:rPr lang="en-US" sz="4300" b="1" dirty="0">
                <a:latin typeface="Montserrat" panose="00000500000000000000" pitchFamily="2" charset="0"/>
              </a:rPr>
              <a:t>Training the data:</a:t>
            </a:r>
          </a:p>
        </p:txBody>
      </p:sp>
      <p:pic>
        <p:nvPicPr>
          <p:cNvPr id="6" name="Picture 5">
            <a:extLst>
              <a:ext uri="{FF2B5EF4-FFF2-40B4-BE49-F238E27FC236}">
                <a16:creationId xmlns:a16="http://schemas.microsoft.com/office/drawing/2014/main" id="{42914BB4-1F8D-DA3B-D00E-D141D6056519}"/>
              </a:ext>
            </a:extLst>
          </p:cNvPr>
          <p:cNvPicPr>
            <a:picLocks noChangeAspect="1"/>
          </p:cNvPicPr>
          <p:nvPr/>
        </p:nvPicPr>
        <p:blipFill>
          <a:blip r:embed="rId2"/>
          <a:stretch>
            <a:fillRect/>
          </a:stretch>
        </p:blipFill>
        <p:spPr>
          <a:xfrm>
            <a:off x="1736960" y="2316590"/>
            <a:ext cx="8364117" cy="3553321"/>
          </a:xfrm>
          <a:prstGeom prst="rect">
            <a:avLst/>
          </a:prstGeom>
        </p:spPr>
      </p:pic>
    </p:spTree>
    <p:extLst>
      <p:ext uri="{BB962C8B-B14F-4D97-AF65-F5344CB8AC3E}">
        <p14:creationId xmlns:p14="http://schemas.microsoft.com/office/powerpoint/2010/main" val="1453564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D845B-1292-4DC1-0DD0-737D2BAD87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4B2A4D-1076-6F78-FDF2-94329A5DAFEE}"/>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Machine Learning:</a:t>
            </a:r>
          </a:p>
        </p:txBody>
      </p:sp>
      <p:sp>
        <p:nvSpPr>
          <p:cNvPr id="3" name="TextBox 2">
            <a:extLst>
              <a:ext uri="{FF2B5EF4-FFF2-40B4-BE49-F238E27FC236}">
                <a16:creationId xmlns:a16="http://schemas.microsoft.com/office/drawing/2014/main" id="{939359B4-D941-78B8-95EF-7770C0FD61C3}"/>
              </a:ext>
            </a:extLst>
          </p:cNvPr>
          <p:cNvSpPr txBox="1"/>
          <p:nvPr/>
        </p:nvSpPr>
        <p:spPr>
          <a:xfrm>
            <a:off x="406809" y="1300927"/>
            <a:ext cx="11378381" cy="754053"/>
          </a:xfrm>
          <a:prstGeom prst="rect">
            <a:avLst/>
          </a:prstGeom>
          <a:noFill/>
        </p:spPr>
        <p:txBody>
          <a:bodyPr wrap="square" rtlCol="0">
            <a:spAutoFit/>
          </a:bodyPr>
          <a:lstStyle/>
          <a:p>
            <a:r>
              <a:rPr lang="en-US" sz="4300" b="1" dirty="0">
                <a:latin typeface="Montserrat" panose="00000500000000000000" pitchFamily="2" charset="0"/>
              </a:rPr>
              <a:t>Model Evaluation:</a:t>
            </a:r>
          </a:p>
        </p:txBody>
      </p:sp>
      <p:pic>
        <p:nvPicPr>
          <p:cNvPr id="13" name="Picture 12">
            <a:extLst>
              <a:ext uri="{FF2B5EF4-FFF2-40B4-BE49-F238E27FC236}">
                <a16:creationId xmlns:a16="http://schemas.microsoft.com/office/drawing/2014/main" id="{534FB6AE-F61F-CF1E-9517-F016EC1CD181}"/>
              </a:ext>
            </a:extLst>
          </p:cNvPr>
          <p:cNvPicPr>
            <a:picLocks noChangeAspect="1"/>
          </p:cNvPicPr>
          <p:nvPr/>
        </p:nvPicPr>
        <p:blipFill>
          <a:blip r:embed="rId2"/>
          <a:stretch>
            <a:fillRect/>
          </a:stretch>
        </p:blipFill>
        <p:spPr>
          <a:xfrm>
            <a:off x="6006382" y="2913194"/>
            <a:ext cx="6091366" cy="2271548"/>
          </a:xfrm>
          <a:prstGeom prst="rect">
            <a:avLst/>
          </a:prstGeom>
        </p:spPr>
      </p:pic>
      <p:pic>
        <p:nvPicPr>
          <p:cNvPr id="15" name="Picture 14">
            <a:extLst>
              <a:ext uri="{FF2B5EF4-FFF2-40B4-BE49-F238E27FC236}">
                <a16:creationId xmlns:a16="http://schemas.microsoft.com/office/drawing/2014/main" id="{E91951C0-2D63-7262-1C95-070E660E18F3}"/>
              </a:ext>
            </a:extLst>
          </p:cNvPr>
          <p:cNvPicPr>
            <a:picLocks noChangeAspect="1"/>
          </p:cNvPicPr>
          <p:nvPr/>
        </p:nvPicPr>
        <p:blipFill>
          <a:blip r:embed="rId3"/>
          <a:stretch>
            <a:fillRect/>
          </a:stretch>
        </p:blipFill>
        <p:spPr>
          <a:xfrm>
            <a:off x="509317" y="2395248"/>
            <a:ext cx="5356716" cy="3240483"/>
          </a:xfrm>
          <a:prstGeom prst="rect">
            <a:avLst/>
          </a:prstGeom>
        </p:spPr>
      </p:pic>
    </p:spTree>
    <p:extLst>
      <p:ext uri="{BB962C8B-B14F-4D97-AF65-F5344CB8AC3E}">
        <p14:creationId xmlns:p14="http://schemas.microsoft.com/office/powerpoint/2010/main" val="2343999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544B5-BA5F-9171-C927-01BCEC7F1D9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CD90E24-68E0-DD74-8C64-84DF311BC9D4}"/>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Deployment:</a:t>
            </a:r>
          </a:p>
        </p:txBody>
      </p:sp>
      <p:sp>
        <p:nvSpPr>
          <p:cNvPr id="3" name="TextBox 2">
            <a:extLst>
              <a:ext uri="{FF2B5EF4-FFF2-40B4-BE49-F238E27FC236}">
                <a16:creationId xmlns:a16="http://schemas.microsoft.com/office/drawing/2014/main" id="{8FA434FD-9D59-7A6F-2D5C-6194F762F0BC}"/>
              </a:ext>
            </a:extLst>
          </p:cNvPr>
          <p:cNvSpPr txBox="1"/>
          <p:nvPr/>
        </p:nvSpPr>
        <p:spPr>
          <a:xfrm>
            <a:off x="406809" y="1576230"/>
            <a:ext cx="11378381" cy="1938992"/>
          </a:xfrm>
          <a:prstGeom prst="rect">
            <a:avLst/>
          </a:prstGeom>
          <a:noFill/>
        </p:spPr>
        <p:txBody>
          <a:bodyPr wrap="square" rtlCol="0">
            <a:spAutoFit/>
          </a:bodyPr>
          <a:lstStyle/>
          <a:p>
            <a:pPr marL="514350" indent="-514350">
              <a:buFont typeface="+mj-lt"/>
              <a:buAutoNum type="arabicPeriod"/>
            </a:pPr>
            <a:r>
              <a:rPr lang="en-US" sz="3000" b="1" dirty="0">
                <a:latin typeface="Montserrat" panose="00000500000000000000" pitchFamily="2" charset="0"/>
              </a:rPr>
              <a:t>Get the </a:t>
            </a:r>
            <a:r>
              <a:rPr lang="en-US" sz="3000" b="1" dirty="0" err="1">
                <a:latin typeface="Montserrat" panose="00000500000000000000" pitchFamily="2" charset="0"/>
              </a:rPr>
              <a:t>user_id</a:t>
            </a:r>
            <a:r>
              <a:rPr lang="en-US" sz="3000" b="1" dirty="0">
                <a:latin typeface="Montserrat" panose="00000500000000000000" pitchFamily="2" charset="0"/>
              </a:rPr>
              <a:t> from the LMS using their name</a:t>
            </a:r>
          </a:p>
          <a:p>
            <a:pPr marL="514350" indent="-514350">
              <a:buFont typeface="+mj-lt"/>
              <a:buAutoNum type="arabicPeriod"/>
            </a:pPr>
            <a:r>
              <a:rPr lang="en-US" sz="3000" b="1" dirty="0">
                <a:latin typeface="Montserrat" panose="00000500000000000000" pitchFamily="2" charset="0"/>
              </a:rPr>
              <a:t>Using the </a:t>
            </a:r>
            <a:r>
              <a:rPr lang="en-US" sz="3000" b="1" dirty="0" err="1">
                <a:latin typeface="Montserrat" panose="00000500000000000000" pitchFamily="2" charset="0"/>
              </a:rPr>
              <a:t>user_id</a:t>
            </a:r>
            <a:r>
              <a:rPr lang="en-US" sz="3000" b="1" dirty="0">
                <a:latin typeface="Montserrat" panose="00000500000000000000" pitchFamily="2" charset="0"/>
              </a:rPr>
              <a:t> as reference, get the aggregate data using a complex query</a:t>
            </a:r>
          </a:p>
          <a:p>
            <a:pPr marL="514350" indent="-514350">
              <a:buFont typeface="+mj-lt"/>
              <a:buAutoNum type="arabicPeriod"/>
            </a:pPr>
            <a:r>
              <a:rPr lang="en-US" sz="3000" b="1" dirty="0">
                <a:latin typeface="Montserrat" panose="00000500000000000000" pitchFamily="2" charset="0"/>
              </a:rPr>
              <a:t>Pass the collected data into the model</a:t>
            </a:r>
          </a:p>
        </p:txBody>
      </p:sp>
      <p:pic>
        <p:nvPicPr>
          <p:cNvPr id="5" name="Picture 4">
            <a:extLst>
              <a:ext uri="{FF2B5EF4-FFF2-40B4-BE49-F238E27FC236}">
                <a16:creationId xmlns:a16="http://schemas.microsoft.com/office/drawing/2014/main" id="{EDB03317-53E1-4186-B322-3E758AB327B3}"/>
              </a:ext>
            </a:extLst>
          </p:cNvPr>
          <p:cNvPicPr>
            <a:picLocks noChangeAspect="1"/>
          </p:cNvPicPr>
          <p:nvPr/>
        </p:nvPicPr>
        <p:blipFill>
          <a:blip r:embed="rId2"/>
          <a:stretch>
            <a:fillRect/>
          </a:stretch>
        </p:blipFill>
        <p:spPr>
          <a:xfrm>
            <a:off x="2680608" y="4046163"/>
            <a:ext cx="6830783" cy="434467"/>
          </a:xfrm>
          <a:prstGeom prst="rect">
            <a:avLst/>
          </a:prstGeom>
        </p:spPr>
      </p:pic>
    </p:spTree>
    <p:extLst>
      <p:ext uri="{BB962C8B-B14F-4D97-AF65-F5344CB8AC3E}">
        <p14:creationId xmlns:p14="http://schemas.microsoft.com/office/powerpoint/2010/main" val="125590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08AC5-3B11-A49E-19B5-A67E3EFA8C3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3AA904C-9141-F5DE-146F-7337777DF3DA}"/>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Communication of Results:</a:t>
            </a:r>
          </a:p>
        </p:txBody>
      </p:sp>
      <p:pic>
        <p:nvPicPr>
          <p:cNvPr id="7" name="Picture 6">
            <a:extLst>
              <a:ext uri="{FF2B5EF4-FFF2-40B4-BE49-F238E27FC236}">
                <a16:creationId xmlns:a16="http://schemas.microsoft.com/office/drawing/2014/main" id="{2461ED07-452B-88AD-B1E9-6397732C5FD0}"/>
              </a:ext>
            </a:extLst>
          </p:cNvPr>
          <p:cNvPicPr>
            <a:picLocks noChangeAspect="1"/>
          </p:cNvPicPr>
          <p:nvPr/>
        </p:nvPicPr>
        <p:blipFill>
          <a:blip r:embed="rId3"/>
          <a:srcRect t="37135"/>
          <a:stretch>
            <a:fillRect/>
          </a:stretch>
        </p:blipFill>
        <p:spPr>
          <a:xfrm>
            <a:off x="611465" y="2560738"/>
            <a:ext cx="5356716" cy="2037125"/>
          </a:xfrm>
          <a:prstGeom prst="rect">
            <a:avLst/>
          </a:prstGeom>
        </p:spPr>
      </p:pic>
      <p:sp>
        <p:nvSpPr>
          <p:cNvPr id="10" name="TextBox 9">
            <a:extLst>
              <a:ext uri="{FF2B5EF4-FFF2-40B4-BE49-F238E27FC236}">
                <a16:creationId xmlns:a16="http://schemas.microsoft.com/office/drawing/2014/main" id="{3E709717-22B0-AE88-34DC-43317FE0C8CF}"/>
              </a:ext>
            </a:extLst>
          </p:cNvPr>
          <p:cNvSpPr txBox="1"/>
          <p:nvPr/>
        </p:nvSpPr>
        <p:spPr>
          <a:xfrm>
            <a:off x="6436146" y="4597863"/>
            <a:ext cx="4513006" cy="1015663"/>
          </a:xfrm>
          <a:prstGeom prst="rect">
            <a:avLst/>
          </a:prstGeom>
          <a:noFill/>
        </p:spPr>
        <p:txBody>
          <a:bodyPr wrap="square" rtlCol="0">
            <a:spAutoFit/>
          </a:bodyPr>
          <a:lstStyle/>
          <a:p>
            <a:r>
              <a:rPr lang="en-US" sz="2000" b="1" dirty="0">
                <a:latin typeface="Montserrat" panose="00000500000000000000" pitchFamily="2" charset="0"/>
              </a:rPr>
              <a:t>This can serve as a personalized warning for students at risk of dropping out.</a:t>
            </a:r>
          </a:p>
        </p:txBody>
      </p:sp>
      <p:sp>
        <p:nvSpPr>
          <p:cNvPr id="11" name="TextBox 10">
            <a:extLst>
              <a:ext uri="{FF2B5EF4-FFF2-40B4-BE49-F238E27FC236}">
                <a16:creationId xmlns:a16="http://schemas.microsoft.com/office/drawing/2014/main" id="{38B49425-03DA-48A0-BAEF-4FA9F6493579}"/>
              </a:ext>
            </a:extLst>
          </p:cNvPr>
          <p:cNvSpPr txBox="1"/>
          <p:nvPr/>
        </p:nvSpPr>
        <p:spPr>
          <a:xfrm>
            <a:off x="6436146" y="2222824"/>
            <a:ext cx="4513006" cy="2246769"/>
          </a:xfrm>
          <a:prstGeom prst="rect">
            <a:avLst/>
          </a:prstGeom>
          <a:noFill/>
        </p:spPr>
        <p:txBody>
          <a:bodyPr wrap="square" rtlCol="0">
            <a:spAutoFit/>
          </a:bodyPr>
          <a:lstStyle/>
          <a:p>
            <a:r>
              <a:rPr lang="en-US" sz="2000" b="1" dirty="0">
                <a:latin typeface="Montserrat" panose="00000500000000000000" pitchFamily="2" charset="0"/>
              </a:rPr>
              <a:t>The more a student uses the LMS, specifically submits their assignments, while doing well in quizzes, and being active in forums/discussions, the lower the odds a student will drop out.</a:t>
            </a:r>
          </a:p>
        </p:txBody>
      </p:sp>
    </p:spTree>
    <p:extLst>
      <p:ext uri="{BB962C8B-B14F-4D97-AF65-F5344CB8AC3E}">
        <p14:creationId xmlns:p14="http://schemas.microsoft.com/office/powerpoint/2010/main" val="314377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2B3E4-593B-1FD6-14FC-946552D41C56}"/>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CDFE6D31-A636-D496-C06A-4A79D20BA399}"/>
              </a:ext>
            </a:extLst>
          </p:cNvPr>
          <p:cNvSpPr txBox="1"/>
          <p:nvPr/>
        </p:nvSpPr>
        <p:spPr>
          <a:xfrm>
            <a:off x="2140508" y="2305615"/>
            <a:ext cx="7910984" cy="2246769"/>
          </a:xfrm>
          <a:prstGeom prst="rect">
            <a:avLst/>
          </a:prstGeom>
          <a:noFill/>
        </p:spPr>
        <p:txBody>
          <a:bodyPr wrap="square" rtlCol="0">
            <a:spAutoFit/>
          </a:bodyPr>
          <a:lstStyle/>
          <a:p>
            <a:pPr algn="ctr"/>
            <a:r>
              <a:rPr lang="en-US" sz="7000" b="1" dirty="0">
                <a:latin typeface="Montserrat" panose="00000500000000000000" pitchFamily="2" charset="0"/>
              </a:rPr>
              <a:t>Thank you for listening!</a:t>
            </a:r>
          </a:p>
        </p:txBody>
      </p:sp>
    </p:spTree>
    <p:extLst>
      <p:ext uri="{BB962C8B-B14F-4D97-AF65-F5344CB8AC3E}">
        <p14:creationId xmlns:p14="http://schemas.microsoft.com/office/powerpoint/2010/main" val="4082465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C8377-2ED4-148E-2F55-6FBE552D312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C00510A-C25E-946D-99E9-F84C955F04D7}"/>
              </a:ext>
            </a:extLst>
          </p:cNvPr>
          <p:cNvSpPr txBox="1"/>
          <p:nvPr/>
        </p:nvSpPr>
        <p:spPr>
          <a:xfrm>
            <a:off x="406809" y="2154704"/>
            <a:ext cx="11378381" cy="1938992"/>
          </a:xfrm>
          <a:prstGeom prst="rect">
            <a:avLst/>
          </a:prstGeom>
          <a:noFill/>
        </p:spPr>
        <p:txBody>
          <a:bodyPr wrap="square" rtlCol="0">
            <a:spAutoFit/>
          </a:bodyPr>
          <a:lstStyle/>
          <a:p>
            <a:pPr algn="ctr"/>
            <a:r>
              <a:rPr lang="en-PH" sz="6000" b="1" dirty="0">
                <a:latin typeface="Montserrat" panose="00000500000000000000" pitchFamily="2" charset="0"/>
              </a:rPr>
              <a:t>User Engagement with the LMS</a:t>
            </a:r>
          </a:p>
        </p:txBody>
      </p:sp>
      <p:sp>
        <p:nvSpPr>
          <p:cNvPr id="3" name="TextBox 2">
            <a:extLst>
              <a:ext uri="{FF2B5EF4-FFF2-40B4-BE49-F238E27FC236}">
                <a16:creationId xmlns:a16="http://schemas.microsoft.com/office/drawing/2014/main" id="{0E7F7964-A335-2F28-C937-F2345BB44A09}"/>
              </a:ext>
            </a:extLst>
          </p:cNvPr>
          <p:cNvSpPr txBox="1"/>
          <p:nvPr/>
        </p:nvSpPr>
        <p:spPr>
          <a:xfrm>
            <a:off x="406808" y="4674384"/>
            <a:ext cx="11378381" cy="784830"/>
          </a:xfrm>
          <a:prstGeom prst="rect">
            <a:avLst/>
          </a:prstGeom>
          <a:noFill/>
        </p:spPr>
        <p:txBody>
          <a:bodyPr wrap="square" rtlCol="0">
            <a:spAutoFit/>
          </a:bodyPr>
          <a:lstStyle/>
          <a:p>
            <a:pPr algn="ctr"/>
            <a:r>
              <a:rPr lang="en-US" sz="1500" dirty="0">
                <a:latin typeface="Montserrat" panose="00000500000000000000" pitchFamily="2" charset="0"/>
              </a:rPr>
              <a:t>J.-T. Seo, B.-N. Bok, and K.-W. Yeon, “Analysis of LMS data of distance Lifelong Learning Center learners and drop-out prediction,” Journal of Human-centric Science and Technology Innovation, vol. 1, no. 3, pp. 23–32, Jul. 2021, </a:t>
            </a:r>
            <a:r>
              <a:rPr lang="en-US" sz="1500" dirty="0" err="1">
                <a:latin typeface="Montserrat" panose="00000500000000000000" pitchFamily="2" charset="0"/>
              </a:rPr>
              <a:t>doi</a:t>
            </a:r>
            <a:r>
              <a:rPr lang="en-US" sz="1500" dirty="0">
                <a:latin typeface="Montserrat" panose="00000500000000000000" pitchFamily="2" charset="0"/>
              </a:rPr>
              <a:t>: 10.21742/jhsti.2021.1.3.04.</a:t>
            </a:r>
            <a:endParaRPr lang="en-PH" sz="1500" dirty="0">
              <a:latin typeface="Montserrat" panose="00000500000000000000" pitchFamily="2" charset="0"/>
            </a:endParaRPr>
          </a:p>
        </p:txBody>
      </p:sp>
    </p:spTree>
    <p:extLst>
      <p:ext uri="{BB962C8B-B14F-4D97-AF65-F5344CB8AC3E}">
        <p14:creationId xmlns:p14="http://schemas.microsoft.com/office/powerpoint/2010/main" val="3916968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081D9-B2B0-368E-9E86-5A5AF3C7A9F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DE4E80D-27F7-2484-F5EC-169A06929685}"/>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4" name="TextBox 3">
            <a:extLst>
              <a:ext uri="{FF2B5EF4-FFF2-40B4-BE49-F238E27FC236}">
                <a16:creationId xmlns:a16="http://schemas.microsoft.com/office/drawing/2014/main" id="{D253194E-870C-9941-17DA-F23B16B6189A}"/>
              </a:ext>
            </a:extLst>
          </p:cNvPr>
          <p:cNvSpPr txBox="1"/>
          <p:nvPr/>
        </p:nvSpPr>
        <p:spPr>
          <a:xfrm>
            <a:off x="498249" y="1473984"/>
            <a:ext cx="11378381" cy="5016758"/>
          </a:xfrm>
          <a:prstGeom prst="rect">
            <a:avLst/>
          </a:prstGeom>
          <a:noFill/>
        </p:spPr>
        <p:txBody>
          <a:bodyPr wrap="square" rtlCol="0">
            <a:spAutoFit/>
          </a:bodyPr>
          <a:lstStyle/>
          <a:p>
            <a:pPr marL="1143000" indent="-1143000">
              <a:buFont typeface="+mj-lt"/>
              <a:buAutoNum type="arabicPeriod"/>
            </a:pPr>
            <a:r>
              <a:rPr lang="en-PH" sz="4000" b="1" dirty="0">
                <a:latin typeface="Montserrat" panose="00000500000000000000" pitchFamily="2" charset="0"/>
              </a:rPr>
              <a:t>Frequency of LMS Access</a:t>
            </a:r>
          </a:p>
          <a:p>
            <a:pPr marL="1143000" indent="-1143000">
              <a:buFont typeface="+mj-lt"/>
              <a:buAutoNum type="arabicPeriod"/>
            </a:pPr>
            <a:r>
              <a:rPr lang="en-PH" sz="4000" b="1" dirty="0">
                <a:latin typeface="Montserrat" panose="00000500000000000000" pitchFamily="2" charset="0"/>
              </a:rPr>
              <a:t>Time spent in the LMS</a:t>
            </a:r>
            <a:endParaRPr lang="en-US" sz="4000" b="1" dirty="0">
              <a:latin typeface="Montserrat" panose="00000500000000000000" pitchFamily="2" charset="0"/>
            </a:endParaRPr>
          </a:p>
          <a:p>
            <a:pPr marL="1143000" indent="-1143000">
              <a:buFont typeface="+mj-lt"/>
              <a:buAutoNum type="arabicPeriod"/>
            </a:pPr>
            <a:r>
              <a:rPr lang="en-US" sz="4000" b="1" dirty="0">
                <a:latin typeface="Montserrat" panose="00000500000000000000" pitchFamily="2" charset="0"/>
              </a:rPr>
              <a:t>Assignment submissions and completion status</a:t>
            </a:r>
          </a:p>
          <a:p>
            <a:pPr marL="1143000" indent="-1143000">
              <a:buFont typeface="+mj-lt"/>
              <a:buAutoNum type="arabicPeriod"/>
            </a:pPr>
            <a:r>
              <a:rPr lang="en-US" sz="4000" b="1" dirty="0">
                <a:latin typeface="Montserrat" panose="00000500000000000000" pitchFamily="2" charset="0"/>
              </a:rPr>
              <a:t>Quiz scores</a:t>
            </a:r>
          </a:p>
          <a:p>
            <a:pPr marL="1143000" indent="-1143000">
              <a:buFont typeface="+mj-lt"/>
              <a:buAutoNum type="arabicPeriod"/>
            </a:pPr>
            <a:r>
              <a:rPr lang="en-US" sz="4000" b="1" dirty="0">
                <a:latin typeface="Montserrat" panose="00000500000000000000" pitchFamily="2" charset="0"/>
              </a:rPr>
              <a:t>Participation in online discussions or forums</a:t>
            </a:r>
          </a:p>
          <a:p>
            <a:pPr marL="1143000" indent="-1143000">
              <a:buFont typeface="+mj-lt"/>
              <a:buAutoNum type="arabicPeriod"/>
            </a:pPr>
            <a:r>
              <a:rPr lang="en-US" sz="4000" b="1" dirty="0">
                <a:latin typeface="Montserrat" panose="00000500000000000000" pitchFamily="2" charset="0"/>
              </a:rPr>
              <a:t>Drop out labels</a:t>
            </a:r>
          </a:p>
        </p:txBody>
      </p:sp>
    </p:spTree>
    <p:extLst>
      <p:ext uri="{BB962C8B-B14F-4D97-AF65-F5344CB8AC3E}">
        <p14:creationId xmlns:p14="http://schemas.microsoft.com/office/powerpoint/2010/main" val="1274388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F9734-74C1-9C73-1A55-1EF8B93A20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DF1444-293D-7B7B-D6C3-90C6E8C6C9D5}"/>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4" name="TextBox 3">
            <a:extLst>
              <a:ext uri="{FF2B5EF4-FFF2-40B4-BE49-F238E27FC236}">
                <a16:creationId xmlns:a16="http://schemas.microsoft.com/office/drawing/2014/main" id="{579A3B08-B107-CD23-9F1D-1746021B4471}"/>
              </a:ext>
            </a:extLst>
          </p:cNvPr>
          <p:cNvSpPr txBox="1"/>
          <p:nvPr/>
        </p:nvSpPr>
        <p:spPr>
          <a:xfrm>
            <a:off x="498249" y="1473984"/>
            <a:ext cx="11378381" cy="707886"/>
          </a:xfrm>
          <a:prstGeom prst="rect">
            <a:avLst/>
          </a:prstGeom>
          <a:noFill/>
        </p:spPr>
        <p:txBody>
          <a:bodyPr wrap="square" rtlCol="0">
            <a:spAutoFit/>
          </a:bodyPr>
          <a:lstStyle/>
          <a:p>
            <a:pPr marL="1143000" indent="-1143000">
              <a:buFont typeface="+mj-lt"/>
              <a:buAutoNum type="arabicPeriod"/>
            </a:pPr>
            <a:r>
              <a:rPr lang="en-PH" sz="4000" b="1" dirty="0">
                <a:latin typeface="Montserrat" panose="00000500000000000000" pitchFamily="2" charset="0"/>
              </a:rPr>
              <a:t>Frequency of LMS Access</a:t>
            </a:r>
          </a:p>
        </p:txBody>
      </p:sp>
      <p:pic>
        <p:nvPicPr>
          <p:cNvPr id="3" name="Picture 2">
            <a:extLst>
              <a:ext uri="{FF2B5EF4-FFF2-40B4-BE49-F238E27FC236}">
                <a16:creationId xmlns:a16="http://schemas.microsoft.com/office/drawing/2014/main" id="{25EBEFF7-03F0-D43D-AD88-71F09A6EAF96}"/>
              </a:ext>
            </a:extLst>
          </p:cNvPr>
          <p:cNvPicPr>
            <a:picLocks noChangeAspect="1"/>
          </p:cNvPicPr>
          <p:nvPr/>
        </p:nvPicPr>
        <p:blipFill>
          <a:blip r:embed="rId2">
            <a:extLst>
              <a:ext uri="{28A0092B-C50C-407E-A947-70E740481C1C}">
                <a14:useLocalDpi xmlns:a14="http://schemas.microsoft.com/office/drawing/2010/main" val="0"/>
              </a:ext>
            </a:extLst>
          </a:blip>
          <a:srcRect l="10421" t="15486" r="23402" b="15584"/>
          <a:stretch>
            <a:fillRect/>
          </a:stretch>
        </p:blipFill>
        <p:spPr>
          <a:xfrm>
            <a:off x="2311398" y="2354927"/>
            <a:ext cx="7569197" cy="4450193"/>
          </a:xfrm>
          <a:prstGeom prst="rect">
            <a:avLst/>
          </a:prstGeom>
        </p:spPr>
      </p:pic>
    </p:spTree>
    <p:extLst>
      <p:ext uri="{BB962C8B-B14F-4D97-AF65-F5344CB8AC3E}">
        <p14:creationId xmlns:p14="http://schemas.microsoft.com/office/powerpoint/2010/main" val="406291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E08BAC-A698-2C2F-1120-35E5B335A6C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32E6D8-2DEA-45F3-A89F-58CAF5541762}"/>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4" name="TextBox 3">
            <a:extLst>
              <a:ext uri="{FF2B5EF4-FFF2-40B4-BE49-F238E27FC236}">
                <a16:creationId xmlns:a16="http://schemas.microsoft.com/office/drawing/2014/main" id="{09B46EA0-D9F2-4341-95DF-E475E973390F}"/>
              </a:ext>
            </a:extLst>
          </p:cNvPr>
          <p:cNvSpPr txBox="1"/>
          <p:nvPr/>
        </p:nvSpPr>
        <p:spPr>
          <a:xfrm>
            <a:off x="498249" y="1473984"/>
            <a:ext cx="11378381" cy="707886"/>
          </a:xfrm>
          <a:prstGeom prst="rect">
            <a:avLst/>
          </a:prstGeom>
          <a:noFill/>
        </p:spPr>
        <p:txBody>
          <a:bodyPr wrap="square" rtlCol="0">
            <a:spAutoFit/>
          </a:bodyPr>
          <a:lstStyle/>
          <a:p>
            <a:r>
              <a:rPr lang="en-PH" sz="4000" b="1" dirty="0">
                <a:latin typeface="Montserrat" panose="00000500000000000000" pitchFamily="2" charset="0"/>
              </a:rPr>
              <a:t>2. 	  Time spent in the LMS</a:t>
            </a:r>
          </a:p>
        </p:txBody>
      </p:sp>
      <p:pic>
        <p:nvPicPr>
          <p:cNvPr id="3" name="Picture 2">
            <a:extLst>
              <a:ext uri="{FF2B5EF4-FFF2-40B4-BE49-F238E27FC236}">
                <a16:creationId xmlns:a16="http://schemas.microsoft.com/office/drawing/2014/main" id="{8E843FC5-24FC-0C97-81A6-B9BDCD2166C9}"/>
              </a:ext>
            </a:extLst>
          </p:cNvPr>
          <p:cNvPicPr>
            <a:picLocks noChangeAspect="1"/>
          </p:cNvPicPr>
          <p:nvPr/>
        </p:nvPicPr>
        <p:blipFill>
          <a:blip r:embed="rId2">
            <a:extLst>
              <a:ext uri="{28A0092B-C50C-407E-A947-70E740481C1C}">
                <a14:useLocalDpi xmlns:a14="http://schemas.microsoft.com/office/drawing/2010/main" val="0"/>
              </a:ext>
            </a:extLst>
          </a:blip>
          <a:srcRect l="10421" t="15486" r="23402" b="15584"/>
          <a:stretch>
            <a:fillRect/>
          </a:stretch>
        </p:blipFill>
        <p:spPr>
          <a:xfrm>
            <a:off x="2311398" y="2354927"/>
            <a:ext cx="7569197" cy="4450193"/>
          </a:xfrm>
          <a:prstGeom prst="rect">
            <a:avLst/>
          </a:prstGeom>
        </p:spPr>
      </p:pic>
    </p:spTree>
    <p:extLst>
      <p:ext uri="{BB962C8B-B14F-4D97-AF65-F5344CB8AC3E}">
        <p14:creationId xmlns:p14="http://schemas.microsoft.com/office/powerpoint/2010/main" val="252628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EE744-A6C2-A596-4343-A4FF24F2787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FEC6628-820C-A6D8-5B86-9DF27ABCE92C}"/>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4" name="TextBox 3">
            <a:extLst>
              <a:ext uri="{FF2B5EF4-FFF2-40B4-BE49-F238E27FC236}">
                <a16:creationId xmlns:a16="http://schemas.microsoft.com/office/drawing/2014/main" id="{1300EEC7-E376-C0DA-9ED2-32C8C2EE8217}"/>
              </a:ext>
            </a:extLst>
          </p:cNvPr>
          <p:cNvSpPr txBox="1"/>
          <p:nvPr/>
        </p:nvSpPr>
        <p:spPr>
          <a:xfrm>
            <a:off x="498249" y="1473984"/>
            <a:ext cx="11378381" cy="1323439"/>
          </a:xfrm>
          <a:prstGeom prst="rect">
            <a:avLst/>
          </a:prstGeom>
          <a:noFill/>
        </p:spPr>
        <p:txBody>
          <a:bodyPr wrap="square" rtlCol="0">
            <a:spAutoFit/>
          </a:bodyPr>
          <a:lstStyle/>
          <a:p>
            <a:r>
              <a:rPr lang="en-US" sz="4000" b="1" dirty="0">
                <a:latin typeface="Montserrat" panose="00000500000000000000" pitchFamily="2" charset="0"/>
              </a:rPr>
              <a:t>3. 	Assignment submissions and completion status</a:t>
            </a:r>
          </a:p>
        </p:txBody>
      </p:sp>
    </p:spTree>
    <p:extLst>
      <p:ext uri="{BB962C8B-B14F-4D97-AF65-F5344CB8AC3E}">
        <p14:creationId xmlns:p14="http://schemas.microsoft.com/office/powerpoint/2010/main" val="393588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38A82-E02A-527C-6820-F4705D8011F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1209E9F-CB1F-D3B5-C7C1-0961DBA5E414}"/>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pic>
        <p:nvPicPr>
          <p:cNvPr id="5" name="Picture 4">
            <a:extLst>
              <a:ext uri="{FF2B5EF4-FFF2-40B4-BE49-F238E27FC236}">
                <a16:creationId xmlns:a16="http://schemas.microsoft.com/office/drawing/2014/main" id="{81768EA1-A785-8AB9-0243-EB8B98EE6E9B}"/>
              </a:ext>
            </a:extLst>
          </p:cNvPr>
          <p:cNvPicPr>
            <a:picLocks noChangeAspect="1"/>
          </p:cNvPicPr>
          <p:nvPr/>
        </p:nvPicPr>
        <p:blipFill>
          <a:blip r:embed="rId2"/>
          <a:srcRect r="17472"/>
          <a:stretch>
            <a:fillRect/>
          </a:stretch>
        </p:blipFill>
        <p:spPr>
          <a:xfrm>
            <a:off x="619759" y="1201176"/>
            <a:ext cx="10788801" cy="5453624"/>
          </a:xfrm>
          <a:prstGeom prst="rect">
            <a:avLst/>
          </a:prstGeom>
        </p:spPr>
      </p:pic>
    </p:spTree>
    <p:extLst>
      <p:ext uri="{BB962C8B-B14F-4D97-AF65-F5344CB8AC3E}">
        <p14:creationId xmlns:p14="http://schemas.microsoft.com/office/powerpoint/2010/main" val="3647750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579B5-F1F4-5C0D-68F4-0C0CEC6868F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765CA0-5A23-FA0F-D56A-BAB760624D6F}"/>
              </a:ext>
            </a:extLst>
          </p:cNvPr>
          <p:cNvSpPr txBox="1"/>
          <p:nvPr/>
        </p:nvSpPr>
        <p:spPr>
          <a:xfrm>
            <a:off x="406807" y="285264"/>
            <a:ext cx="11378381" cy="1015663"/>
          </a:xfrm>
          <a:prstGeom prst="rect">
            <a:avLst/>
          </a:prstGeom>
          <a:noFill/>
        </p:spPr>
        <p:txBody>
          <a:bodyPr wrap="square" rtlCol="0">
            <a:spAutoFit/>
          </a:bodyPr>
          <a:lstStyle/>
          <a:p>
            <a:r>
              <a:rPr lang="en-PH" sz="6000" b="1" dirty="0">
                <a:latin typeface="Montserrat" panose="00000500000000000000" pitchFamily="2" charset="0"/>
              </a:rPr>
              <a:t>Data Collection:</a:t>
            </a:r>
          </a:p>
        </p:txBody>
      </p:sp>
      <p:sp>
        <p:nvSpPr>
          <p:cNvPr id="3" name="TextBox 2">
            <a:extLst>
              <a:ext uri="{FF2B5EF4-FFF2-40B4-BE49-F238E27FC236}">
                <a16:creationId xmlns:a16="http://schemas.microsoft.com/office/drawing/2014/main" id="{22946964-750C-E325-DAD2-71BA712FACB6}"/>
              </a:ext>
            </a:extLst>
          </p:cNvPr>
          <p:cNvSpPr txBox="1"/>
          <p:nvPr/>
        </p:nvSpPr>
        <p:spPr>
          <a:xfrm>
            <a:off x="498249" y="1473984"/>
            <a:ext cx="11378381" cy="707886"/>
          </a:xfrm>
          <a:prstGeom prst="rect">
            <a:avLst/>
          </a:prstGeom>
          <a:noFill/>
        </p:spPr>
        <p:txBody>
          <a:bodyPr wrap="square" rtlCol="0">
            <a:spAutoFit/>
          </a:bodyPr>
          <a:lstStyle/>
          <a:p>
            <a:r>
              <a:rPr lang="en-US" sz="4000" b="1" dirty="0">
                <a:latin typeface="Montserrat" panose="00000500000000000000" pitchFamily="2" charset="0"/>
              </a:rPr>
              <a:t>4. 	Quiz scores</a:t>
            </a:r>
          </a:p>
        </p:txBody>
      </p:sp>
      <p:pic>
        <p:nvPicPr>
          <p:cNvPr id="6" name="Picture 5">
            <a:extLst>
              <a:ext uri="{FF2B5EF4-FFF2-40B4-BE49-F238E27FC236}">
                <a16:creationId xmlns:a16="http://schemas.microsoft.com/office/drawing/2014/main" id="{1FB8A806-D81A-7738-B93E-DCDCF98594C3}"/>
              </a:ext>
            </a:extLst>
          </p:cNvPr>
          <p:cNvPicPr>
            <a:picLocks noChangeAspect="1"/>
          </p:cNvPicPr>
          <p:nvPr/>
        </p:nvPicPr>
        <p:blipFill>
          <a:blip r:embed="rId2"/>
          <a:stretch>
            <a:fillRect/>
          </a:stretch>
        </p:blipFill>
        <p:spPr>
          <a:xfrm>
            <a:off x="0" y="2181870"/>
            <a:ext cx="12192000" cy="3857887"/>
          </a:xfrm>
          <a:prstGeom prst="rect">
            <a:avLst/>
          </a:prstGeom>
        </p:spPr>
      </p:pic>
    </p:spTree>
    <p:extLst>
      <p:ext uri="{BB962C8B-B14F-4D97-AF65-F5344CB8AC3E}">
        <p14:creationId xmlns:p14="http://schemas.microsoft.com/office/powerpoint/2010/main" val="839162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746</Words>
  <Application>Microsoft Office PowerPoint</Application>
  <PresentationFormat>Widescreen</PresentationFormat>
  <Paragraphs>93</Paragraphs>
  <Slides>25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Waks Mac</dc:creator>
  <cp:lastModifiedBy>Waks Mac</cp:lastModifiedBy>
  <cp:revision>51</cp:revision>
  <dcterms:created xsi:type="dcterms:W3CDTF">2025-09-02T23:10:20Z</dcterms:created>
  <dcterms:modified xsi:type="dcterms:W3CDTF">2025-09-03T05:41:03Z</dcterms:modified>
</cp:coreProperties>
</file>