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14"/>
  </p:notesMasterIdLst>
  <p:sldIdLst>
    <p:sldId id="266" r:id="rId2"/>
    <p:sldId id="267" r:id="rId3"/>
    <p:sldId id="268" r:id="rId4"/>
    <p:sldId id="269" r:id="rId5"/>
    <p:sldId id="270" r:id="rId6"/>
    <p:sldId id="271" r:id="rId7"/>
    <p:sldId id="273" r:id="rId8"/>
    <p:sldId id="272" r:id="rId9"/>
    <p:sldId id="274" r:id="rId10"/>
    <p:sldId id="275" r:id="rId11"/>
    <p:sldId id="276" r:id="rId12"/>
    <p:sldId id="277" r:id="rId1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10"/>
  </p:normalViewPr>
  <p:slideViewPr>
    <p:cSldViewPr snapToGrid="0" snapToObjects="1">
      <p:cViewPr varScale="1">
        <p:scale>
          <a:sx n="69" d="100"/>
          <a:sy n="69" d="100"/>
        </p:scale>
        <p:origin x="79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637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10160"/>
            <a:ext cx="14630400" cy="823976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145245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50248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727224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971047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272596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955096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48006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83315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27139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955200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31644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82816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4358174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623649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296087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3582552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10160"/>
            <a:ext cx="14630400" cy="8239760"/>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90298CD5-6C1E-4009-B41F-6DF62E31D3BE}" type="datetimeFigureOut">
              <a:rPr lang="en-US" smtClean="0"/>
              <a:pPr/>
              <a:t>12/21/2023</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lumMod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16696550"/>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Lst>
  <p:hf sldNum="0" hdr="0" ftr="0" dt="0"/>
  <p:txStyles>
    <p:titleStyle>
      <a:lvl1pPr algn="l" defTabSz="548640" rtl="0" eaLnBrk="1" latinLnBrk="0" hangingPunct="1">
        <a:spcBef>
          <a:spcPct val="0"/>
        </a:spcBef>
        <a:buNone/>
        <a:defRPr sz="432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lumMod val="75000"/>
          </a:schemeClr>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lumMod val="75000"/>
          </a:schemeClr>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lumMod val="75000"/>
          </a:schemeClr>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D85D-992C-FB40-7DD1-937C5FD6590F}"/>
              </a:ext>
            </a:extLst>
          </p:cNvPr>
          <p:cNvSpPr>
            <a:spLocks noGrp="1"/>
          </p:cNvSpPr>
          <p:nvPr>
            <p:ph type="ctrTitle"/>
          </p:nvPr>
        </p:nvSpPr>
        <p:spPr/>
        <p:txBody>
          <a:bodyPr/>
          <a:lstStyle/>
          <a:p>
            <a:r>
              <a:rPr lang="en-US" dirty="0"/>
              <a:t>Employee Training Management Software</a:t>
            </a:r>
          </a:p>
        </p:txBody>
      </p:sp>
    </p:spTree>
    <p:extLst>
      <p:ext uri="{BB962C8B-B14F-4D97-AF65-F5344CB8AC3E}">
        <p14:creationId xmlns:p14="http://schemas.microsoft.com/office/powerpoint/2010/main" val="111301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D48F-7867-1D25-FFBA-C96CC9BCA1E3}"/>
              </a:ext>
            </a:extLst>
          </p:cNvPr>
          <p:cNvSpPr>
            <a:spLocks noGrp="1"/>
          </p:cNvSpPr>
          <p:nvPr>
            <p:ph type="title"/>
          </p:nvPr>
        </p:nvSpPr>
        <p:spPr>
          <a:xfrm>
            <a:off x="812801" y="731520"/>
            <a:ext cx="10316002" cy="840802"/>
          </a:xfrm>
        </p:spPr>
        <p:txBody>
          <a:bodyPr/>
          <a:lstStyle/>
          <a:p>
            <a:r>
              <a:rPr lang="en-US" dirty="0"/>
              <a:t>Timeline</a:t>
            </a:r>
          </a:p>
        </p:txBody>
      </p:sp>
      <p:pic>
        <p:nvPicPr>
          <p:cNvPr id="17" name="Picture 16">
            <a:extLst>
              <a:ext uri="{FF2B5EF4-FFF2-40B4-BE49-F238E27FC236}">
                <a16:creationId xmlns:a16="http://schemas.microsoft.com/office/drawing/2014/main" id="{CE823C88-68D4-1667-BF72-EDA4AC3E9CA3}"/>
              </a:ext>
            </a:extLst>
          </p:cNvPr>
          <p:cNvPicPr>
            <a:picLocks noChangeAspect="1"/>
          </p:cNvPicPr>
          <p:nvPr/>
        </p:nvPicPr>
        <p:blipFill>
          <a:blip r:embed="rId2"/>
          <a:stretch>
            <a:fillRect/>
          </a:stretch>
        </p:blipFill>
        <p:spPr>
          <a:xfrm>
            <a:off x="1380216" y="2029522"/>
            <a:ext cx="9181171" cy="6010507"/>
          </a:xfrm>
          <a:prstGeom prst="rect">
            <a:avLst/>
          </a:prstGeom>
        </p:spPr>
      </p:pic>
    </p:spTree>
    <p:extLst>
      <p:ext uri="{BB962C8B-B14F-4D97-AF65-F5344CB8AC3E}">
        <p14:creationId xmlns:p14="http://schemas.microsoft.com/office/powerpoint/2010/main" val="210231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08D73-1394-3EF1-23EA-B82E37BDB39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857009B-82C2-CDB2-30A6-B91809FF3F59}"/>
              </a:ext>
            </a:extLst>
          </p:cNvPr>
          <p:cNvSpPr>
            <a:spLocks noGrp="1"/>
          </p:cNvSpPr>
          <p:nvPr>
            <p:ph idx="1"/>
          </p:nvPr>
        </p:nvSpPr>
        <p:spPr/>
        <p:txBody>
          <a:bodyPr/>
          <a:lstStyle/>
          <a:p>
            <a:pPr marL="0" marR="0" indent="0">
              <a:lnSpc>
                <a:spcPct val="107000"/>
              </a:lnSpc>
              <a:spcBef>
                <a:spcPts val="0"/>
              </a:spcBef>
              <a:spcAft>
                <a:spcPts val="800"/>
              </a:spcAft>
              <a:buNone/>
            </a:pPr>
            <a:r>
              <a:rPr lang="en-US" sz="1800" kern="100" dirty="0">
                <a:solidFill>
                  <a:srgbClr val="374151"/>
                </a:solidFill>
                <a:effectLst/>
                <a:latin typeface="Book Antiqua" panose="02040602050305030304" pitchFamily="18" charset="0"/>
                <a:ea typeface="Calibri" panose="020F0502020204030204" pitchFamily="34" charset="0"/>
                <a:cs typeface="Segoe UI" panose="020B0502040204020203" pitchFamily="34" charset="0"/>
              </a:rPr>
              <a:t>[1].  </a:t>
            </a:r>
            <a:r>
              <a:rPr lang="en-US" sz="1800" kern="100" dirty="0">
                <a:effectLst/>
                <a:latin typeface="Book Antiqua" panose="02040602050305030304" pitchFamily="18" charset="0"/>
                <a:ea typeface="Calibri" panose="020F0502020204030204" pitchFamily="34" charset="0"/>
                <a:cs typeface="Times New Roman" panose="02020603050405020304" pitchFamily="18" charset="0"/>
              </a:rPr>
              <a:t>Ms Kavitha AC,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Book Antiqua" panose="02040602050305030304" pitchFamily="18" charset="0"/>
                <a:ea typeface="Calibri" panose="020F0502020204030204" pitchFamily="34" charset="0"/>
                <a:cs typeface="Times New Roman" panose="02020603050405020304" pitchFamily="18" charset="0"/>
              </a:rPr>
              <a:t>Madurai Kamaraj University, “Electronic - Human Resource Development (e - HRD) Software for Workforce Training Management – A Case Study of CVRDE</a:t>
            </a:r>
            <a:r>
              <a:rPr lang="en-US" sz="1800" kern="100">
                <a:effectLst/>
                <a:latin typeface="Book Antiqua" panose="02040602050305030304" pitchFamily="18"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Book Antiqua" panose="02040602050305030304" pitchFamily="18" charset="0"/>
                <a:ea typeface="Calibri" panose="020F0502020204030204" pitchFamily="34" charset="0"/>
                <a:cs typeface="Times New Roman" panose="02020603050405020304" pitchFamily="18" charset="0"/>
              </a:rPr>
              <a:t>[2]. Janet H. </a:t>
            </a:r>
            <a:r>
              <a:rPr lang="en-US" sz="1800" kern="100" dirty="0" err="1">
                <a:effectLst/>
                <a:latin typeface="Book Antiqua" panose="02040602050305030304" pitchFamily="18" charset="0"/>
                <a:ea typeface="Calibri" panose="020F0502020204030204" pitchFamily="34" charset="0"/>
                <a:cs typeface="Times New Roman" panose="02020603050405020304" pitchFamily="18" charset="0"/>
              </a:rPr>
              <a:t>Marler</a:t>
            </a:r>
            <a:r>
              <a:rPr lang="en-US" sz="1800" kern="100" dirty="0">
                <a:effectLst/>
                <a:latin typeface="Book Antiqua" panose="02040602050305030304" pitchFamily="18" charset="0"/>
                <a:ea typeface="Calibri" panose="020F0502020204030204" pitchFamily="34" charset="0"/>
                <a:cs typeface="Times New Roman" panose="02020603050405020304" pitchFamily="18" charset="0"/>
              </a:rPr>
              <a:t>, State University of New York at Albany, Xiaoya Liang,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Book Antiqua" panose="02040602050305030304" pitchFamily="18" charset="0"/>
                <a:ea typeface="Calibri" panose="020F0502020204030204" pitchFamily="34" charset="0"/>
                <a:cs typeface="Times New Roman" panose="02020603050405020304" pitchFamily="18" charset="0"/>
              </a:rPr>
              <a:t>Fudan University in Shanghai, China,  James Hamilton </a:t>
            </a:r>
            <a:r>
              <a:rPr lang="en-US" sz="1800" kern="100" dirty="0" err="1">
                <a:effectLst/>
                <a:latin typeface="Book Antiqua" panose="02040602050305030304" pitchFamily="18" charset="0"/>
                <a:ea typeface="Calibri" panose="020F0502020204030204" pitchFamily="34" charset="0"/>
                <a:cs typeface="Times New Roman" panose="02020603050405020304" pitchFamily="18" charset="0"/>
              </a:rPr>
              <a:t>Dulebohn</a:t>
            </a:r>
            <a:r>
              <a:rPr lang="en-US" sz="1800" kern="100" dirty="0">
                <a:effectLst/>
                <a:latin typeface="Book Antiqua" panose="02040602050305030304" pitchFamily="18" charset="0"/>
                <a:ea typeface="Calibri" panose="020F0502020204030204" pitchFamily="34" charset="0"/>
                <a:cs typeface="Times New Roman" panose="02020603050405020304" pitchFamily="18" charset="0"/>
              </a:rPr>
              <a:t>, Michigan State University, “Training and Effective Employee Information Technology Us”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4476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27CF-7ECC-36A1-E1A4-C1708CF60432}"/>
              </a:ext>
            </a:extLst>
          </p:cNvPr>
          <p:cNvSpPr>
            <a:spLocks noGrp="1"/>
          </p:cNvSpPr>
          <p:nvPr>
            <p:ph type="title"/>
          </p:nvPr>
        </p:nvSpPr>
        <p:spPr>
          <a:xfrm>
            <a:off x="4549698" y="3696154"/>
            <a:ext cx="3445727" cy="837292"/>
          </a:xfrm>
        </p:spPr>
        <p:txBody>
          <a:bodyPr>
            <a:normAutofit fontScale="90000"/>
          </a:bodyPr>
          <a:lstStyle/>
          <a:p>
            <a:r>
              <a:rPr lang="en-US" dirty="0"/>
              <a:t>Thank You</a:t>
            </a:r>
          </a:p>
        </p:txBody>
      </p:sp>
    </p:spTree>
    <p:extLst>
      <p:ext uri="{BB962C8B-B14F-4D97-AF65-F5344CB8AC3E}">
        <p14:creationId xmlns:p14="http://schemas.microsoft.com/office/powerpoint/2010/main" val="42612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59C0B-64D8-7AE6-56A1-E1D4BCC05534}"/>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BF2FBFFC-25CA-1453-FCA7-881417F63018}"/>
              </a:ext>
            </a:extLst>
          </p:cNvPr>
          <p:cNvSpPr>
            <a:spLocks noGrp="1"/>
          </p:cNvSpPr>
          <p:nvPr>
            <p:ph idx="1"/>
          </p:nvPr>
        </p:nvSpPr>
        <p:spPr/>
        <p:txBody>
          <a:bodyPr/>
          <a:lstStyle/>
          <a:p>
            <a:r>
              <a:rPr lang="en-US" sz="2400" kern="0" spc="-35" dirty="0">
                <a:solidFill>
                  <a:srgbClr val="272525"/>
                </a:solidFill>
                <a:latin typeface="Source Sans Pro" pitchFamily="34" charset="0"/>
                <a:ea typeface="Source Sans Pro" pitchFamily="34" charset="-122"/>
                <a:cs typeface="Source Sans Pro" pitchFamily="34" charset="-120"/>
              </a:rPr>
              <a:t>The project aims to develop a Comprehensive Training Management System for a GMP compliant manufacturing organization with over 2000 employees. The system's primary goal is to streamline and automate training process, ensuring compliance with industry regulations and keeping the workforce updated with the latest skills.</a:t>
            </a:r>
            <a:endParaRPr lang="en-US" sz="2400" dirty="0"/>
          </a:p>
          <a:p>
            <a:endParaRPr lang="en-US" dirty="0"/>
          </a:p>
        </p:txBody>
      </p:sp>
    </p:spTree>
    <p:extLst>
      <p:ext uri="{BB962C8B-B14F-4D97-AF65-F5344CB8AC3E}">
        <p14:creationId xmlns:p14="http://schemas.microsoft.com/office/powerpoint/2010/main" val="362364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9AA4-3CE7-BED8-F15D-1849E98A351F}"/>
              </a:ext>
            </a:extLst>
          </p:cNvPr>
          <p:cNvSpPr>
            <a:spLocks noGrp="1"/>
          </p:cNvSpPr>
          <p:nvPr>
            <p:ph type="title"/>
          </p:nvPr>
        </p:nvSpPr>
        <p:spPr/>
        <p:txBody>
          <a:bodyPr/>
          <a:lstStyle/>
          <a:p>
            <a:r>
              <a:rPr lang="en-US" dirty="0"/>
              <a:t>Literature Survey</a:t>
            </a:r>
          </a:p>
        </p:txBody>
      </p:sp>
      <p:sp>
        <p:nvSpPr>
          <p:cNvPr id="6" name="Content Placeholder 5">
            <a:extLst>
              <a:ext uri="{FF2B5EF4-FFF2-40B4-BE49-F238E27FC236}">
                <a16:creationId xmlns:a16="http://schemas.microsoft.com/office/drawing/2014/main" id="{E9AEBDDF-68F0-73AD-91A1-B69305D08217}"/>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585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5505-28AF-D6C6-B73E-A2641BD6CE80}"/>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2C68B252-AB79-899D-FD3B-80D50446296F}"/>
              </a:ext>
            </a:extLst>
          </p:cNvPr>
          <p:cNvSpPr>
            <a:spLocks noGrp="1"/>
          </p:cNvSpPr>
          <p:nvPr>
            <p:ph idx="1"/>
          </p:nvPr>
        </p:nvSpPr>
        <p:spPr/>
        <p:txBody>
          <a:bodyPr/>
          <a:lstStyle/>
          <a:p>
            <a:r>
              <a:rPr lang="en-US" sz="2400" kern="0" spc="-35" dirty="0">
                <a:solidFill>
                  <a:srgbClr val="272525"/>
                </a:solidFill>
                <a:latin typeface="Source Sans Pro" pitchFamily="34" charset="0"/>
                <a:ea typeface="Source Sans Pro" pitchFamily="34" charset="-122"/>
                <a:cs typeface="Source Sans Pro" pitchFamily="34" charset="-120"/>
              </a:rPr>
              <a:t>Efficient Training Administration</a:t>
            </a:r>
            <a:endParaRPr lang="en-US" sz="2400" dirty="0"/>
          </a:p>
          <a:p>
            <a:r>
              <a:rPr lang="en-US" sz="2400" kern="0" spc="-35" dirty="0">
                <a:solidFill>
                  <a:srgbClr val="272525"/>
                </a:solidFill>
                <a:latin typeface="Source Sans Pro" pitchFamily="34" charset="0"/>
                <a:ea typeface="Source Sans Pro" pitchFamily="34" charset="-122"/>
                <a:cs typeface="Source Sans Pro" pitchFamily="34" charset="-120"/>
              </a:rPr>
              <a:t>Centralized Training</a:t>
            </a:r>
            <a:endParaRPr lang="en-US" sz="2400" dirty="0"/>
          </a:p>
          <a:p>
            <a:r>
              <a:rPr lang="en-US" sz="2400" kern="0" spc="-35" dirty="0">
                <a:solidFill>
                  <a:srgbClr val="272525"/>
                </a:solidFill>
                <a:latin typeface="Source Sans Pro" pitchFamily="34" charset="0"/>
                <a:ea typeface="Source Sans Pro" pitchFamily="34" charset="-122"/>
                <a:cs typeface="Source Sans Pro" pitchFamily="34" charset="-120"/>
              </a:rPr>
              <a:t>Performance Tracking and Reporting</a:t>
            </a:r>
            <a:endParaRPr lang="en-US" sz="2400" dirty="0"/>
          </a:p>
          <a:p>
            <a:r>
              <a:rPr lang="en-US" sz="2400" kern="0" spc="-35" dirty="0">
                <a:solidFill>
                  <a:srgbClr val="272525"/>
                </a:solidFill>
                <a:latin typeface="Source Sans Pro" pitchFamily="34" charset="0"/>
                <a:ea typeface="Source Sans Pro" pitchFamily="34" charset="-122"/>
                <a:cs typeface="Source Sans Pro" pitchFamily="34" charset="-120"/>
              </a:rPr>
              <a:t>Automated Alerts and Notifications</a:t>
            </a:r>
            <a:endParaRPr lang="en-US" sz="2400" dirty="0"/>
          </a:p>
          <a:p>
            <a:r>
              <a:rPr lang="en-US" sz="2400" kern="0" spc="-35" dirty="0">
                <a:solidFill>
                  <a:srgbClr val="272525"/>
                </a:solidFill>
                <a:latin typeface="Source Sans Pro" pitchFamily="34" charset="0"/>
                <a:ea typeface="Source Sans Pro" pitchFamily="34" charset="-122"/>
                <a:cs typeface="Source Sans Pro" pitchFamily="34" charset="-120"/>
              </a:rPr>
              <a:t>Enhanced User Experience</a:t>
            </a:r>
            <a:endParaRPr lang="en-US" sz="2400" dirty="0"/>
          </a:p>
          <a:p>
            <a:endParaRPr lang="en-US" dirty="0"/>
          </a:p>
        </p:txBody>
      </p:sp>
    </p:spTree>
    <p:extLst>
      <p:ext uri="{BB962C8B-B14F-4D97-AF65-F5344CB8AC3E}">
        <p14:creationId xmlns:p14="http://schemas.microsoft.com/office/powerpoint/2010/main" val="220510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650C-BD6C-CC6B-9C0A-11AF32EA9B88}"/>
              </a:ext>
            </a:extLst>
          </p:cNvPr>
          <p:cNvSpPr>
            <a:spLocks noGrp="1"/>
          </p:cNvSpPr>
          <p:nvPr>
            <p:ph type="title"/>
          </p:nvPr>
        </p:nvSpPr>
        <p:spPr/>
        <p:txBody>
          <a:bodyPr/>
          <a:lstStyle/>
          <a:p>
            <a:r>
              <a:rPr lang="en-US" dirty="0"/>
              <a:t>Existing Methods- Drawbacks</a:t>
            </a:r>
          </a:p>
        </p:txBody>
      </p:sp>
      <p:sp>
        <p:nvSpPr>
          <p:cNvPr id="7" name="Content Placeholder 6">
            <a:extLst>
              <a:ext uri="{FF2B5EF4-FFF2-40B4-BE49-F238E27FC236}">
                <a16:creationId xmlns:a16="http://schemas.microsoft.com/office/drawing/2014/main" id="{F9EA4F4D-75CF-D5C1-3326-301766C30081}"/>
              </a:ext>
            </a:extLst>
          </p:cNvPr>
          <p:cNvSpPr>
            <a:spLocks noGrp="1"/>
          </p:cNvSpPr>
          <p:nvPr>
            <p:ph idx="1"/>
          </p:nvPr>
        </p:nvSpPr>
        <p:spPr/>
        <p:txBody>
          <a:bodyPr/>
          <a:lstStyle/>
          <a:p>
            <a:r>
              <a:rPr lang="en-US" sz="2400" kern="0" spc="-35" dirty="0">
                <a:solidFill>
                  <a:srgbClr val="272525"/>
                </a:solidFill>
                <a:latin typeface="Source Sans Pro" pitchFamily="34" charset="0"/>
                <a:ea typeface="Source Sans Pro" pitchFamily="34" charset="-122"/>
                <a:cs typeface="Source Sans Pro" pitchFamily="34" charset="-120"/>
              </a:rPr>
              <a:t>Cost</a:t>
            </a:r>
            <a:endParaRPr lang="en-US" sz="2400" dirty="0"/>
          </a:p>
          <a:p>
            <a:r>
              <a:rPr lang="en-US" sz="2400" kern="0" spc="-35" dirty="0">
                <a:solidFill>
                  <a:srgbClr val="272525"/>
                </a:solidFill>
                <a:latin typeface="Source Sans Pro" pitchFamily="34" charset="0"/>
                <a:ea typeface="Source Sans Pro" pitchFamily="34" charset="-122"/>
                <a:cs typeface="Source Sans Pro" pitchFamily="34" charset="-120"/>
              </a:rPr>
              <a:t>Complexity</a:t>
            </a:r>
          </a:p>
          <a:p>
            <a:r>
              <a:rPr lang="en-US" sz="2400" kern="0" spc="-35" dirty="0">
                <a:solidFill>
                  <a:srgbClr val="272525"/>
                </a:solidFill>
                <a:latin typeface="Source Sans Pro" pitchFamily="34" charset="0"/>
                <a:ea typeface="Source Sans Pro" pitchFamily="34" charset="-122"/>
                <a:cs typeface="Source Sans Pro" pitchFamily="34" charset="-120"/>
              </a:rPr>
              <a:t>Scalability</a:t>
            </a:r>
          </a:p>
          <a:p>
            <a:r>
              <a:rPr lang="en-US" sz="2400" kern="0" spc="-35" dirty="0">
                <a:solidFill>
                  <a:srgbClr val="272525"/>
                </a:solidFill>
                <a:latin typeface="Source Sans Pro" pitchFamily="34" charset="0"/>
                <a:ea typeface="Source Sans Pro" pitchFamily="34" charset="-122"/>
                <a:cs typeface="Source Sans Pro" pitchFamily="34" charset="-120"/>
              </a:rPr>
              <a:t>Integration Challenges</a:t>
            </a:r>
            <a:endParaRPr lang="en-US" sz="2400" dirty="0"/>
          </a:p>
          <a:p>
            <a:r>
              <a:rPr lang="en-US" sz="2400" kern="0" spc="-35" dirty="0">
                <a:solidFill>
                  <a:srgbClr val="272525"/>
                </a:solidFill>
                <a:latin typeface="Source Sans Pro" pitchFamily="34" charset="0"/>
                <a:ea typeface="Source Sans Pro" pitchFamily="34" charset="-122"/>
                <a:cs typeface="Source Sans Pro" pitchFamily="34" charset="-120"/>
              </a:rPr>
              <a:t>Resource Intensive</a:t>
            </a:r>
          </a:p>
          <a:p>
            <a:r>
              <a:rPr lang="en-US" sz="2400" kern="0" spc="-35" dirty="0">
                <a:solidFill>
                  <a:srgbClr val="272525"/>
                </a:solidFill>
                <a:latin typeface="Source Sans Pro" pitchFamily="34" charset="0"/>
                <a:ea typeface="Source Sans Pro" pitchFamily="34" charset="-122"/>
                <a:cs typeface="Source Sans Pro" pitchFamily="34" charset="-120"/>
              </a:rPr>
              <a:t>User Interface</a:t>
            </a:r>
            <a:endParaRPr lang="en-US" sz="2400" dirty="0"/>
          </a:p>
          <a:p>
            <a:endParaRPr lang="en-US" sz="2400" dirty="0"/>
          </a:p>
          <a:p>
            <a:endParaRPr lang="en-US" dirty="0"/>
          </a:p>
        </p:txBody>
      </p:sp>
    </p:spTree>
    <p:extLst>
      <p:ext uri="{BB962C8B-B14F-4D97-AF65-F5344CB8AC3E}">
        <p14:creationId xmlns:p14="http://schemas.microsoft.com/office/powerpoint/2010/main" val="102950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D0F6-F6C9-2E65-7C50-CAEC5AE5D27D}"/>
              </a:ext>
            </a:extLst>
          </p:cNvPr>
          <p:cNvSpPr>
            <a:spLocks noGrp="1"/>
          </p:cNvSpPr>
          <p:nvPr>
            <p:ph type="title"/>
          </p:nvPr>
        </p:nvSpPr>
        <p:spPr/>
        <p:txBody>
          <a:bodyPr/>
          <a:lstStyle/>
          <a:p>
            <a:r>
              <a:rPr lang="en-US" dirty="0"/>
              <a:t>Proposed Method</a:t>
            </a:r>
          </a:p>
        </p:txBody>
      </p:sp>
      <p:sp>
        <p:nvSpPr>
          <p:cNvPr id="1076" name="Content Placeholder 1075">
            <a:extLst>
              <a:ext uri="{FF2B5EF4-FFF2-40B4-BE49-F238E27FC236}">
                <a16:creationId xmlns:a16="http://schemas.microsoft.com/office/drawing/2014/main" id="{D8CE3502-F5E9-3DFD-BB58-37259CB5F8C2}"/>
              </a:ext>
            </a:extLst>
          </p:cNvPr>
          <p:cNvSpPr>
            <a:spLocks noGrp="1"/>
          </p:cNvSpPr>
          <p:nvPr>
            <p:ph idx="1"/>
          </p:nvPr>
        </p:nvSpPr>
        <p:spPr/>
        <p:txBody>
          <a:bodyPr/>
          <a:lstStyle/>
          <a:p>
            <a:pPr marL="0" indent="0">
              <a:buNone/>
            </a:pPr>
            <a:r>
              <a:rPr lang="en-US" dirty="0"/>
              <a:t>Web App</a:t>
            </a:r>
          </a:p>
        </p:txBody>
      </p:sp>
    </p:spTree>
    <p:extLst>
      <p:ext uri="{BB962C8B-B14F-4D97-AF65-F5344CB8AC3E}">
        <p14:creationId xmlns:p14="http://schemas.microsoft.com/office/powerpoint/2010/main" val="73205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6">
                                            <p:txEl>
                                              <p:pRg st="0" end="0"/>
                                            </p:txEl>
                                          </p:spTgt>
                                        </p:tgtEl>
                                        <p:attrNameLst>
                                          <p:attrName>style.visibility</p:attrName>
                                        </p:attrNameLst>
                                      </p:cBhvr>
                                      <p:to>
                                        <p:strVal val="visible"/>
                                      </p:to>
                                    </p:set>
                                    <p:animEffect transition="in" filter="fade">
                                      <p:cBhvr>
                                        <p:cTn id="7" dur="500"/>
                                        <p:tgtEl>
                                          <p:spTgt spid="10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21D8-0EA1-1A08-7780-0510AF2D953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1FF6D79B-0C49-98F4-776B-B56F66CCE444}"/>
              </a:ext>
            </a:extLst>
          </p:cNvPr>
          <p:cNvSpPr>
            <a:spLocks noGrp="1"/>
          </p:cNvSpPr>
          <p:nvPr>
            <p:ph idx="1"/>
          </p:nvPr>
        </p:nvSpPr>
        <p:spPr/>
        <p:txBody>
          <a:bodyPr/>
          <a:lstStyle/>
          <a:p>
            <a:pPr marL="0" indent="0">
              <a:buNone/>
            </a:pPr>
            <a:r>
              <a:rPr lang="en-US" sz="2000" b="1" kern="0" spc="-35" dirty="0">
                <a:solidFill>
                  <a:srgbClr val="272525"/>
                </a:solidFill>
                <a:latin typeface="Source Sans Pro" pitchFamily="34" charset="0"/>
                <a:ea typeface="Source Sans Pro" pitchFamily="34" charset="-122"/>
                <a:cs typeface="Source Sans Pro" pitchFamily="34" charset="-120"/>
              </a:rPr>
              <a:t>The proposed method includes the following modules:</a:t>
            </a:r>
            <a:endParaRPr lang="en-US" sz="2000" dirty="0"/>
          </a:p>
          <a:p>
            <a:r>
              <a:rPr lang="en-US" sz="2400" kern="0" spc="-35" dirty="0">
                <a:solidFill>
                  <a:srgbClr val="272525"/>
                </a:solidFill>
                <a:latin typeface="Source Sans Pro" pitchFamily="34" charset="0"/>
                <a:ea typeface="Source Sans Pro" pitchFamily="34" charset="-122"/>
                <a:cs typeface="Source Sans Pro" pitchFamily="34" charset="-120"/>
              </a:rPr>
              <a:t>User Management Module</a:t>
            </a:r>
            <a:endParaRPr lang="en-US" sz="2400" dirty="0"/>
          </a:p>
          <a:p>
            <a:r>
              <a:rPr lang="en-US" sz="2400" kern="0" spc="-35" dirty="0">
                <a:solidFill>
                  <a:srgbClr val="272525"/>
                </a:solidFill>
                <a:latin typeface="Source Sans Pro" pitchFamily="34" charset="0"/>
                <a:ea typeface="Source Sans Pro" pitchFamily="34" charset="-122"/>
                <a:cs typeface="Source Sans Pro" pitchFamily="34" charset="-120"/>
              </a:rPr>
              <a:t>Training Program Management Module</a:t>
            </a:r>
            <a:endParaRPr lang="en-US" sz="2400" dirty="0"/>
          </a:p>
          <a:p>
            <a:r>
              <a:rPr lang="en-US" sz="2400" kern="0" spc="-35" dirty="0">
                <a:solidFill>
                  <a:srgbClr val="272525"/>
                </a:solidFill>
                <a:latin typeface="Source Sans Pro" pitchFamily="34" charset="0"/>
                <a:ea typeface="Source Sans Pro" pitchFamily="34" charset="-122"/>
                <a:cs typeface="Source Sans Pro" pitchFamily="34" charset="-120"/>
              </a:rPr>
              <a:t>Employee Training Records Module</a:t>
            </a:r>
          </a:p>
          <a:p>
            <a:r>
              <a:rPr lang="en-US" sz="2400" kern="0" spc="-35" dirty="0">
                <a:solidFill>
                  <a:srgbClr val="272525"/>
                </a:solidFill>
                <a:latin typeface="Source Sans Pro" pitchFamily="34" charset="0"/>
                <a:ea typeface="Source Sans Pro" pitchFamily="34" charset="-122"/>
                <a:cs typeface="Source Sans Pro" pitchFamily="34" charset="-120"/>
              </a:rPr>
              <a:t>Alerts and Notifications Module</a:t>
            </a:r>
          </a:p>
          <a:p>
            <a:r>
              <a:rPr lang="en-US" sz="2400" kern="0" spc="-35" dirty="0">
                <a:solidFill>
                  <a:srgbClr val="272525"/>
                </a:solidFill>
                <a:latin typeface="Source Sans Pro" pitchFamily="34" charset="0"/>
                <a:ea typeface="Source Sans Pro" pitchFamily="34" charset="-122"/>
                <a:cs typeface="Source Sans Pro" pitchFamily="34" charset="-120"/>
              </a:rPr>
              <a:t>Support and Helpdesk Module</a:t>
            </a:r>
            <a:endParaRPr lang="en-US" sz="2400" dirty="0"/>
          </a:p>
          <a:p>
            <a:endParaRPr lang="en-US" sz="2400" dirty="0"/>
          </a:p>
          <a:p>
            <a:endParaRPr lang="en-US" sz="2400" dirty="0"/>
          </a:p>
          <a:p>
            <a:endParaRPr lang="en-US" dirty="0"/>
          </a:p>
        </p:txBody>
      </p:sp>
    </p:spTree>
    <p:extLst>
      <p:ext uri="{BB962C8B-B14F-4D97-AF65-F5344CB8AC3E}">
        <p14:creationId xmlns:p14="http://schemas.microsoft.com/office/powerpoint/2010/main" val="222359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2953-904B-8987-6FCB-3FFD2FC6CEBC}"/>
              </a:ext>
            </a:extLst>
          </p:cNvPr>
          <p:cNvSpPr>
            <a:spLocks noGrp="1"/>
          </p:cNvSpPr>
          <p:nvPr>
            <p:ph type="title"/>
          </p:nvPr>
        </p:nvSpPr>
        <p:spPr/>
        <p:txBody>
          <a:bodyPr/>
          <a:lstStyle/>
          <a:p>
            <a:r>
              <a:rPr lang="en-US" dirty="0"/>
              <a:t>Architecture Diagram</a:t>
            </a:r>
          </a:p>
        </p:txBody>
      </p:sp>
      <p:pic>
        <p:nvPicPr>
          <p:cNvPr id="4" name="Picture 2">
            <a:extLst>
              <a:ext uri="{FF2B5EF4-FFF2-40B4-BE49-F238E27FC236}">
                <a16:creationId xmlns:a16="http://schemas.microsoft.com/office/drawing/2014/main" id="{3F530373-CD0B-DF87-C465-D76AC2F32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1" y="3169932"/>
            <a:ext cx="619899" cy="7313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EFB0FB84-2036-03D6-E899-2F2A7F41C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29" y="5095117"/>
            <a:ext cx="624471" cy="78999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77BE5FD5-FAEF-6BB0-38EC-489B6BC7422D}"/>
              </a:ext>
            </a:extLst>
          </p:cNvPr>
          <p:cNvSpPr/>
          <p:nvPr/>
        </p:nvSpPr>
        <p:spPr>
          <a:xfrm>
            <a:off x="3590693" y="3101692"/>
            <a:ext cx="1650380" cy="1013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
        <p:nvSpPr>
          <p:cNvPr id="7" name="Rectangle: Rounded Corners 6">
            <a:extLst>
              <a:ext uri="{FF2B5EF4-FFF2-40B4-BE49-F238E27FC236}">
                <a16:creationId xmlns:a16="http://schemas.microsoft.com/office/drawing/2014/main" id="{10443AB1-B3A6-B78E-A71B-7D2131082150}"/>
              </a:ext>
            </a:extLst>
          </p:cNvPr>
          <p:cNvSpPr/>
          <p:nvPr/>
        </p:nvSpPr>
        <p:spPr>
          <a:xfrm>
            <a:off x="3601844" y="5004725"/>
            <a:ext cx="1650380" cy="1013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Admin</a:t>
            </a:r>
          </a:p>
        </p:txBody>
      </p:sp>
      <p:sp>
        <p:nvSpPr>
          <p:cNvPr id="8" name="Rectangle: Rounded Corners 7">
            <a:extLst>
              <a:ext uri="{FF2B5EF4-FFF2-40B4-BE49-F238E27FC236}">
                <a16:creationId xmlns:a16="http://schemas.microsoft.com/office/drawing/2014/main" id="{9992D9FC-0849-9D61-5E8B-5D0099452BA1}"/>
              </a:ext>
            </a:extLst>
          </p:cNvPr>
          <p:cNvSpPr/>
          <p:nvPr/>
        </p:nvSpPr>
        <p:spPr>
          <a:xfrm>
            <a:off x="6849078" y="3976805"/>
            <a:ext cx="1761893" cy="12840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DataBase</a:t>
            </a:r>
            <a:endParaRPr lang="en-US" dirty="0"/>
          </a:p>
        </p:txBody>
      </p:sp>
      <p:cxnSp>
        <p:nvCxnSpPr>
          <p:cNvPr id="9" name="Straight Arrow Connector 8">
            <a:extLst>
              <a:ext uri="{FF2B5EF4-FFF2-40B4-BE49-F238E27FC236}">
                <a16:creationId xmlns:a16="http://schemas.microsoft.com/office/drawing/2014/main" id="{C34B591D-F89C-1A21-DFB4-0B2015942AF8}"/>
              </a:ext>
            </a:extLst>
          </p:cNvPr>
          <p:cNvCxnSpPr>
            <a:cxnSpLocks/>
            <a:stCxn id="6" idx="3"/>
            <a:endCxn id="8" idx="1"/>
          </p:cNvCxnSpPr>
          <p:nvPr/>
        </p:nvCxnSpPr>
        <p:spPr>
          <a:xfrm>
            <a:off x="5241073" y="3608246"/>
            <a:ext cx="1608005" cy="1010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3A2E42D-EBB0-C5CA-35F7-B1989DA48A15}"/>
              </a:ext>
            </a:extLst>
          </p:cNvPr>
          <p:cNvCxnSpPr>
            <a:cxnSpLocks/>
            <a:stCxn id="7" idx="3"/>
            <a:endCxn id="8" idx="1"/>
          </p:cNvCxnSpPr>
          <p:nvPr/>
        </p:nvCxnSpPr>
        <p:spPr>
          <a:xfrm flipV="1">
            <a:off x="5252224" y="4618827"/>
            <a:ext cx="1596854" cy="892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D5C3D06-18BE-0077-AE25-0BA6E95582E4}"/>
              </a:ext>
            </a:extLst>
          </p:cNvPr>
          <p:cNvCxnSpPr>
            <a:stCxn id="5" idx="3"/>
            <a:endCxn id="7" idx="1"/>
          </p:cNvCxnSpPr>
          <p:nvPr/>
        </p:nvCxnSpPr>
        <p:spPr>
          <a:xfrm>
            <a:off x="1432700" y="5490114"/>
            <a:ext cx="2169144" cy="21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C52A4D2-7587-261D-A196-64AA70A86C79}"/>
              </a:ext>
            </a:extLst>
          </p:cNvPr>
          <p:cNvCxnSpPr>
            <a:stCxn id="5" idx="3"/>
            <a:endCxn id="6" idx="2"/>
          </p:cNvCxnSpPr>
          <p:nvPr/>
        </p:nvCxnSpPr>
        <p:spPr>
          <a:xfrm flipV="1">
            <a:off x="1432700" y="4114800"/>
            <a:ext cx="2983183" cy="1375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98E32BD-0278-5F0F-8A83-5E5A0BE78291}"/>
              </a:ext>
            </a:extLst>
          </p:cNvPr>
          <p:cNvCxnSpPr>
            <a:stCxn id="4" idx="3"/>
            <a:endCxn id="6" idx="1"/>
          </p:cNvCxnSpPr>
          <p:nvPr/>
        </p:nvCxnSpPr>
        <p:spPr>
          <a:xfrm>
            <a:off x="1432700" y="3535603"/>
            <a:ext cx="2157993" cy="72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5553D9F7-D846-21DF-6015-3A8744A85335}"/>
              </a:ext>
            </a:extLst>
          </p:cNvPr>
          <p:cNvSpPr/>
          <p:nvPr/>
        </p:nvSpPr>
        <p:spPr>
          <a:xfrm>
            <a:off x="1727820" y="1739590"/>
            <a:ext cx="1070517"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0" i="0" dirty="0">
              <a:solidFill>
                <a:srgbClr val="191919"/>
              </a:solidFill>
              <a:effectLst/>
              <a:latin typeface="Arial" panose="020B0604020202020204" pitchFamily="34" charset="0"/>
            </a:endParaRPr>
          </a:p>
          <a:p>
            <a:pPr algn="ctr"/>
            <a:r>
              <a:rPr lang="en-US" b="0" i="0" dirty="0">
                <a:solidFill>
                  <a:srgbClr val="191919"/>
                </a:solidFill>
                <a:effectLst/>
                <a:latin typeface="Arial" panose="020B0604020202020204" pitchFamily="34" charset="0"/>
              </a:rPr>
              <a:t>Register</a:t>
            </a:r>
            <a:endParaRPr lang="en-US" dirty="0"/>
          </a:p>
        </p:txBody>
      </p:sp>
      <p:sp>
        <p:nvSpPr>
          <p:cNvPr id="15" name="Rectangle: Rounded Corners 14">
            <a:extLst>
              <a:ext uri="{FF2B5EF4-FFF2-40B4-BE49-F238E27FC236}">
                <a16:creationId xmlns:a16="http://schemas.microsoft.com/office/drawing/2014/main" id="{DD7742D7-EA8B-1820-A8E0-B8EF8E35D7C1}"/>
              </a:ext>
            </a:extLst>
          </p:cNvPr>
          <p:cNvSpPr/>
          <p:nvPr/>
        </p:nvSpPr>
        <p:spPr>
          <a:xfrm>
            <a:off x="3178096" y="1739590"/>
            <a:ext cx="1070517"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a:solidFill>
                  <a:srgbClr val="191919"/>
                </a:solidFill>
                <a:effectLst/>
                <a:latin typeface="Arial" panose="020B0604020202020204" pitchFamily="34" charset="0"/>
              </a:rPr>
              <a:t>Login</a:t>
            </a:r>
            <a:endParaRPr lang="en-US"/>
          </a:p>
        </p:txBody>
      </p:sp>
      <p:sp>
        <p:nvSpPr>
          <p:cNvPr id="16" name="Rectangle: Rounded Corners 15">
            <a:extLst>
              <a:ext uri="{FF2B5EF4-FFF2-40B4-BE49-F238E27FC236}">
                <a16:creationId xmlns:a16="http://schemas.microsoft.com/office/drawing/2014/main" id="{5260C192-D592-4C28-2BD6-12972EC3512F}"/>
              </a:ext>
            </a:extLst>
          </p:cNvPr>
          <p:cNvSpPr/>
          <p:nvPr/>
        </p:nvSpPr>
        <p:spPr>
          <a:xfrm>
            <a:off x="4485857" y="1736800"/>
            <a:ext cx="1170878"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a:solidFill>
                  <a:srgbClr val="191919"/>
                </a:solidFill>
                <a:effectLst/>
                <a:latin typeface="Arial" panose="020B0604020202020204" pitchFamily="34" charset="0"/>
              </a:rPr>
              <a:t>View</a:t>
            </a:r>
            <a:endParaRPr lang="en-US"/>
          </a:p>
        </p:txBody>
      </p:sp>
      <p:sp>
        <p:nvSpPr>
          <p:cNvPr id="17" name="Rectangle: Rounded Corners 16">
            <a:extLst>
              <a:ext uri="{FF2B5EF4-FFF2-40B4-BE49-F238E27FC236}">
                <a16:creationId xmlns:a16="http://schemas.microsoft.com/office/drawing/2014/main" id="{990EA741-E8A6-66AC-F344-92176DBC539E}"/>
              </a:ext>
            </a:extLst>
          </p:cNvPr>
          <p:cNvSpPr/>
          <p:nvPr/>
        </p:nvSpPr>
        <p:spPr>
          <a:xfrm>
            <a:off x="5970802" y="1736800"/>
            <a:ext cx="1170878"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b="0" i="0" dirty="0">
              <a:solidFill>
                <a:srgbClr val="191919"/>
              </a:solidFill>
              <a:effectLst/>
              <a:latin typeface="Arial" panose="020B0604020202020204" pitchFamily="34" charset="0"/>
            </a:endParaRPr>
          </a:p>
          <a:p>
            <a:pPr algn="ctr"/>
            <a:r>
              <a:rPr lang="en-US" b="0" i="0" dirty="0">
                <a:solidFill>
                  <a:srgbClr val="191919"/>
                </a:solidFill>
                <a:effectLst/>
                <a:latin typeface="Arial" panose="020B0604020202020204" pitchFamily="34" charset="0"/>
              </a:rPr>
              <a:t>Feedback</a:t>
            </a:r>
            <a:endParaRPr lang="en-US" dirty="0"/>
          </a:p>
        </p:txBody>
      </p:sp>
      <p:sp>
        <p:nvSpPr>
          <p:cNvPr id="18" name="Rectangle: Rounded Corners 17">
            <a:extLst>
              <a:ext uri="{FF2B5EF4-FFF2-40B4-BE49-F238E27FC236}">
                <a16:creationId xmlns:a16="http://schemas.microsoft.com/office/drawing/2014/main" id="{DFB379CB-F03A-9E17-74BE-000C92B3458C}"/>
              </a:ext>
            </a:extLst>
          </p:cNvPr>
          <p:cNvSpPr/>
          <p:nvPr/>
        </p:nvSpPr>
        <p:spPr>
          <a:xfrm>
            <a:off x="7315200" y="1739590"/>
            <a:ext cx="1070517"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a:solidFill>
                  <a:srgbClr val="191919"/>
                </a:solidFill>
                <a:effectLst/>
                <a:latin typeface="Arial" panose="020B0604020202020204" pitchFamily="34" charset="0"/>
              </a:rPr>
              <a:t>Update</a:t>
            </a:r>
            <a:endParaRPr lang="en-US"/>
          </a:p>
        </p:txBody>
      </p:sp>
      <p:sp>
        <p:nvSpPr>
          <p:cNvPr id="19" name="Rectangle: Rounded Corners 18">
            <a:extLst>
              <a:ext uri="{FF2B5EF4-FFF2-40B4-BE49-F238E27FC236}">
                <a16:creationId xmlns:a16="http://schemas.microsoft.com/office/drawing/2014/main" id="{36A1F6A2-387A-D52D-6900-6E1BE6C6B665}"/>
              </a:ext>
            </a:extLst>
          </p:cNvPr>
          <p:cNvSpPr/>
          <p:nvPr/>
        </p:nvSpPr>
        <p:spPr>
          <a:xfrm>
            <a:off x="3178095" y="6666193"/>
            <a:ext cx="1070517"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191919"/>
                </a:solidFill>
                <a:effectLst/>
                <a:latin typeface="Arial" panose="020B0604020202020204" pitchFamily="34" charset="0"/>
              </a:rPr>
              <a:t>View</a:t>
            </a:r>
            <a:endParaRPr lang="en-US" dirty="0"/>
          </a:p>
        </p:txBody>
      </p:sp>
      <p:sp>
        <p:nvSpPr>
          <p:cNvPr id="20" name="Rectangle: Rounded Corners 19">
            <a:extLst>
              <a:ext uri="{FF2B5EF4-FFF2-40B4-BE49-F238E27FC236}">
                <a16:creationId xmlns:a16="http://schemas.microsoft.com/office/drawing/2014/main" id="{93F1164F-DA65-B1DE-53BF-32C83C481490}"/>
              </a:ext>
            </a:extLst>
          </p:cNvPr>
          <p:cNvSpPr/>
          <p:nvPr/>
        </p:nvSpPr>
        <p:spPr>
          <a:xfrm>
            <a:off x="1880220" y="6666193"/>
            <a:ext cx="1070517"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a:solidFill>
                  <a:srgbClr val="191919"/>
                </a:solidFill>
                <a:effectLst/>
                <a:latin typeface="Arial" panose="020B0604020202020204" pitchFamily="34" charset="0"/>
              </a:rPr>
              <a:t>Create</a:t>
            </a:r>
            <a:endParaRPr lang="en-US"/>
          </a:p>
        </p:txBody>
      </p:sp>
      <p:sp>
        <p:nvSpPr>
          <p:cNvPr id="21" name="Rectangle: Rounded Corners 20">
            <a:extLst>
              <a:ext uri="{FF2B5EF4-FFF2-40B4-BE49-F238E27FC236}">
                <a16:creationId xmlns:a16="http://schemas.microsoft.com/office/drawing/2014/main" id="{1ABE0A64-E75E-BDCE-3F6E-6097EAE4AACB}"/>
              </a:ext>
            </a:extLst>
          </p:cNvPr>
          <p:cNvSpPr/>
          <p:nvPr/>
        </p:nvSpPr>
        <p:spPr>
          <a:xfrm>
            <a:off x="4415883" y="6662639"/>
            <a:ext cx="1070517"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a:solidFill>
                  <a:srgbClr val="191919"/>
                </a:solidFill>
                <a:effectLst/>
                <a:latin typeface="Arial" panose="020B0604020202020204" pitchFamily="34" charset="0"/>
              </a:rPr>
              <a:t>Update</a:t>
            </a:r>
            <a:endParaRPr lang="en-US"/>
          </a:p>
        </p:txBody>
      </p:sp>
      <p:sp>
        <p:nvSpPr>
          <p:cNvPr id="22" name="Rectangle: Rounded Corners 21">
            <a:extLst>
              <a:ext uri="{FF2B5EF4-FFF2-40B4-BE49-F238E27FC236}">
                <a16:creationId xmlns:a16="http://schemas.microsoft.com/office/drawing/2014/main" id="{21B3FA5A-3F79-021C-F2D9-631777B49185}"/>
              </a:ext>
            </a:extLst>
          </p:cNvPr>
          <p:cNvSpPr/>
          <p:nvPr/>
        </p:nvSpPr>
        <p:spPr>
          <a:xfrm>
            <a:off x="5778561" y="6662639"/>
            <a:ext cx="1070517"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a:solidFill>
                  <a:srgbClr val="191919"/>
                </a:solidFill>
                <a:effectLst/>
                <a:latin typeface="Arial" panose="020B0604020202020204" pitchFamily="34" charset="0"/>
              </a:rPr>
              <a:t>Delete</a:t>
            </a:r>
            <a:endParaRPr lang="en-US"/>
          </a:p>
        </p:txBody>
      </p:sp>
      <p:sp>
        <p:nvSpPr>
          <p:cNvPr id="23" name="Rectangle: Rounded Corners 22">
            <a:extLst>
              <a:ext uri="{FF2B5EF4-FFF2-40B4-BE49-F238E27FC236}">
                <a16:creationId xmlns:a16="http://schemas.microsoft.com/office/drawing/2014/main" id="{E79295D0-0DC4-7C83-F398-1E33A278D04C}"/>
              </a:ext>
            </a:extLst>
          </p:cNvPr>
          <p:cNvSpPr/>
          <p:nvPr/>
        </p:nvSpPr>
        <p:spPr>
          <a:xfrm>
            <a:off x="7017834" y="6675857"/>
            <a:ext cx="1070517"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a:solidFill>
                  <a:srgbClr val="191919"/>
                </a:solidFill>
                <a:effectLst/>
                <a:latin typeface="Arial" panose="020B0604020202020204" pitchFamily="34" charset="0"/>
              </a:rPr>
              <a:t>Notify</a:t>
            </a:r>
            <a:endParaRPr lang="en-US"/>
          </a:p>
        </p:txBody>
      </p:sp>
      <p:sp>
        <p:nvSpPr>
          <p:cNvPr id="24" name="Rectangle: Rounded Corners 23">
            <a:extLst>
              <a:ext uri="{FF2B5EF4-FFF2-40B4-BE49-F238E27FC236}">
                <a16:creationId xmlns:a16="http://schemas.microsoft.com/office/drawing/2014/main" id="{647C7AC7-C438-FA93-6148-BE70EBD28C6F}"/>
              </a:ext>
            </a:extLst>
          </p:cNvPr>
          <p:cNvSpPr/>
          <p:nvPr/>
        </p:nvSpPr>
        <p:spPr>
          <a:xfrm>
            <a:off x="4011990" y="7402902"/>
            <a:ext cx="1878303" cy="5914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a:solidFill>
                  <a:srgbClr val="191919"/>
                </a:solidFill>
                <a:effectLst/>
                <a:latin typeface="Arial" panose="020B0604020202020204" pitchFamily="34" charset="0"/>
              </a:rPr>
              <a:t>Approve/DisApprove</a:t>
            </a:r>
            <a:endParaRPr lang="en-US"/>
          </a:p>
        </p:txBody>
      </p:sp>
      <p:cxnSp>
        <p:nvCxnSpPr>
          <p:cNvPr id="25" name="Straight Arrow Connector 24">
            <a:extLst>
              <a:ext uri="{FF2B5EF4-FFF2-40B4-BE49-F238E27FC236}">
                <a16:creationId xmlns:a16="http://schemas.microsoft.com/office/drawing/2014/main" id="{8AC4119B-00E5-3DFD-988B-7AB5FAF21B0D}"/>
              </a:ext>
            </a:extLst>
          </p:cNvPr>
          <p:cNvCxnSpPr>
            <a:stCxn id="14" idx="2"/>
            <a:endCxn id="6" idx="0"/>
          </p:cNvCxnSpPr>
          <p:nvPr/>
        </p:nvCxnSpPr>
        <p:spPr>
          <a:xfrm>
            <a:off x="2263079" y="2118732"/>
            <a:ext cx="2152804" cy="982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EA7CEEA-69BC-4766-1F49-1E6B8394771E}"/>
              </a:ext>
            </a:extLst>
          </p:cNvPr>
          <p:cNvCxnSpPr>
            <a:stCxn id="15" idx="2"/>
            <a:endCxn id="6" idx="0"/>
          </p:cNvCxnSpPr>
          <p:nvPr/>
        </p:nvCxnSpPr>
        <p:spPr>
          <a:xfrm>
            <a:off x="3713355" y="2118732"/>
            <a:ext cx="702528" cy="982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5BA68DB8-F90B-02C7-0DE5-D6548D577564}"/>
              </a:ext>
            </a:extLst>
          </p:cNvPr>
          <p:cNvCxnSpPr>
            <a:stCxn id="17" idx="2"/>
            <a:endCxn id="6" idx="0"/>
          </p:cNvCxnSpPr>
          <p:nvPr/>
        </p:nvCxnSpPr>
        <p:spPr>
          <a:xfrm flipH="1">
            <a:off x="4415883" y="2115942"/>
            <a:ext cx="2140358" cy="985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89F1DB9-8DE7-C8F1-A7F2-F552AD0F5626}"/>
              </a:ext>
            </a:extLst>
          </p:cNvPr>
          <p:cNvCxnSpPr>
            <a:stCxn id="18" idx="2"/>
            <a:endCxn id="6" idx="0"/>
          </p:cNvCxnSpPr>
          <p:nvPr/>
        </p:nvCxnSpPr>
        <p:spPr>
          <a:xfrm flipH="1">
            <a:off x="4415883" y="2118732"/>
            <a:ext cx="3434576" cy="982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C8684CBD-02FD-36EF-CC0D-8A74BCF048CA}"/>
              </a:ext>
            </a:extLst>
          </p:cNvPr>
          <p:cNvCxnSpPr>
            <a:stCxn id="20" idx="0"/>
            <a:endCxn id="7" idx="2"/>
          </p:cNvCxnSpPr>
          <p:nvPr/>
        </p:nvCxnSpPr>
        <p:spPr>
          <a:xfrm flipV="1">
            <a:off x="2415479" y="6017833"/>
            <a:ext cx="2011555" cy="648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FD2A4E4-B505-AE7E-D216-AAD60F1B911A}"/>
              </a:ext>
            </a:extLst>
          </p:cNvPr>
          <p:cNvCxnSpPr>
            <a:stCxn id="19" idx="0"/>
            <a:endCxn id="7" idx="2"/>
          </p:cNvCxnSpPr>
          <p:nvPr/>
        </p:nvCxnSpPr>
        <p:spPr>
          <a:xfrm flipV="1">
            <a:off x="3713354" y="6017833"/>
            <a:ext cx="713680" cy="648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BAB270AD-CC6D-5666-9186-90671BA50A87}"/>
              </a:ext>
            </a:extLst>
          </p:cNvPr>
          <p:cNvCxnSpPr>
            <a:cxnSpLocks/>
            <a:stCxn id="21" idx="0"/>
            <a:endCxn id="7" idx="2"/>
          </p:cNvCxnSpPr>
          <p:nvPr/>
        </p:nvCxnSpPr>
        <p:spPr>
          <a:xfrm flipH="1" flipV="1">
            <a:off x="4427034" y="6017833"/>
            <a:ext cx="524108" cy="644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B5E5C97-BF1E-FC29-FD9D-8DC48AB06CA4}"/>
              </a:ext>
            </a:extLst>
          </p:cNvPr>
          <p:cNvCxnSpPr>
            <a:stCxn id="22" idx="0"/>
            <a:endCxn id="7" idx="2"/>
          </p:cNvCxnSpPr>
          <p:nvPr/>
        </p:nvCxnSpPr>
        <p:spPr>
          <a:xfrm flipH="1" flipV="1">
            <a:off x="4427034" y="6017833"/>
            <a:ext cx="1886786" cy="644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AAAFF4D-CA29-08DC-024E-AF1214602E65}"/>
              </a:ext>
            </a:extLst>
          </p:cNvPr>
          <p:cNvCxnSpPr>
            <a:stCxn id="23" idx="0"/>
            <a:endCxn id="7" idx="2"/>
          </p:cNvCxnSpPr>
          <p:nvPr/>
        </p:nvCxnSpPr>
        <p:spPr>
          <a:xfrm flipH="1" flipV="1">
            <a:off x="4427034" y="6017833"/>
            <a:ext cx="3126059" cy="658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499AB9D-A982-63C0-AB6A-7CDCCAACE963}"/>
              </a:ext>
            </a:extLst>
          </p:cNvPr>
          <p:cNvCxnSpPr>
            <a:cxnSpLocks/>
            <a:stCxn id="21" idx="2"/>
            <a:endCxn id="24" idx="0"/>
          </p:cNvCxnSpPr>
          <p:nvPr/>
        </p:nvCxnSpPr>
        <p:spPr>
          <a:xfrm>
            <a:off x="4951142" y="7041781"/>
            <a:ext cx="0" cy="361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Rectangle: Rounded Corners 34">
            <a:extLst>
              <a:ext uri="{FF2B5EF4-FFF2-40B4-BE49-F238E27FC236}">
                <a16:creationId xmlns:a16="http://schemas.microsoft.com/office/drawing/2014/main" id="{F1BF8BBE-F626-91ED-1DA2-EBFADB1EC77F}"/>
              </a:ext>
            </a:extLst>
          </p:cNvPr>
          <p:cNvSpPr/>
          <p:nvPr/>
        </p:nvSpPr>
        <p:spPr>
          <a:xfrm>
            <a:off x="10244875" y="2371082"/>
            <a:ext cx="1070517"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a:solidFill>
                  <a:srgbClr val="191919"/>
                </a:solidFill>
                <a:effectLst/>
                <a:latin typeface="Arial" panose="020B0604020202020204" pitchFamily="34" charset="0"/>
              </a:rPr>
              <a:t>Name</a:t>
            </a:r>
            <a:endParaRPr lang="en-US"/>
          </a:p>
        </p:txBody>
      </p:sp>
      <p:sp>
        <p:nvSpPr>
          <p:cNvPr id="36" name="Rectangle: Rounded Corners 35">
            <a:extLst>
              <a:ext uri="{FF2B5EF4-FFF2-40B4-BE49-F238E27FC236}">
                <a16:creationId xmlns:a16="http://schemas.microsoft.com/office/drawing/2014/main" id="{32353225-F7A0-2522-C4BE-D8DA34FA43AE}"/>
              </a:ext>
            </a:extLst>
          </p:cNvPr>
          <p:cNvSpPr/>
          <p:nvPr/>
        </p:nvSpPr>
        <p:spPr>
          <a:xfrm>
            <a:off x="10255346" y="3009112"/>
            <a:ext cx="1633904"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a:solidFill>
                  <a:srgbClr val="191919"/>
                </a:solidFill>
                <a:effectLst/>
                <a:latin typeface="Arial" panose="020B0604020202020204" pitchFamily="34" charset="0"/>
              </a:rPr>
              <a:t>Employee Id</a:t>
            </a:r>
            <a:endParaRPr lang="en-US"/>
          </a:p>
        </p:txBody>
      </p:sp>
      <p:sp>
        <p:nvSpPr>
          <p:cNvPr id="37" name="Rectangle: Rounded Corners 36">
            <a:extLst>
              <a:ext uri="{FF2B5EF4-FFF2-40B4-BE49-F238E27FC236}">
                <a16:creationId xmlns:a16="http://schemas.microsoft.com/office/drawing/2014/main" id="{B76F0122-6750-1215-2E01-DE9B44A0D14A}"/>
              </a:ext>
            </a:extLst>
          </p:cNvPr>
          <p:cNvSpPr/>
          <p:nvPr/>
        </p:nvSpPr>
        <p:spPr>
          <a:xfrm>
            <a:off x="10266495" y="6283123"/>
            <a:ext cx="1520344"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a:solidFill>
                  <a:srgbClr val="191919"/>
                </a:solidFill>
                <a:effectLst/>
                <a:latin typeface="Arial" panose="020B0604020202020204" pitchFamily="34" charset="0"/>
              </a:rPr>
              <a:t>Department</a:t>
            </a:r>
            <a:endParaRPr lang="en-US"/>
          </a:p>
        </p:txBody>
      </p:sp>
      <p:sp>
        <p:nvSpPr>
          <p:cNvPr id="38" name="Rectangle: Rounded Corners 37">
            <a:extLst>
              <a:ext uri="{FF2B5EF4-FFF2-40B4-BE49-F238E27FC236}">
                <a16:creationId xmlns:a16="http://schemas.microsoft.com/office/drawing/2014/main" id="{878169F6-36CB-D8C8-E217-040C7C88F856}"/>
              </a:ext>
            </a:extLst>
          </p:cNvPr>
          <p:cNvSpPr/>
          <p:nvPr/>
        </p:nvSpPr>
        <p:spPr>
          <a:xfrm>
            <a:off x="10244079" y="4417675"/>
            <a:ext cx="1070517"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a:solidFill>
                  <a:srgbClr val="191919"/>
                </a:solidFill>
                <a:effectLst/>
                <a:latin typeface="Arial" panose="020B0604020202020204" pitchFamily="34" charset="0"/>
              </a:rPr>
              <a:t>Email</a:t>
            </a:r>
            <a:endParaRPr lang="en-US" dirty="0"/>
          </a:p>
        </p:txBody>
      </p:sp>
      <p:sp>
        <p:nvSpPr>
          <p:cNvPr id="39" name="Rectangle: Rounded Corners 38">
            <a:extLst>
              <a:ext uri="{FF2B5EF4-FFF2-40B4-BE49-F238E27FC236}">
                <a16:creationId xmlns:a16="http://schemas.microsoft.com/office/drawing/2014/main" id="{286F4964-D5DF-31FC-7AB1-DA7439DD7DC0}"/>
              </a:ext>
            </a:extLst>
          </p:cNvPr>
          <p:cNvSpPr/>
          <p:nvPr/>
        </p:nvSpPr>
        <p:spPr>
          <a:xfrm>
            <a:off x="10244195" y="3725043"/>
            <a:ext cx="1773044" cy="5095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0" i="0" dirty="0">
                <a:solidFill>
                  <a:srgbClr val="191919"/>
                </a:solidFill>
                <a:effectLst/>
                <a:latin typeface="Arial" panose="020B0604020202020204" pitchFamily="34" charset="0"/>
              </a:rPr>
              <a:t>Phone Number</a:t>
            </a:r>
            <a:endParaRPr lang="en-US" b="0" i="0" dirty="0">
              <a:solidFill>
                <a:srgbClr val="000000"/>
              </a:solidFill>
              <a:effectLst/>
              <a:latin typeface="Helvetica Neue"/>
            </a:endParaRPr>
          </a:p>
          <a:p>
            <a:pPr algn="ctr"/>
            <a:r>
              <a:rPr lang="en-US" sz="1800" b="0" i="0" dirty="0">
                <a:solidFill>
                  <a:srgbClr val="191919"/>
                </a:solidFill>
                <a:effectLst/>
                <a:latin typeface="Arial" panose="020B0604020202020204" pitchFamily="34" charset="0"/>
              </a:rPr>
              <a:t>(Optional)</a:t>
            </a:r>
            <a:endParaRPr lang="en-US" b="0" i="0" dirty="0">
              <a:solidFill>
                <a:srgbClr val="000000"/>
              </a:solidFill>
              <a:effectLst/>
              <a:latin typeface="Helvetica Neue"/>
            </a:endParaRPr>
          </a:p>
        </p:txBody>
      </p:sp>
      <p:sp>
        <p:nvSpPr>
          <p:cNvPr id="40" name="Rectangle: Rounded Corners 39">
            <a:extLst>
              <a:ext uri="{FF2B5EF4-FFF2-40B4-BE49-F238E27FC236}">
                <a16:creationId xmlns:a16="http://schemas.microsoft.com/office/drawing/2014/main" id="{D7CE58AB-D95B-8A7F-7081-EEDC6333F254}"/>
              </a:ext>
            </a:extLst>
          </p:cNvPr>
          <p:cNvSpPr/>
          <p:nvPr/>
        </p:nvSpPr>
        <p:spPr>
          <a:xfrm>
            <a:off x="10244194" y="5022226"/>
            <a:ext cx="1375377"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191919"/>
                </a:solidFill>
                <a:latin typeface="Arial" panose="020B0604020202020204" pitchFamily="34" charset="0"/>
              </a:rPr>
              <a:t>Training</a:t>
            </a:r>
            <a:endParaRPr lang="en-US" dirty="0"/>
          </a:p>
        </p:txBody>
      </p:sp>
      <p:sp>
        <p:nvSpPr>
          <p:cNvPr id="41" name="Rectangle: Rounded Corners 40">
            <a:extLst>
              <a:ext uri="{FF2B5EF4-FFF2-40B4-BE49-F238E27FC236}">
                <a16:creationId xmlns:a16="http://schemas.microsoft.com/office/drawing/2014/main" id="{314575CE-48DE-3FF0-2010-FDCA915C8EB9}"/>
              </a:ext>
            </a:extLst>
          </p:cNvPr>
          <p:cNvSpPr/>
          <p:nvPr/>
        </p:nvSpPr>
        <p:spPr>
          <a:xfrm>
            <a:off x="10259805" y="5603606"/>
            <a:ext cx="1359766" cy="379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a:solidFill>
                  <a:srgbClr val="191919"/>
                </a:solidFill>
                <a:effectLst/>
                <a:latin typeface="Arial" panose="020B0604020202020204" pitchFamily="34" charset="0"/>
              </a:rPr>
              <a:t>Complition</a:t>
            </a:r>
            <a:endParaRPr lang="en-US"/>
          </a:p>
        </p:txBody>
      </p:sp>
      <p:cxnSp>
        <p:nvCxnSpPr>
          <p:cNvPr id="42" name="Straight Arrow Connector 41">
            <a:extLst>
              <a:ext uri="{FF2B5EF4-FFF2-40B4-BE49-F238E27FC236}">
                <a16:creationId xmlns:a16="http://schemas.microsoft.com/office/drawing/2014/main" id="{17394710-E09E-5148-5BD5-B2353E330773}"/>
              </a:ext>
            </a:extLst>
          </p:cNvPr>
          <p:cNvCxnSpPr>
            <a:stCxn id="8" idx="3"/>
            <a:endCxn id="35" idx="1"/>
          </p:cNvCxnSpPr>
          <p:nvPr/>
        </p:nvCxnSpPr>
        <p:spPr>
          <a:xfrm flipV="1">
            <a:off x="8610971" y="2560653"/>
            <a:ext cx="1633904" cy="20581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2E18571-0176-E5FA-F5D1-CD76DEEA6D8C}"/>
              </a:ext>
            </a:extLst>
          </p:cNvPr>
          <p:cNvCxnSpPr>
            <a:cxnSpLocks/>
            <a:stCxn id="8" idx="3"/>
            <a:endCxn id="36" idx="1"/>
          </p:cNvCxnSpPr>
          <p:nvPr/>
        </p:nvCxnSpPr>
        <p:spPr>
          <a:xfrm flipV="1">
            <a:off x="8610971" y="3198683"/>
            <a:ext cx="1644375" cy="1420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71A5FE7-6C66-AAFA-9973-8775B55BD34D}"/>
              </a:ext>
            </a:extLst>
          </p:cNvPr>
          <p:cNvCxnSpPr>
            <a:cxnSpLocks/>
            <a:stCxn id="8" idx="3"/>
            <a:endCxn id="38" idx="1"/>
          </p:cNvCxnSpPr>
          <p:nvPr/>
        </p:nvCxnSpPr>
        <p:spPr>
          <a:xfrm flipV="1">
            <a:off x="8610971" y="4607246"/>
            <a:ext cx="1633108" cy="11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FD74226-9FCD-2768-86DA-5FEF3FC7FE0C}"/>
              </a:ext>
            </a:extLst>
          </p:cNvPr>
          <p:cNvCxnSpPr>
            <a:cxnSpLocks/>
            <a:stCxn id="8" idx="3"/>
            <a:endCxn id="39" idx="1"/>
          </p:cNvCxnSpPr>
          <p:nvPr/>
        </p:nvCxnSpPr>
        <p:spPr>
          <a:xfrm flipV="1">
            <a:off x="8610971" y="3979824"/>
            <a:ext cx="1633224" cy="639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9479AF6A-B036-3E9B-A539-F9AE9F82180B}"/>
              </a:ext>
            </a:extLst>
          </p:cNvPr>
          <p:cNvCxnSpPr>
            <a:cxnSpLocks/>
          </p:cNvCxnSpPr>
          <p:nvPr/>
        </p:nvCxnSpPr>
        <p:spPr>
          <a:xfrm>
            <a:off x="8622123" y="4626414"/>
            <a:ext cx="1633223" cy="592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3469F178-EB82-BE81-E5B8-4A96AC2E32B1}"/>
              </a:ext>
            </a:extLst>
          </p:cNvPr>
          <p:cNvCxnSpPr>
            <a:cxnSpLocks/>
            <a:stCxn id="8" idx="3"/>
            <a:endCxn id="41" idx="1"/>
          </p:cNvCxnSpPr>
          <p:nvPr/>
        </p:nvCxnSpPr>
        <p:spPr>
          <a:xfrm>
            <a:off x="8610971" y="4618827"/>
            <a:ext cx="1648834" cy="117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67D1BB3B-76CD-0F65-CC8F-D9A712CC35ED}"/>
              </a:ext>
            </a:extLst>
          </p:cNvPr>
          <p:cNvCxnSpPr>
            <a:cxnSpLocks/>
            <a:stCxn id="8" idx="3"/>
            <a:endCxn id="37" idx="1"/>
          </p:cNvCxnSpPr>
          <p:nvPr/>
        </p:nvCxnSpPr>
        <p:spPr>
          <a:xfrm>
            <a:off x="8610971" y="4618827"/>
            <a:ext cx="1655524" cy="1853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81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099F-1B36-1114-3671-243804BC96FA}"/>
              </a:ext>
            </a:extLst>
          </p:cNvPr>
          <p:cNvSpPr>
            <a:spLocks noGrp="1"/>
          </p:cNvSpPr>
          <p:nvPr>
            <p:ph type="title"/>
          </p:nvPr>
        </p:nvSpPr>
        <p:spPr/>
        <p:txBody>
          <a:bodyPr/>
          <a:lstStyle/>
          <a:p>
            <a:r>
              <a:rPr lang="en-US" dirty="0"/>
              <a:t>Hardware &amp; Software Detail</a:t>
            </a:r>
          </a:p>
        </p:txBody>
      </p:sp>
      <p:sp>
        <p:nvSpPr>
          <p:cNvPr id="3" name="Content Placeholder 2">
            <a:extLst>
              <a:ext uri="{FF2B5EF4-FFF2-40B4-BE49-F238E27FC236}">
                <a16:creationId xmlns:a16="http://schemas.microsoft.com/office/drawing/2014/main" id="{36578973-F3AF-6AB7-B87B-D495673893D4}"/>
              </a:ext>
            </a:extLst>
          </p:cNvPr>
          <p:cNvSpPr>
            <a:spLocks noGrp="1"/>
          </p:cNvSpPr>
          <p:nvPr>
            <p:ph idx="1"/>
          </p:nvPr>
        </p:nvSpPr>
        <p:spPr/>
        <p:txBody>
          <a:bodyPr/>
          <a:lstStyle/>
          <a:p>
            <a:r>
              <a:rPr lang="en-US" dirty="0"/>
              <a:t>Apache</a:t>
            </a:r>
          </a:p>
          <a:p>
            <a:r>
              <a:rPr lang="en-US" dirty="0"/>
              <a:t>Visual Studio</a:t>
            </a:r>
          </a:p>
          <a:p>
            <a:r>
              <a:rPr lang="en-US" dirty="0"/>
              <a:t>HTML, CSS, JavaScript, C#, .NET, SQL</a:t>
            </a:r>
          </a:p>
          <a:p>
            <a:r>
              <a:rPr lang="en-US" dirty="0"/>
              <a:t>i3 5</a:t>
            </a:r>
            <a:r>
              <a:rPr lang="en-US" baseline="30000" dirty="0"/>
              <a:t>th</a:t>
            </a:r>
            <a:r>
              <a:rPr lang="en-US" dirty="0"/>
              <a:t> gen 8GB RAM</a:t>
            </a:r>
          </a:p>
          <a:p>
            <a:endParaRPr lang="en-US" dirty="0"/>
          </a:p>
        </p:txBody>
      </p:sp>
    </p:spTree>
    <p:extLst>
      <p:ext uri="{BB962C8B-B14F-4D97-AF65-F5344CB8AC3E}">
        <p14:creationId xmlns:p14="http://schemas.microsoft.com/office/powerpoint/2010/main" val="301732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1520</TotalTime>
  <Words>252</Words>
  <Application>Microsoft Office PowerPoint</Application>
  <PresentationFormat>Custom</PresentationFormat>
  <Paragraphs>64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Book Antiqua</vt:lpstr>
      <vt:lpstr>Calibri</vt:lpstr>
      <vt:lpstr>Helvetica Neue</vt:lpstr>
      <vt:lpstr>Source Sans Pro</vt:lpstr>
      <vt:lpstr>Trebuchet MS</vt:lpstr>
      <vt:lpstr>Wingdings 3</vt:lpstr>
      <vt:lpstr>Facet</vt:lpstr>
      <vt:lpstr>Employee Training Management Software</vt:lpstr>
      <vt:lpstr>Abstract</vt:lpstr>
      <vt:lpstr>Literature Survey</vt:lpstr>
      <vt:lpstr>Objectives</vt:lpstr>
      <vt:lpstr>Existing Methods- Drawbacks</vt:lpstr>
      <vt:lpstr>Proposed Method</vt:lpstr>
      <vt:lpstr>Modules</vt:lpstr>
      <vt:lpstr>Architecture Diagram</vt:lpstr>
      <vt:lpstr>Hardware &amp; Software Detail</vt:lpstr>
      <vt:lpstr>Timeline</vt:lpstr>
      <vt:lpstr>References</vt:lpstr>
      <vt:lpstr>Thank You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Wakhar Aalam</cp:lastModifiedBy>
  <cp:revision>13</cp:revision>
  <dcterms:created xsi:type="dcterms:W3CDTF">2023-12-04T18:23:59Z</dcterms:created>
  <dcterms:modified xsi:type="dcterms:W3CDTF">2023-12-21T08:08:36Z</dcterms:modified>
</cp:coreProperties>
</file>