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8" r:id="rId4"/>
    <p:sldId id="259" r:id="rId5"/>
    <p:sldId id="260" r:id="rId6"/>
    <p:sldId id="262" r:id="rId7"/>
    <p:sldId id="261" r:id="rId8"/>
    <p:sldId id="265" r:id="rId9"/>
    <p:sldId id="264" r:id="rId10"/>
    <p:sldId id="268" r:id="rId11"/>
    <p:sldId id="266"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7030A0"/>
    <a:srgbClr val="FF3737"/>
    <a:srgbClr val="FF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D1669E8-D03A-4BB2-8C6B-B4B9D4F91172}"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1793382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669E8-D03A-4BB2-8C6B-B4B9D4F91172}"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365935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669E8-D03A-4BB2-8C6B-B4B9D4F91172}"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2915159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1669E8-D03A-4BB2-8C6B-B4B9D4F91172}"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34264368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1669E8-D03A-4BB2-8C6B-B4B9D4F91172}" type="datetimeFigureOut">
              <a:rPr lang="en-US" smtClean="0"/>
              <a:t>5/24/2017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3971565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D1669E8-D03A-4BB2-8C6B-B4B9D4F91172}"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1329103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D1669E8-D03A-4BB2-8C6B-B4B9D4F91172}" type="datetimeFigureOut">
              <a:rPr lang="en-US" smtClean="0"/>
              <a:t>5/24/2017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4069447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1669E8-D03A-4BB2-8C6B-B4B9D4F91172}" type="datetimeFigureOut">
              <a:rPr lang="en-US" smtClean="0"/>
              <a:t>5/24/2017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4153897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1669E8-D03A-4BB2-8C6B-B4B9D4F91172}" type="datetimeFigureOut">
              <a:rPr lang="en-US" smtClean="0"/>
              <a:t>5/24/2017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668952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669E8-D03A-4BB2-8C6B-B4B9D4F91172}"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3450338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D1669E8-D03A-4BB2-8C6B-B4B9D4F91172}" type="datetimeFigureOut">
              <a:rPr lang="en-US" smtClean="0"/>
              <a:t>5/24/2017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4FE6BF-33A6-4CAC-B9F1-B6655B079D29}" type="slidenum">
              <a:rPr lang="en-US" smtClean="0"/>
              <a:t>‹#›</a:t>
            </a:fld>
            <a:endParaRPr lang="en-US"/>
          </a:p>
        </p:txBody>
      </p:sp>
    </p:spTree>
    <p:extLst>
      <p:ext uri="{BB962C8B-B14F-4D97-AF65-F5344CB8AC3E}">
        <p14:creationId xmlns:p14="http://schemas.microsoft.com/office/powerpoint/2010/main" val="3910900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1669E8-D03A-4BB2-8C6B-B4B9D4F91172}" type="datetimeFigureOut">
              <a:rPr lang="en-US" smtClean="0"/>
              <a:t>5/24/2017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4FE6BF-33A6-4CAC-B9F1-B6655B079D29}" type="slidenum">
              <a:rPr lang="en-US" smtClean="0"/>
              <a:t>‹#›</a:t>
            </a:fld>
            <a:endParaRPr lang="en-US"/>
          </a:p>
        </p:txBody>
      </p:sp>
    </p:spTree>
    <p:extLst>
      <p:ext uri="{BB962C8B-B14F-4D97-AF65-F5344CB8AC3E}">
        <p14:creationId xmlns:p14="http://schemas.microsoft.com/office/powerpoint/2010/main" val="3390470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image" Target="../media/image6.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25425"/>
            <a:ext cx="9144000" cy="2387600"/>
          </a:xfrm>
        </p:spPr>
        <p:txBody>
          <a:bodyPr>
            <a:normAutofit/>
          </a:bodyPr>
          <a:lstStyle/>
          <a:p>
            <a:r>
              <a:rPr lang="en-US" b="1" dirty="0" smtClean="0"/>
              <a:t>Clustering </a:t>
            </a:r>
            <a:r>
              <a:rPr lang="en-US" b="1" dirty="0"/>
              <a:t>analyses</a:t>
            </a:r>
            <a:r>
              <a:rPr lang="en-US" dirty="0"/>
              <a:t>: hierarchical, k-means, </a:t>
            </a:r>
            <a:r>
              <a:rPr lang="en-US" dirty="0" smtClean="0"/>
              <a:t>PCA</a:t>
            </a:r>
            <a:endParaRPr lang="en-US" dirty="0"/>
          </a:p>
        </p:txBody>
      </p:sp>
      <p:pic>
        <p:nvPicPr>
          <p:cNvPr id="4" name="Picture 3"/>
          <p:cNvPicPr>
            <a:picLocks noChangeAspect="1"/>
          </p:cNvPicPr>
          <p:nvPr/>
        </p:nvPicPr>
        <p:blipFill>
          <a:blip r:embed="rId2"/>
          <a:stretch>
            <a:fillRect/>
          </a:stretch>
        </p:blipFill>
        <p:spPr>
          <a:xfrm>
            <a:off x="4407834" y="2773736"/>
            <a:ext cx="2838450" cy="3838575"/>
          </a:xfrm>
          <a:prstGeom prst="rect">
            <a:avLst/>
          </a:prstGeom>
        </p:spPr>
      </p:pic>
    </p:spTree>
    <p:extLst>
      <p:ext uri="{BB962C8B-B14F-4D97-AF65-F5344CB8AC3E}">
        <p14:creationId xmlns:p14="http://schemas.microsoft.com/office/powerpoint/2010/main" val="19794456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341" y="136525"/>
            <a:ext cx="10515600" cy="1325563"/>
          </a:xfrm>
        </p:spPr>
        <p:txBody>
          <a:bodyPr/>
          <a:lstStyle/>
          <a:p>
            <a:r>
              <a:rPr lang="en-US" dirty="0" smtClean="0"/>
              <a:t>PCA on </a:t>
            </a:r>
            <a:r>
              <a:rPr lang="en-US" dirty="0" err="1" smtClean="0"/>
              <a:t>Cigdem’s</a:t>
            </a:r>
            <a:r>
              <a:rPr lang="en-US" dirty="0" smtClean="0"/>
              <a:t> RNA-</a:t>
            </a:r>
            <a:r>
              <a:rPr lang="en-US" dirty="0" err="1" smtClean="0"/>
              <a:t>seq</a:t>
            </a:r>
            <a:r>
              <a:rPr lang="en-US" dirty="0" smtClean="0"/>
              <a:t> Data</a:t>
            </a:r>
            <a:endParaRPr lang="en-US"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60991" y="2555326"/>
            <a:ext cx="3892410" cy="3892410"/>
          </a:xfrm>
        </p:spPr>
      </p:pic>
      <p:sp>
        <p:nvSpPr>
          <p:cNvPr id="11" name="TextBox 10"/>
          <p:cNvSpPr txBox="1"/>
          <p:nvPr/>
        </p:nvSpPr>
        <p:spPr>
          <a:xfrm>
            <a:off x="591671" y="1462089"/>
            <a:ext cx="8619564"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PCA on </a:t>
            </a:r>
            <a:r>
              <a:rPr lang="en-US" dirty="0" err="1" smtClean="0"/>
              <a:t>Cigdem’s</a:t>
            </a:r>
            <a:r>
              <a:rPr lang="en-US" dirty="0" smtClean="0"/>
              <a:t> RNA-</a:t>
            </a:r>
            <a:r>
              <a:rPr lang="en-US" dirty="0" err="1" smtClean="0"/>
              <a:t>seq</a:t>
            </a:r>
            <a:r>
              <a:rPr lang="en-US" dirty="0" smtClean="0"/>
              <a:t> data shows that the main source of variance is by phenotype</a:t>
            </a:r>
          </a:p>
          <a:p>
            <a:pPr marL="285750" indent="-285750">
              <a:buFont typeface="Arial" panose="020B0604020202020204" pitchFamily="34" charset="0"/>
              <a:buChar char="•"/>
            </a:pPr>
            <a:r>
              <a:rPr lang="en-US" dirty="0" smtClean="0"/>
              <a:t>The second PC looks like it may possibly be due to treatment (FLX vs CNTRL) but not as strongly as phenotype</a:t>
            </a:r>
          </a:p>
          <a:p>
            <a:pPr marL="285750" indent="-285750">
              <a:buFont typeface="Arial" panose="020B0604020202020204" pitchFamily="34" charset="0"/>
              <a:buChar char="•"/>
            </a:pPr>
            <a:r>
              <a:rPr lang="en-US" dirty="0" smtClean="0"/>
              <a:t>This is useful information – PCA is cool</a:t>
            </a:r>
            <a:endParaRPr lang="en-US"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1" y="2608426"/>
            <a:ext cx="3786210" cy="3786210"/>
          </a:xfrm>
          <a:prstGeom prst="rect">
            <a:avLst/>
          </a:prstGeom>
        </p:spPr>
      </p:pic>
    </p:spTree>
    <p:extLst>
      <p:ext uri="{BB962C8B-B14F-4D97-AF65-F5344CB8AC3E}">
        <p14:creationId xmlns:p14="http://schemas.microsoft.com/office/powerpoint/2010/main" val="2290773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Package, “</a:t>
            </a:r>
            <a:r>
              <a:rPr lang="en-US" dirty="0" err="1" smtClean="0"/>
              <a:t>rggobi</a:t>
            </a:r>
            <a:r>
              <a:rPr lang="en-US" dirty="0" smtClean="0"/>
              <a:t>”, and More…</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8728" y="1690688"/>
            <a:ext cx="5711600" cy="4351338"/>
          </a:xfrm>
        </p:spPr>
      </p:pic>
      <p:sp>
        <p:nvSpPr>
          <p:cNvPr id="5" name="TextBox 4"/>
          <p:cNvSpPr txBox="1"/>
          <p:nvPr/>
        </p:nvSpPr>
        <p:spPr>
          <a:xfrm>
            <a:off x="421340" y="1986990"/>
            <a:ext cx="4365813" cy="3416320"/>
          </a:xfrm>
          <a:prstGeom prst="rect">
            <a:avLst/>
          </a:prstGeom>
          <a:noFill/>
        </p:spPr>
        <p:txBody>
          <a:bodyPr wrap="square" rtlCol="0">
            <a:spAutoFit/>
          </a:bodyPr>
          <a:lstStyle/>
          <a:p>
            <a:pPr marL="285750" indent="-285750">
              <a:buFont typeface="Arial" panose="020B0604020202020204" pitchFamily="34" charset="0"/>
              <a:buChar char="•"/>
            </a:pPr>
            <a:r>
              <a:rPr lang="en-US" dirty="0" smtClean="0"/>
              <a:t>“cluster” contains many different types of clustering techniques</a:t>
            </a:r>
          </a:p>
          <a:p>
            <a:pPr marL="742950" lvl="1" indent="-285750">
              <a:buFont typeface="Arial" panose="020B0604020202020204" pitchFamily="34" charset="0"/>
              <a:buChar char="•"/>
            </a:pPr>
            <a:r>
              <a:rPr lang="en-US" dirty="0" smtClean="0"/>
              <a:t>Would be helpful to go through functions that look most interesting</a:t>
            </a:r>
          </a:p>
          <a:p>
            <a:pPr marL="285750" indent="-285750">
              <a:buFont typeface="Arial" panose="020B0604020202020204" pitchFamily="34" charset="0"/>
              <a:buChar char="•"/>
            </a:pPr>
            <a:r>
              <a:rPr lang="en-US" dirty="0" smtClean="0"/>
              <a:t>“</a:t>
            </a:r>
            <a:r>
              <a:rPr lang="en-US" dirty="0" err="1" smtClean="0"/>
              <a:t>rggobi</a:t>
            </a:r>
            <a:r>
              <a:rPr lang="en-US" dirty="0" smtClean="0"/>
              <a:t>” is mainly for visualization – looks really fancy</a:t>
            </a:r>
          </a:p>
          <a:p>
            <a:pPr marL="285750" indent="-285750">
              <a:buFont typeface="Arial" panose="020B0604020202020204" pitchFamily="34" charset="0"/>
              <a:buChar char="•"/>
            </a:pPr>
            <a:r>
              <a:rPr lang="en-US" dirty="0" smtClean="0"/>
              <a:t>Tons of other packages/functions available for R alone</a:t>
            </a:r>
          </a:p>
          <a:p>
            <a:pPr marL="285750" indent="-285750">
              <a:buFont typeface="Arial" panose="020B0604020202020204" pitchFamily="34" charset="0"/>
              <a:buChar char="•"/>
            </a:pPr>
            <a:r>
              <a:rPr lang="en-US" dirty="0" smtClean="0"/>
              <a:t>Also tons of options for other clustering software outside of R</a:t>
            </a:r>
          </a:p>
          <a:p>
            <a:pPr marL="742950" lvl="1" indent="-285750">
              <a:buFont typeface="Arial" panose="020B0604020202020204" pitchFamily="34" charset="0"/>
              <a:buChar char="•"/>
            </a:pPr>
            <a:r>
              <a:rPr lang="en-US" dirty="0" smtClean="0"/>
              <a:t>Worth sticking to R or exploring outside?</a:t>
            </a:r>
            <a:endParaRPr lang="en-US" dirty="0"/>
          </a:p>
        </p:txBody>
      </p:sp>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12557" r="11930"/>
          <a:stretch/>
        </p:blipFill>
        <p:spPr>
          <a:xfrm>
            <a:off x="8197682" y="1690688"/>
            <a:ext cx="3850884" cy="4581184"/>
          </a:xfrm>
          <a:prstGeom prst="rect">
            <a:avLst/>
          </a:prstGeom>
        </p:spPr>
      </p:pic>
    </p:spTree>
    <p:extLst>
      <p:ext uri="{BB962C8B-B14F-4D97-AF65-F5344CB8AC3E}">
        <p14:creationId xmlns:p14="http://schemas.microsoft.com/office/powerpoint/2010/main" val="955528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0" y="335846"/>
            <a:ext cx="6096000" cy="6186309"/>
          </a:xfrm>
          <a:prstGeom prst="rect">
            <a:avLst/>
          </a:prstGeom>
        </p:spPr>
        <p:txBody>
          <a:bodyPr>
            <a:spAutoFit/>
          </a:bodyPr>
          <a:lstStyle/>
          <a:p>
            <a:r>
              <a:rPr lang="en-US" dirty="0"/>
              <a:t>Two facts:</a:t>
            </a:r>
          </a:p>
          <a:p>
            <a:endParaRPr lang="en-US" dirty="0"/>
          </a:p>
          <a:p>
            <a:r>
              <a:rPr lang="en-US" dirty="0"/>
              <a:t>(</a:t>
            </a:r>
            <a:r>
              <a:rPr lang="en-US" dirty="0" err="1"/>
              <a:t>i</a:t>
            </a:r>
            <a:r>
              <a:rPr lang="en-US" dirty="0"/>
              <a:t>) Correlation is the covariance of the z-scores.</a:t>
            </a:r>
          </a:p>
          <a:p>
            <a:endParaRPr lang="en-US" dirty="0"/>
          </a:p>
          <a:p>
            <a:r>
              <a:rPr lang="en-US" dirty="0"/>
              <a:t>(e.g. see here about four-fifths of the way down the page; alternatively, try</a:t>
            </a:r>
          </a:p>
          <a:p>
            <a:endParaRPr lang="en-US" dirty="0"/>
          </a:p>
          <a:p>
            <a:r>
              <a:rPr lang="en-US" dirty="0" err="1"/>
              <a:t>zx</a:t>
            </a:r>
            <a:r>
              <a:rPr lang="en-US" dirty="0"/>
              <a:t> = scale(x)  # this returns z-scores directly, but you can use your form instead</a:t>
            </a:r>
          </a:p>
          <a:p>
            <a:r>
              <a:rPr lang="en-US" dirty="0" err="1"/>
              <a:t>zy</a:t>
            </a:r>
            <a:r>
              <a:rPr lang="en-US" dirty="0"/>
              <a:t> = scale(y)</a:t>
            </a:r>
          </a:p>
          <a:p>
            <a:r>
              <a:rPr lang="en-US" dirty="0" err="1"/>
              <a:t>cov</a:t>
            </a:r>
            <a:r>
              <a:rPr lang="en-US" dirty="0"/>
              <a:t>(</a:t>
            </a:r>
            <a:r>
              <a:rPr lang="en-US" dirty="0" err="1"/>
              <a:t>zx,zy</a:t>
            </a:r>
            <a:r>
              <a:rPr lang="en-US" dirty="0"/>
              <a:t>);</a:t>
            </a:r>
            <a:r>
              <a:rPr lang="en-US" dirty="0" err="1"/>
              <a:t>cor</a:t>
            </a:r>
            <a:r>
              <a:rPr lang="en-US" dirty="0"/>
              <a:t>(</a:t>
            </a:r>
            <a:r>
              <a:rPr lang="en-US" dirty="0" err="1"/>
              <a:t>x,y</a:t>
            </a:r>
            <a:r>
              <a:rPr lang="en-US" dirty="0"/>
              <a:t>)</a:t>
            </a:r>
          </a:p>
          <a:p>
            <a:r>
              <a:rPr lang="en-US" dirty="0"/>
              <a:t>to see that covariance of z-scores and correlation are the same.</a:t>
            </a:r>
          </a:p>
          <a:p>
            <a:endParaRPr lang="en-US" dirty="0"/>
          </a:p>
          <a:p>
            <a:r>
              <a:rPr lang="en-US" dirty="0"/>
              <a:t>(ii) If you takes z-scores of z-scores you get z-scores. You can see this by direct reasoning (if the mean and standard deviation are already 0 and 1, you change nothing by subtracting 0 and dividing by 1), and you can double-check by looking at scale(scale(x))</a:t>
            </a:r>
          </a:p>
          <a:p>
            <a:endParaRPr lang="en-US" dirty="0"/>
          </a:p>
          <a:p>
            <a:r>
              <a:rPr lang="en-US" dirty="0"/>
              <a:t>Hence the correlation of the z-scores is the covariance of the z-scores of the z-scores, which is just the covariance of the z-scores, which is just the correlation of the original scores.</a:t>
            </a:r>
          </a:p>
        </p:txBody>
      </p:sp>
    </p:spTree>
    <p:extLst>
      <p:ext uri="{BB962C8B-B14F-4D97-AF65-F5344CB8AC3E}">
        <p14:creationId xmlns:p14="http://schemas.microsoft.com/office/powerpoint/2010/main" val="267224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Clustering Analyses?</a:t>
            </a:r>
            <a:endParaRPr lang="en-US" dirty="0"/>
          </a:p>
        </p:txBody>
      </p:sp>
      <p:sp>
        <p:nvSpPr>
          <p:cNvPr id="3" name="Content Placeholder 2"/>
          <p:cNvSpPr>
            <a:spLocks noGrp="1"/>
          </p:cNvSpPr>
          <p:nvPr>
            <p:ph idx="1"/>
          </p:nvPr>
        </p:nvSpPr>
        <p:spPr>
          <a:xfrm>
            <a:off x="838200" y="1815447"/>
            <a:ext cx="10515600" cy="4351338"/>
          </a:xfrm>
        </p:spPr>
        <p:txBody>
          <a:bodyPr/>
          <a:lstStyle/>
          <a:p>
            <a:pPr marL="0">
              <a:lnSpc>
                <a:spcPct val="100000"/>
              </a:lnSpc>
            </a:pPr>
            <a:r>
              <a:rPr lang="en-US" dirty="0" smtClean="0"/>
              <a:t>Techniques used to cluster data into groups (clusters)</a:t>
            </a:r>
          </a:p>
          <a:p>
            <a:pPr marL="0" indent="0">
              <a:lnSpc>
                <a:spcPct val="100000"/>
              </a:lnSpc>
              <a:buNone/>
            </a:pPr>
            <a:r>
              <a:rPr lang="en-US" dirty="0" smtClean="0"/>
              <a:t>    according to similar properties</a:t>
            </a:r>
          </a:p>
          <a:p>
            <a:pPr lvl="1"/>
            <a:r>
              <a:rPr lang="en-US" dirty="0" smtClean="0"/>
              <a:t>Tons of different algorithms/techniques available to do this</a:t>
            </a:r>
          </a:p>
          <a:p>
            <a:r>
              <a:rPr lang="en-US" dirty="0" smtClean="0"/>
              <a:t>Why is this helpful?</a:t>
            </a:r>
          </a:p>
          <a:p>
            <a:pPr lvl="1"/>
            <a:r>
              <a:rPr lang="en-US" dirty="0" smtClean="0"/>
              <a:t>Good for exploratory data mining – looking for patterns</a:t>
            </a:r>
          </a:p>
          <a:p>
            <a:pPr lvl="2"/>
            <a:r>
              <a:rPr lang="en-US" dirty="0" smtClean="0"/>
              <a:t>What is interesting in this dataset?</a:t>
            </a:r>
          </a:p>
          <a:p>
            <a:pPr lvl="1"/>
            <a:r>
              <a:rPr lang="en-US" dirty="0" smtClean="0"/>
              <a:t>Better understand/analyze your data</a:t>
            </a:r>
          </a:p>
          <a:p>
            <a:pPr lvl="2"/>
            <a:r>
              <a:rPr lang="en-US" dirty="0" smtClean="0"/>
              <a:t>What are the main sources of variability?</a:t>
            </a:r>
          </a:p>
          <a:p>
            <a:pPr lvl="2"/>
            <a:r>
              <a:rPr lang="en-US" dirty="0" smtClean="0"/>
              <a:t>What genes are clustering together in response to treatment?</a:t>
            </a:r>
          </a:p>
          <a:p>
            <a:pPr lvl="1"/>
            <a:r>
              <a:rPr lang="en-US" dirty="0" smtClean="0"/>
              <a:t>Probably a ton more</a:t>
            </a:r>
          </a:p>
          <a:p>
            <a:pPr lvl="1"/>
            <a:endParaRPr lang="en-US" dirty="0" smtClean="0"/>
          </a:p>
          <a:p>
            <a:pPr lvl="1"/>
            <a:endParaRPr lang="en-US" dirty="0" smtClean="0"/>
          </a:p>
          <a:p>
            <a:pPr lvl="1"/>
            <a:endParaRPr lang="en-US" dirty="0" smtClean="0"/>
          </a:p>
          <a:p>
            <a:pPr lvl="1"/>
            <a:endParaRPr lang="en-US" dirty="0" smtClean="0"/>
          </a:p>
        </p:txBody>
      </p:sp>
      <p:pic>
        <p:nvPicPr>
          <p:cNvPr id="4" name="Picture 3"/>
          <p:cNvPicPr>
            <a:picLocks noChangeAspect="1"/>
          </p:cNvPicPr>
          <p:nvPr/>
        </p:nvPicPr>
        <p:blipFill>
          <a:blip r:embed="rId2"/>
          <a:stretch>
            <a:fillRect/>
          </a:stretch>
        </p:blipFill>
        <p:spPr>
          <a:xfrm>
            <a:off x="8798859" y="240366"/>
            <a:ext cx="3200400" cy="2343150"/>
          </a:xfrm>
          <a:prstGeom prst="rect">
            <a:avLst/>
          </a:prstGeom>
        </p:spPr>
      </p:pic>
    </p:spTree>
    <p:extLst>
      <p:ext uri="{BB962C8B-B14F-4D97-AF65-F5344CB8AC3E}">
        <p14:creationId xmlns:p14="http://schemas.microsoft.com/office/powerpoint/2010/main" val="212908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Hierarchical Clustering</a:t>
            </a:r>
            <a:endParaRPr lang="en-US" dirty="0"/>
          </a:p>
        </p:txBody>
      </p:sp>
      <p:sp>
        <p:nvSpPr>
          <p:cNvPr id="3" name="Content Placeholder 2"/>
          <p:cNvSpPr>
            <a:spLocks noGrp="1"/>
          </p:cNvSpPr>
          <p:nvPr>
            <p:ph idx="1"/>
          </p:nvPr>
        </p:nvSpPr>
        <p:spPr/>
        <p:txBody>
          <a:bodyPr/>
          <a:lstStyle/>
          <a:p>
            <a:r>
              <a:rPr lang="en-US" dirty="0" smtClean="0"/>
              <a:t>Clusters data according to similarity hierarchies </a:t>
            </a:r>
          </a:p>
          <a:p>
            <a:r>
              <a:rPr lang="en-US" dirty="0" smtClean="0"/>
              <a:t>Two main types:</a:t>
            </a:r>
          </a:p>
          <a:p>
            <a:pPr lvl="1"/>
            <a:r>
              <a:rPr lang="en-US" dirty="0"/>
              <a:t>Bottom-up (Agglomerative clustering)</a:t>
            </a:r>
          </a:p>
          <a:p>
            <a:pPr lvl="1"/>
            <a:r>
              <a:rPr lang="en-US" dirty="0" smtClean="0"/>
              <a:t>Top-down </a:t>
            </a:r>
            <a:r>
              <a:rPr lang="en-US" dirty="0"/>
              <a:t>(Divisive clustering)</a:t>
            </a:r>
          </a:p>
          <a:p>
            <a:pPr lvl="1"/>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30353" y="2196353"/>
            <a:ext cx="4661647" cy="4661647"/>
          </a:xfrm>
          <a:prstGeom prst="rect">
            <a:avLst/>
          </a:prstGeom>
        </p:spPr>
      </p:pic>
      <p:pic>
        <p:nvPicPr>
          <p:cNvPr id="5" name="Picture 4"/>
          <p:cNvPicPr>
            <a:picLocks noChangeAspect="1"/>
          </p:cNvPicPr>
          <p:nvPr/>
        </p:nvPicPr>
        <p:blipFill>
          <a:blip r:embed="rId3"/>
          <a:stretch>
            <a:fillRect/>
          </a:stretch>
        </p:blipFill>
        <p:spPr>
          <a:xfrm>
            <a:off x="2975163" y="3881717"/>
            <a:ext cx="1690968" cy="2536452"/>
          </a:xfrm>
          <a:prstGeom prst="rect">
            <a:avLst/>
          </a:prstGeom>
        </p:spPr>
      </p:pic>
    </p:spTree>
    <p:extLst>
      <p:ext uri="{BB962C8B-B14F-4D97-AF65-F5344CB8AC3E}">
        <p14:creationId xmlns:p14="http://schemas.microsoft.com/office/powerpoint/2010/main" val="121956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Bottom-up (Agglomerative clustering)</a:t>
            </a:r>
            <a:br>
              <a:rPr lang="en-US" dirty="0"/>
            </a:br>
            <a:endParaRPr lang="en-US" dirty="0"/>
          </a:p>
        </p:txBody>
      </p:sp>
      <p:sp>
        <p:nvSpPr>
          <p:cNvPr id="3" name="Content Placeholder 2"/>
          <p:cNvSpPr>
            <a:spLocks noGrp="1"/>
          </p:cNvSpPr>
          <p:nvPr>
            <p:ph idx="1"/>
          </p:nvPr>
        </p:nvSpPr>
        <p:spPr>
          <a:xfrm>
            <a:off x="838200" y="1247401"/>
            <a:ext cx="10515600" cy="4351338"/>
          </a:xfrm>
        </p:spPr>
        <p:txBody>
          <a:bodyPr/>
          <a:lstStyle/>
          <a:p>
            <a:r>
              <a:rPr lang="en-US" dirty="0" smtClean="0"/>
              <a:t>Algorithm starts with individual clusters and links similar pairs of clusters together as it moves up</a:t>
            </a:r>
            <a:endParaRPr lang="en-US" dirty="0"/>
          </a:p>
        </p:txBody>
      </p:sp>
      <p:sp>
        <p:nvSpPr>
          <p:cNvPr id="4" name="Oval 3"/>
          <p:cNvSpPr/>
          <p:nvPr/>
        </p:nvSpPr>
        <p:spPr>
          <a:xfrm>
            <a:off x="2380130" y="5222221"/>
            <a:ext cx="739588" cy="75303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549156" y="5222221"/>
            <a:ext cx="739588" cy="753036"/>
          </a:xfrm>
          <a:prstGeom prst="ellipse">
            <a:avLst/>
          </a:prstGeom>
          <a:solidFill>
            <a:srgbClr val="FF37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1919"/>
              </a:solidFill>
            </a:endParaRPr>
          </a:p>
        </p:txBody>
      </p:sp>
      <p:sp>
        <p:nvSpPr>
          <p:cNvPr id="6" name="Oval 5"/>
          <p:cNvSpPr/>
          <p:nvPr/>
        </p:nvSpPr>
        <p:spPr>
          <a:xfrm>
            <a:off x="3964643" y="5222221"/>
            <a:ext cx="739588" cy="75303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7133669" y="5222221"/>
            <a:ext cx="739588" cy="753036"/>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763005" y="5222221"/>
            <a:ext cx="726142" cy="753036"/>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749924" y="4195482"/>
            <a:ext cx="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749924" y="4195482"/>
            <a:ext cx="15845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334437" y="4195482"/>
            <a:ext cx="0"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3542180" y="2702859"/>
            <a:ext cx="0" cy="1492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3542180" y="2702859"/>
            <a:ext cx="394111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542180" y="3657600"/>
            <a:ext cx="2376770" cy="110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918950" y="3677444"/>
            <a:ext cx="0" cy="14324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7483291" y="2702859"/>
            <a:ext cx="0" cy="24070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483291" y="4101354"/>
            <a:ext cx="16741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9157447" y="4101354"/>
            <a:ext cx="0" cy="10085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34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Top-down (Divisive clustering)</a:t>
            </a:r>
            <a:br>
              <a:rPr lang="en-US" dirty="0"/>
            </a:br>
            <a:endParaRPr lang="en-US" dirty="0"/>
          </a:p>
        </p:txBody>
      </p:sp>
      <p:sp>
        <p:nvSpPr>
          <p:cNvPr id="3" name="Content Placeholder 2"/>
          <p:cNvSpPr>
            <a:spLocks noGrp="1"/>
          </p:cNvSpPr>
          <p:nvPr>
            <p:ph idx="1"/>
          </p:nvPr>
        </p:nvSpPr>
        <p:spPr>
          <a:xfrm>
            <a:off x="838200" y="1220507"/>
            <a:ext cx="10515600" cy="4351338"/>
          </a:xfrm>
        </p:spPr>
        <p:txBody>
          <a:bodyPr/>
          <a:lstStyle/>
          <a:p>
            <a:r>
              <a:rPr lang="en-US" dirty="0" smtClean="0"/>
              <a:t>Algorithm starts with one cluster then divides into smaller clusters based on specified criteria and perform “cuts”</a:t>
            </a:r>
          </a:p>
          <a:p>
            <a:pPr lvl="1"/>
            <a:r>
              <a:rPr lang="en-US" dirty="0" smtClean="0"/>
              <a:t>Shape</a:t>
            </a:r>
          </a:p>
          <a:p>
            <a:pPr lvl="1"/>
            <a:r>
              <a:rPr lang="en-US" dirty="0" smtClean="0"/>
              <a:t>Color</a:t>
            </a:r>
            <a:endParaRPr lang="en-US" dirty="0"/>
          </a:p>
        </p:txBody>
      </p:sp>
      <p:sp>
        <p:nvSpPr>
          <p:cNvPr id="4" name="Oval 3"/>
          <p:cNvSpPr/>
          <p:nvPr/>
        </p:nvSpPr>
        <p:spPr>
          <a:xfrm>
            <a:off x="2205318" y="5195327"/>
            <a:ext cx="739588" cy="75303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374344" y="5195327"/>
            <a:ext cx="739588" cy="753036"/>
          </a:xfrm>
          <a:prstGeom prst="ellipse">
            <a:avLst/>
          </a:prstGeom>
          <a:solidFill>
            <a:srgbClr val="FF373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1919"/>
              </a:solidFill>
            </a:endParaRPr>
          </a:p>
        </p:txBody>
      </p:sp>
      <p:sp>
        <p:nvSpPr>
          <p:cNvPr id="6" name="Oval 5"/>
          <p:cNvSpPr/>
          <p:nvPr/>
        </p:nvSpPr>
        <p:spPr>
          <a:xfrm>
            <a:off x="3789831" y="5195327"/>
            <a:ext cx="739588" cy="75303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958857" y="5195327"/>
            <a:ext cx="739588" cy="753036"/>
          </a:xfrm>
          <a:prstGeom prst="ellipse">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588193" y="5195327"/>
            <a:ext cx="726142" cy="753036"/>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p:nvCxnSpPr>
        <p:spPr>
          <a:xfrm flipV="1">
            <a:off x="2568388" y="4034117"/>
            <a:ext cx="0" cy="102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68388" y="4034117"/>
            <a:ext cx="47737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42094" y="4034117"/>
            <a:ext cx="0" cy="102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141694" y="4034117"/>
            <a:ext cx="0" cy="102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5715000" y="4034117"/>
            <a:ext cx="0" cy="102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342094" y="4034117"/>
            <a:ext cx="16539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8996082" y="4034117"/>
            <a:ext cx="0" cy="10219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264024" y="2070847"/>
            <a:ext cx="1304364" cy="336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70748" y="2515720"/>
            <a:ext cx="1304364" cy="3361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p:nvPr/>
        </p:nvCxnSpPr>
        <p:spPr>
          <a:xfrm>
            <a:off x="2568388" y="4034117"/>
            <a:ext cx="159123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7201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811" y="270996"/>
            <a:ext cx="5844988" cy="1625040"/>
          </a:xfrm>
        </p:spPr>
        <p:txBody>
          <a:bodyPr/>
          <a:lstStyle/>
          <a:p>
            <a:r>
              <a:rPr lang="en-US" dirty="0" smtClean="0"/>
              <a:t>Hierarchical Clustering </a:t>
            </a:r>
            <a:r>
              <a:rPr lang="en-US" dirty="0" err="1" smtClean="0"/>
              <a:t>Heatmaps</a:t>
            </a:r>
            <a:endParaRPr lang="en-US" dirty="0"/>
          </a:p>
        </p:txBody>
      </p:sp>
      <p:sp>
        <p:nvSpPr>
          <p:cNvPr id="3" name="Content Placeholder 2"/>
          <p:cNvSpPr>
            <a:spLocks noGrp="1"/>
          </p:cNvSpPr>
          <p:nvPr>
            <p:ph idx="1"/>
          </p:nvPr>
        </p:nvSpPr>
        <p:spPr>
          <a:xfrm>
            <a:off x="830779" y="1702805"/>
            <a:ext cx="4836459" cy="4978587"/>
          </a:xfrm>
        </p:spPr>
        <p:txBody>
          <a:bodyPr>
            <a:normAutofit/>
          </a:bodyPr>
          <a:lstStyle/>
          <a:p>
            <a:r>
              <a:rPr lang="en-US" sz="2400" dirty="0" smtClean="0"/>
              <a:t>Because other functions wouldn’t work… (“cluster” package)</a:t>
            </a:r>
          </a:p>
          <a:p>
            <a:r>
              <a:rPr lang="en-US" sz="2400" dirty="0" err="1" smtClean="0"/>
              <a:t>Heatmap</a:t>
            </a:r>
            <a:r>
              <a:rPr lang="en-US" sz="2400" dirty="0" smtClean="0"/>
              <a:t> of log data subject-subject correlations for the F34 microarray study by Sarah Clinton (in Alabama)</a:t>
            </a:r>
          </a:p>
          <a:p>
            <a:r>
              <a:rPr lang="en-US" sz="2400" dirty="0" err="1" smtClean="0"/>
              <a:t>cor</a:t>
            </a:r>
            <a:r>
              <a:rPr lang="en-US" sz="2400" dirty="0" smtClean="0"/>
              <a:t>() &lt;- input numerical matrix</a:t>
            </a:r>
          </a:p>
          <a:p>
            <a:r>
              <a:rPr lang="en-US" sz="2400" dirty="0" err="1" smtClean="0"/>
              <a:t>heatmap</a:t>
            </a:r>
            <a:r>
              <a:rPr lang="en-US" sz="2400" dirty="0" smtClean="0"/>
              <a:t>() &lt;- input </a:t>
            </a:r>
            <a:r>
              <a:rPr lang="en-US" sz="2400" dirty="0" err="1" smtClean="0"/>
              <a:t>cor</a:t>
            </a:r>
            <a:r>
              <a:rPr lang="en-US" sz="2400" dirty="0" smtClean="0"/>
              <a:t> output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42205" y="149713"/>
            <a:ext cx="6009144" cy="6531679"/>
          </a:xfrm>
          <a:prstGeom prst="rect">
            <a:avLst/>
          </a:prstGeom>
        </p:spPr>
      </p:pic>
      <p:sp>
        <p:nvSpPr>
          <p:cNvPr id="5" name="Rectangle 4"/>
          <p:cNvSpPr/>
          <p:nvPr/>
        </p:nvSpPr>
        <p:spPr>
          <a:xfrm>
            <a:off x="1038511" y="5065565"/>
            <a:ext cx="9807388" cy="1615827"/>
          </a:xfrm>
          <a:prstGeom prst="rect">
            <a:avLst/>
          </a:prstGeom>
        </p:spPr>
        <p:txBody>
          <a:bodyPr wrap="square">
            <a:spAutoFit/>
          </a:bodyPr>
          <a:lstStyle/>
          <a:p>
            <a:r>
              <a:rPr lang="en-US" sz="900" dirty="0"/>
              <a:t>HR_NC_rep1 HR_NC_rep2 HR_NC_rep3 </a:t>
            </a:r>
            <a:r>
              <a:rPr lang="en-US" sz="900" dirty="0" err="1"/>
              <a:t>HR_NC_rep</a:t>
            </a:r>
            <a:r>
              <a:rPr lang="en-US" sz="900" dirty="0"/>
              <a:t> HR_NC_rep5 LR_NC_rep1</a:t>
            </a:r>
          </a:p>
          <a:p>
            <a:r>
              <a:rPr lang="en-US" sz="900" dirty="0"/>
              <a:t>HR_NC_rep1  1.0000000  0.9503413  0.9236906 0.9312937  0.9014825  0.9425603</a:t>
            </a:r>
          </a:p>
          <a:p>
            <a:r>
              <a:rPr lang="en-US" sz="900" dirty="0"/>
              <a:t>HR_NC_rep2  0.9503413  1.0000000  0.9387496 0.9329476  0.9137701  0.9399597</a:t>
            </a:r>
          </a:p>
          <a:p>
            <a:r>
              <a:rPr lang="en-US" sz="900" dirty="0"/>
              <a:t>HR_NC_rep3  0.9236906  0.9387496  1.0000000 0.9341185  0.9247624  0.9088531</a:t>
            </a:r>
          </a:p>
          <a:p>
            <a:r>
              <a:rPr lang="en-US" sz="900" dirty="0" err="1"/>
              <a:t>HR_NC_rep</a:t>
            </a:r>
            <a:r>
              <a:rPr lang="en-US" sz="900" dirty="0"/>
              <a:t>   0.9312937  0.9329476  0.9341185 1.0000000  0.9254476  0.9096285</a:t>
            </a:r>
          </a:p>
          <a:p>
            <a:r>
              <a:rPr lang="en-US" sz="900" dirty="0"/>
              <a:t>HR_NC_rep5  0.9014825  0.9137701  0.9247624 0.9254476  1.0000000  0.8817017</a:t>
            </a:r>
          </a:p>
          <a:p>
            <a:r>
              <a:rPr lang="en-US" sz="900" dirty="0"/>
              <a:t>LR_NC_rep1  0.9425603  0.9399597  0.9088531 0.9096285  0.8817017  1.0000000</a:t>
            </a:r>
          </a:p>
          <a:p>
            <a:r>
              <a:rPr lang="en-US" sz="900" dirty="0"/>
              <a:t>LR_NC_rep2  0.9369521  0.9528973  0.9239770 0.9144455  0.8983563  0.9499088</a:t>
            </a:r>
          </a:p>
          <a:p>
            <a:r>
              <a:rPr lang="en-US" sz="900" dirty="0"/>
              <a:t>LR_NC_rep3  0.9289718  0.9444564  0.9334379 0.9277650  0.9237286  0.9288912</a:t>
            </a:r>
          </a:p>
          <a:p>
            <a:r>
              <a:rPr lang="en-US" sz="900" dirty="0"/>
              <a:t>LR_NC_rep4  0.9065147  0.9187743  0.9251066 0.9264691  0.9416004  0.8905278</a:t>
            </a:r>
          </a:p>
          <a:p>
            <a:r>
              <a:rPr lang="en-US" sz="900" dirty="0"/>
              <a:t>LR_NC_rep5  0.9030260  0.9170764  0.9246238 0.9231333  0.9409178  0.8895797</a:t>
            </a:r>
          </a:p>
        </p:txBody>
      </p:sp>
    </p:spTree>
    <p:extLst>
      <p:ext uri="{BB962C8B-B14F-4D97-AF65-F5344CB8AC3E}">
        <p14:creationId xmlns:p14="http://schemas.microsoft.com/office/powerpoint/2010/main" val="40935947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K-means Clustering</a:t>
            </a:r>
            <a:endParaRPr lang="en-US" dirty="0"/>
          </a:p>
        </p:txBody>
      </p:sp>
      <p:sp>
        <p:nvSpPr>
          <p:cNvPr id="3" name="Content Placeholder 2"/>
          <p:cNvSpPr>
            <a:spLocks noGrp="1"/>
          </p:cNvSpPr>
          <p:nvPr>
            <p:ph idx="1"/>
          </p:nvPr>
        </p:nvSpPr>
        <p:spPr>
          <a:xfrm>
            <a:off x="838200" y="1600713"/>
            <a:ext cx="10515600" cy="4351338"/>
          </a:xfrm>
        </p:spPr>
        <p:txBody>
          <a:bodyPr/>
          <a:lstStyle/>
          <a:p>
            <a:r>
              <a:rPr lang="en-US" dirty="0" smtClean="0"/>
              <a:t>Somewhat similar to </a:t>
            </a:r>
            <a:r>
              <a:rPr lang="en-US" dirty="0"/>
              <a:t>d</a:t>
            </a:r>
            <a:r>
              <a:rPr lang="en-US" dirty="0" smtClean="0"/>
              <a:t>ivisive clustering in that you specify the number of clusters you wish to end with</a:t>
            </a:r>
          </a:p>
          <a:p>
            <a:r>
              <a:rPr lang="en-US" dirty="0" smtClean="0"/>
              <a:t>Rather than relying on “cuts”, clusters according to distance from the k-mean</a:t>
            </a:r>
          </a:p>
          <a:p>
            <a:r>
              <a:rPr lang="en-US" dirty="0" smtClean="0"/>
              <a:t>Generally uses Euclidean distance</a:t>
            </a:r>
            <a:endParaRPr lang="en-US" dirty="0"/>
          </a:p>
        </p:txBody>
      </p:sp>
      <p:sp>
        <p:nvSpPr>
          <p:cNvPr id="4" name="Oval 3"/>
          <p:cNvSpPr/>
          <p:nvPr/>
        </p:nvSpPr>
        <p:spPr>
          <a:xfrm>
            <a:off x="2985247" y="4612341"/>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5" name="Oval 4"/>
          <p:cNvSpPr/>
          <p:nvPr/>
        </p:nvSpPr>
        <p:spPr>
          <a:xfrm>
            <a:off x="3581400" y="5074023"/>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6" name="Oval 5"/>
          <p:cNvSpPr/>
          <p:nvPr/>
        </p:nvSpPr>
        <p:spPr>
          <a:xfrm>
            <a:off x="2622176" y="5356412"/>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7" name="Oval 6"/>
          <p:cNvSpPr/>
          <p:nvPr/>
        </p:nvSpPr>
        <p:spPr>
          <a:xfrm>
            <a:off x="3762935" y="5840786"/>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8" name="Oval 7"/>
          <p:cNvSpPr/>
          <p:nvPr/>
        </p:nvSpPr>
        <p:spPr>
          <a:xfrm>
            <a:off x="4226859" y="4444252"/>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9" name="Oval 8"/>
          <p:cNvSpPr/>
          <p:nvPr/>
        </p:nvSpPr>
        <p:spPr>
          <a:xfrm>
            <a:off x="5383306" y="5726486"/>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10" name="Oval 9"/>
          <p:cNvSpPr/>
          <p:nvPr/>
        </p:nvSpPr>
        <p:spPr>
          <a:xfrm>
            <a:off x="5201770" y="4780429"/>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11" name="Oval 10"/>
          <p:cNvSpPr/>
          <p:nvPr/>
        </p:nvSpPr>
        <p:spPr>
          <a:xfrm>
            <a:off x="6351494" y="5188323"/>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12" name="Oval 11"/>
          <p:cNvSpPr/>
          <p:nvPr/>
        </p:nvSpPr>
        <p:spPr>
          <a:xfrm>
            <a:off x="6983505" y="4108075"/>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13" name="Oval 12"/>
          <p:cNvSpPr/>
          <p:nvPr/>
        </p:nvSpPr>
        <p:spPr>
          <a:xfrm>
            <a:off x="7376831" y="5558397"/>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14" name="Oval 13"/>
          <p:cNvSpPr/>
          <p:nvPr/>
        </p:nvSpPr>
        <p:spPr>
          <a:xfrm>
            <a:off x="7978589" y="4737846"/>
            <a:ext cx="363071" cy="336177"/>
          </a:xfrm>
          <a:prstGeom prst="ellipse">
            <a:avLst/>
          </a:prstGeom>
          <a:solidFill>
            <a:schemeClr val="accent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solidFill>
                <a:schemeClr val="accent1">
                  <a:lumMod val="75000"/>
                </a:schemeClr>
              </a:solidFill>
            </a:endParaRPr>
          </a:p>
        </p:txBody>
      </p:sp>
      <p:sp>
        <p:nvSpPr>
          <p:cNvPr id="15" name="Plus 14"/>
          <p:cNvSpPr/>
          <p:nvPr/>
        </p:nvSpPr>
        <p:spPr>
          <a:xfrm>
            <a:off x="3686175" y="5198268"/>
            <a:ext cx="363071" cy="316286"/>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lus 15"/>
          <p:cNvSpPr/>
          <p:nvPr/>
        </p:nvSpPr>
        <p:spPr>
          <a:xfrm>
            <a:off x="6561044" y="5049091"/>
            <a:ext cx="363071" cy="316286"/>
          </a:xfrm>
          <a:prstGeom prst="mathPlus">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2142566" y="4058770"/>
            <a:ext cx="2716306" cy="2595282"/>
          </a:xfrm>
          <a:custGeom>
            <a:avLst/>
            <a:gdLst>
              <a:gd name="connsiteX0" fmla="*/ 0 w 2716306"/>
              <a:gd name="connsiteY0" fmla="*/ 1304365 h 2595282"/>
              <a:gd name="connsiteX1" fmla="*/ 13447 w 2716306"/>
              <a:gd name="connsiteY1" fmla="*/ 1048870 h 2595282"/>
              <a:gd name="connsiteX2" fmla="*/ 26894 w 2716306"/>
              <a:gd name="connsiteY2" fmla="*/ 1008529 h 2595282"/>
              <a:gd name="connsiteX3" fmla="*/ 134471 w 2716306"/>
              <a:gd name="connsiteY3" fmla="*/ 887506 h 2595282"/>
              <a:gd name="connsiteX4" fmla="*/ 201706 w 2716306"/>
              <a:gd name="connsiteY4" fmla="*/ 806823 h 2595282"/>
              <a:gd name="connsiteX5" fmla="*/ 322729 w 2716306"/>
              <a:gd name="connsiteY5" fmla="*/ 699247 h 2595282"/>
              <a:gd name="connsiteX6" fmla="*/ 376518 w 2716306"/>
              <a:gd name="connsiteY6" fmla="*/ 658906 h 2595282"/>
              <a:gd name="connsiteX7" fmla="*/ 484094 w 2716306"/>
              <a:gd name="connsiteY7" fmla="*/ 605118 h 2595282"/>
              <a:gd name="connsiteX8" fmla="*/ 564777 w 2716306"/>
              <a:gd name="connsiteY8" fmla="*/ 524435 h 2595282"/>
              <a:gd name="connsiteX9" fmla="*/ 645459 w 2716306"/>
              <a:gd name="connsiteY9" fmla="*/ 470647 h 2595282"/>
              <a:gd name="connsiteX10" fmla="*/ 699247 w 2716306"/>
              <a:gd name="connsiteY10" fmla="*/ 416859 h 2595282"/>
              <a:gd name="connsiteX11" fmla="*/ 739588 w 2716306"/>
              <a:gd name="connsiteY11" fmla="*/ 363070 h 2595282"/>
              <a:gd name="connsiteX12" fmla="*/ 847165 w 2716306"/>
              <a:gd name="connsiteY12" fmla="*/ 282388 h 2595282"/>
              <a:gd name="connsiteX13" fmla="*/ 887506 w 2716306"/>
              <a:gd name="connsiteY13" fmla="*/ 242047 h 2595282"/>
              <a:gd name="connsiteX14" fmla="*/ 1021977 w 2716306"/>
              <a:gd name="connsiteY14" fmla="*/ 161365 h 2595282"/>
              <a:gd name="connsiteX15" fmla="*/ 1143000 w 2716306"/>
              <a:gd name="connsiteY15" fmla="*/ 107576 h 2595282"/>
              <a:gd name="connsiteX16" fmla="*/ 1237129 w 2716306"/>
              <a:gd name="connsiteY16" fmla="*/ 53788 h 2595282"/>
              <a:gd name="connsiteX17" fmla="*/ 1290918 w 2716306"/>
              <a:gd name="connsiteY17" fmla="*/ 40341 h 2595282"/>
              <a:gd name="connsiteX18" fmla="*/ 1398494 w 2716306"/>
              <a:gd name="connsiteY18" fmla="*/ 0 h 2595282"/>
              <a:gd name="connsiteX19" fmla="*/ 1667435 w 2716306"/>
              <a:gd name="connsiteY19" fmla="*/ 13447 h 2595282"/>
              <a:gd name="connsiteX20" fmla="*/ 1828800 w 2716306"/>
              <a:gd name="connsiteY20" fmla="*/ 40341 h 2595282"/>
              <a:gd name="connsiteX21" fmla="*/ 1909482 w 2716306"/>
              <a:gd name="connsiteY21" fmla="*/ 53788 h 2595282"/>
              <a:gd name="connsiteX22" fmla="*/ 1949824 w 2716306"/>
              <a:gd name="connsiteY22" fmla="*/ 67235 h 2595282"/>
              <a:gd name="connsiteX23" fmla="*/ 2030506 w 2716306"/>
              <a:gd name="connsiteY23" fmla="*/ 80682 h 2595282"/>
              <a:gd name="connsiteX24" fmla="*/ 2138082 w 2716306"/>
              <a:gd name="connsiteY24" fmla="*/ 121023 h 2595282"/>
              <a:gd name="connsiteX25" fmla="*/ 2218765 w 2716306"/>
              <a:gd name="connsiteY25" fmla="*/ 147918 h 2595282"/>
              <a:gd name="connsiteX26" fmla="*/ 2259106 w 2716306"/>
              <a:gd name="connsiteY26" fmla="*/ 161365 h 2595282"/>
              <a:gd name="connsiteX27" fmla="*/ 2312894 w 2716306"/>
              <a:gd name="connsiteY27" fmla="*/ 188259 h 2595282"/>
              <a:gd name="connsiteX28" fmla="*/ 2339788 w 2716306"/>
              <a:gd name="connsiteY28" fmla="*/ 228600 h 2595282"/>
              <a:gd name="connsiteX29" fmla="*/ 2460812 w 2716306"/>
              <a:gd name="connsiteY29" fmla="*/ 255494 h 2595282"/>
              <a:gd name="connsiteX30" fmla="*/ 2608729 w 2716306"/>
              <a:gd name="connsiteY30" fmla="*/ 376518 h 2595282"/>
              <a:gd name="connsiteX31" fmla="*/ 2635624 w 2716306"/>
              <a:gd name="connsiteY31" fmla="*/ 403412 h 2595282"/>
              <a:gd name="connsiteX32" fmla="*/ 2662518 w 2716306"/>
              <a:gd name="connsiteY32" fmla="*/ 484094 h 2595282"/>
              <a:gd name="connsiteX33" fmla="*/ 2675965 w 2716306"/>
              <a:gd name="connsiteY33" fmla="*/ 524435 h 2595282"/>
              <a:gd name="connsiteX34" fmla="*/ 2716306 w 2716306"/>
              <a:gd name="connsiteY34" fmla="*/ 712694 h 2595282"/>
              <a:gd name="connsiteX35" fmla="*/ 2702859 w 2716306"/>
              <a:gd name="connsiteY35" fmla="*/ 1694329 h 2595282"/>
              <a:gd name="connsiteX36" fmla="*/ 2662518 w 2716306"/>
              <a:gd name="connsiteY36" fmla="*/ 1828800 h 2595282"/>
              <a:gd name="connsiteX37" fmla="*/ 2649071 w 2716306"/>
              <a:gd name="connsiteY37" fmla="*/ 1869141 h 2595282"/>
              <a:gd name="connsiteX38" fmla="*/ 2608729 w 2716306"/>
              <a:gd name="connsiteY38" fmla="*/ 1909482 h 2595282"/>
              <a:gd name="connsiteX39" fmla="*/ 2581835 w 2716306"/>
              <a:gd name="connsiteY39" fmla="*/ 1949823 h 2595282"/>
              <a:gd name="connsiteX40" fmla="*/ 2501153 w 2716306"/>
              <a:gd name="connsiteY40" fmla="*/ 2003612 h 2595282"/>
              <a:gd name="connsiteX41" fmla="*/ 2460812 w 2716306"/>
              <a:gd name="connsiteY41" fmla="*/ 2030506 h 2595282"/>
              <a:gd name="connsiteX42" fmla="*/ 2393577 w 2716306"/>
              <a:gd name="connsiteY42" fmla="*/ 2124635 h 2595282"/>
              <a:gd name="connsiteX43" fmla="*/ 2353235 w 2716306"/>
              <a:gd name="connsiteY43" fmla="*/ 2138082 h 2595282"/>
              <a:gd name="connsiteX44" fmla="*/ 2299447 w 2716306"/>
              <a:gd name="connsiteY44" fmla="*/ 2205318 h 2595282"/>
              <a:gd name="connsiteX45" fmla="*/ 2259106 w 2716306"/>
              <a:gd name="connsiteY45" fmla="*/ 2232212 h 2595282"/>
              <a:gd name="connsiteX46" fmla="*/ 2205318 w 2716306"/>
              <a:gd name="connsiteY46" fmla="*/ 2286000 h 2595282"/>
              <a:gd name="connsiteX47" fmla="*/ 2164977 w 2716306"/>
              <a:gd name="connsiteY47" fmla="*/ 2326341 h 2595282"/>
              <a:gd name="connsiteX48" fmla="*/ 2124635 w 2716306"/>
              <a:gd name="connsiteY48" fmla="*/ 2353235 h 2595282"/>
              <a:gd name="connsiteX49" fmla="*/ 2070847 w 2716306"/>
              <a:gd name="connsiteY49" fmla="*/ 2393576 h 2595282"/>
              <a:gd name="connsiteX50" fmla="*/ 2030506 w 2716306"/>
              <a:gd name="connsiteY50" fmla="*/ 2407023 h 2595282"/>
              <a:gd name="connsiteX51" fmla="*/ 1976718 w 2716306"/>
              <a:gd name="connsiteY51" fmla="*/ 2433918 h 2595282"/>
              <a:gd name="connsiteX52" fmla="*/ 1909482 w 2716306"/>
              <a:gd name="connsiteY52" fmla="*/ 2474259 h 2595282"/>
              <a:gd name="connsiteX53" fmla="*/ 1855694 w 2716306"/>
              <a:gd name="connsiteY53" fmla="*/ 2487706 h 2595282"/>
              <a:gd name="connsiteX54" fmla="*/ 1788459 w 2716306"/>
              <a:gd name="connsiteY54" fmla="*/ 2514600 h 2595282"/>
              <a:gd name="connsiteX55" fmla="*/ 1748118 w 2716306"/>
              <a:gd name="connsiteY55" fmla="*/ 2541494 h 2595282"/>
              <a:gd name="connsiteX56" fmla="*/ 1613647 w 2716306"/>
              <a:gd name="connsiteY56" fmla="*/ 2581835 h 2595282"/>
              <a:gd name="connsiteX57" fmla="*/ 1573306 w 2716306"/>
              <a:gd name="connsiteY57" fmla="*/ 2595282 h 2595282"/>
              <a:gd name="connsiteX58" fmla="*/ 1317812 w 2716306"/>
              <a:gd name="connsiteY58" fmla="*/ 2460812 h 2595282"/>
              <a:gd name="connsiteX59" fmla="*/ 1143000 w 2716306"/>
              <a:gd name="connsiteY59" fmla="*/ 2326341 h 2595282"/>
              <a:gd name="connsiteX60" fmla="*/ 995082 w 2716306"/>
              <a:gd name="connsiteY60" fmla="*/ 2205318 h 2595282"/>
              <a:gd name="connsiteX61" fmla="*/ 927847 w 2716306"/>
              <a:gd name="connsiteY61" fmla="*/ 2164976 h 2595282"/>
              <a:gd name="connsiteX62" fmla="*/ 847165 w 2716306"/>
              <a:gd name="connsiteY62" fmla="*/ 2097741 h 2595282"/>
              <a:gd name="connsiteX63" fmla="*/ 766482 w 2716306"/>
              <a:gd name="connsiteY63" fmla="*/ 2017059 h 2595282"/>
              <a:gd name="connsiteX64" fmla="*/ 699247 w 2716306"/>
              <a:gd name="connsiteY64" fmla="*/ 1949823 h 2595282"/>
              <a:gd name="connsiteX65" fmla="*/ 658906 w 2716306"/>
              <a:gd name="connsiteY65" fmla="*/ 1909482 h 2595282"/>
              <a:gd name="connsiteX66" fmla="*/ 618565 w 2716306"/>
              <a:gd name="connsiteY66" fmla="*/ 1869141 h 2595282"/>
              <a:gd name="connsiteX67" fmla="*/ 564777 w 2716306"/>
              <a:gd name="connsiteY67" fmla="*/ 1842247 h 2595282"/>
              <a:gd name="connsiteX68" fmla="*/ 537882 w 2716306"/>
              <a:gd name="connsiteY68" fmla="*/ 1815353 h 2595282"/>
              <a:gd name="connsiteX69" fmla="*/ 443753 w 2716306"/>
              <a:gd name="connsiteY69" fmla="*/ 1748118 h 2595282"/>
              <a:gd name="connsiteX70" fmla="*/ 389965 w 2716306"/>
              <a:gd name="connsiteY70" fmla="*/ 1707776 h 2595282"/>
              <a:gd name="connsiteX71" fmla="*/ 349624 w 2716306"/>
              <a:gd name="connsiteY71" fmla="*/ 1680882 h 2595282"/>
              <a:gd name="connsiteX72" fmla="*/ 322729 w 2716306"/>
              <a:gd name="connsiteY72" fmla="*/ 1653988 h 2595282"/>
              <a:gd name="connsiteX73" fmla="*/ 282388 w 2716306"/>
              <a:gd name="connsiteY73" fmla="*/ 1640541 h 2595282"/>
              <a:gd name="connsiteX74" fmla="*/ 201706 w 2716306"/>
              <a:gd name="connsiteY74" fmla="*/ 1586753 h 2595282"/>
              <a:gd name="connsiteX75" fmla="*/ 174812 w 2716306"/>
              <a:gd name="connsiteY75" fmla="*/ 1546412 h 2595282"/>
              <a:gd name="connsiteX76" fmla="*/ 134471 w 2716306"/>
              <a:gd name="connsiteY76" fmla="*/ 1492623 h 2595282"/>
              <a:gd name="connsiteX77" fmla="*/ 107577 w 2716306"/>
              <a:gd name="connsiteY77" fmla="*/ 1438835 h 2595282"/>
              <a:gd name="connsiteX78" fmla="*/ 94129 w 2716306"/>
              <a:gd name="connsiteY78" fmla="*/ 1398494 h 2595282"/>
              <a:gd name="connsiteX79" fmla="*/ 40341 w 2716306"/>
              <a:gd name="connsiteY79" fmla="*/ 1317812 h 2595282"/>
              <a:gd name="connsiteX80" fmla="*/ 0 w 2716306"/>
              <a:gd name="connsiteY80" fmla="*/ 1304365 h 259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2716306" h="2595282">
                <a:moveTo>
                  <a:pt x="0" y="1304365"/>
                </a:moveTo>
                <a:cubicBezTo>
                  <a:pt x="4482" y="1219200"/>
                  <a:pt x="5726" y="1133803"/>
                  <a:pt x="13447" y="1048870"/>
                </a:cubicBezTo>
                <a:cubicBezTo>
                  <a:pt x="14730" y="1034754"/>
                  <a:pt x="20555" y="1021207"/>
                  <a:pt x="26894" y="1008529"/>
                </a:cubicBezTo>
                <a:cubicBezTo>
                  <a:pt x="54677" y="952964"/>
                  <a:pt x="89920" y="940968"/>
                  <a:pt x="134471" y="887506"/>
                </a:cubicBezTo>
                <a:cubicBezTo>
                  <a:pt x="156883" y="860612"/>
                  <a:pt x="178050" y="832630"/>
                  <a:pt x="201706" y="806823"/>
                </a:cubicBezTo>
                <a:cubicBezTo>
                  <a:pt x="292997" y="707232"/>
                  <a:pt x="251090" y="750417"/>
                  <a:pt x="322729" y="699247"/>
                </a:cubicBezTo>
                <a:cubicBezTo>
                  <a:pt x="340966" y="686220"/>
                  <a:pt x="357159" y="670199"/>
                  <a:pt x="376518" y="658906"/>
                </a:cubicBezTo>
                <a:cubicBezTo>
                  <a:pt x="411148" y="638705"/>
                  <a:pt x="484094" y="605118"/>
                  <a:pt x="484094" y="605118"/>
                </a:cubicBezTo>
                <a:cubicBezTo>
                  <a:pt x="510988" y="578224"/>
                  <a:pt x="533131" y="545533"/>
                  <a:pt x="564777" y="524435"/>
                </a:cubicBezTo>
                <a:cubicBezTo>
                  <a:pt x="591671" y="506506"/>
                  <a:pt x="622603" y="493503"/>
                  <a:pt x="645459" y="470647"/>
                </a:cubicBezTo>
                <a:cubicBezTo>
                  <a:pt x="663388" y="452718"/>
                  <a:pt x="682550" y="435941"/>
                  <a:pt x="699247" y="416859"/>
                </a:cubicBezTo>
                <a:cubicBezTo>
                  <a:pt x="714005" y="399992"/>
                  <a:pt x="723005" y="378146"/>
                  <a:pt x="739588" y="363070"/>
                </a:cubicBezTo>
                <a:cubicBezTo>
                  <a:pt x="772755" y="332918"/>
                  <a:pt x="815470" y="314083"/>
                  <a:pt x="847165" y="282388"/>
                </a:cubicBezTo>
                <a:cubicBezTo>
                  <a:pt x="860612" y="268941"/>
                  <a:pt x="872495" y="253722"/>
                  <a:pt x="887506" y="242047"/>
                </a:cubicBezTo>
                <a:cubicBezTo>
                  <a:pt x="969531" y="178250"/>
                  <a:pt x="948789" y="202025"/>
                  <a:pt x="1021977" y="161365"/>
                </a:cubicBezTo>
                <a:cubicBezTo>
                  <a:pt x="1117147" y="108492"/>
                  <a:pt x="1055309" y="129499"/>
                  <a:pt x="1143000" y="107576"/>
                </a:cubicBezTo>
                <a:cubicBezTo>
                  <a:pt x="1176440" y="85283"/>
                  <a:pt x="1198133" y="68411"/>
                  <a:pt x="1237129" y="53788"/>
                </a:cubicBezTo>
                <a:cubicBezTo>
                  <a:pt x="1254434" y="47299"/>
                  <a:pt x="1273148" y="45418"/>
                  <a:pt x="1290918" y="40341"/>
                </a:cubicBezTo>
                <a:cubicBezTo>
                  <a:pt x="1327807" y="29801"/>
                  <a:pt x="1362973" y="14208"/>
                  <a:pt x="1398494" y="0"/>
                </a:cubicBezTo>
                <a:cubicBezTo>
                  <a:pt x="1488141" y="4482"/>
                  <a:pt x="1577921" y="6816"/>
                  <a:pt x="1667435" y="13447"/>
                </a:cubicBezTo>
                <a:cubicBezTo>
                  <a:pt x="1732663" y="18279"/>
                  <a:pt x="1767642" y="29221"/>
                  <a:pt x="1828800" y="40341"/>
                </a:cubicBezTo>
                <a:cubicBezTo>
                  <a:pt x="1855625" y="45218"/>
                  <a:pt x="1882866" y="47873"/>
                  <a:pt x="1909482" y="53788"/>
                </a:cubicBezTo>
                <a:cubicBezTo>
                  <a:pt x="1923319" y="56863"/>
                  <a:pt x="1935987" y="64160"/>
                  <a:pt x="1949824" y="67235"/>
                </a:cubicBezTo>
                <a:cubicBezTo>
                  <a:pt x="1976440" y="73150"/>
                  <a:pt x="2003612" y="76200"/>
                  <a:pt x="2030506" y="80682"/>
                </a:cubicBezTo>
                <a:cubicBezTo>
                  <a:pt x="2100711" y="127485"/>
                  <a:pt x="2039660" y="94180"/>
                  <a:pt x="2138082" y="121023"/>
                </a:cubicBezTo>
                <a:cubicBezTo>
                  <a:pt x="2165432" y="128482"/>
                  <a:pt x="2191871" y="138953"/>
                  <a:pt x="2218765" y="147918"/>
                </a:cubicBezTo>
                <a:cubicBezTo>
                  <a:pt x="2232212" y="152400"/>
                  <a:pt x="2246428" y="155026"/>
                  <a:pt x="2259106" y="161365"/>
                </a:cubicBezTo>
                <a:lnTo>
                  <a:pt x="2312894" y="188259"/>
                </a:lnTo>
                <a:cubicBezTo>
                  <a:pt x="2321859" y="201706"/>
                  <a:pt x="2327168" y="218504"/>
                  <a:pt x="2339788" y="228600"/>
                </a:cubicBezTo>
                <a:cubicBezTo>
                  <a:pt x="2357211" y="242538"/>
                  <a:pt x="2459987" y="255356"/>
                  <a:pt x="2460812" y="255494"/>
                </a:cubicBezTo>
                <a:cubicBezTo>
                  <a:pt x="2567870" y="326866"/>
                  <a:pt x="2518635" y="286424"/>
                  <a:pt x="2608729" y="376518"/>
                </a:cubicBezTo>
                <a:lnTo>
                  <a:pt x="2635624" y="403412"/>
                </a:lnTo>
                <a:lnTo>
                  <a:pt x="2662518" y="484094"/>
                </a:lnTo>
                <a:cubicBezTo>
                  <a:pt x="2667000" y="497541"/>
                  <a:pt x="2672527" y="510684"/>
                  <a:pt x="2675965" y="524435"/>
                </a:cubicBezTo>
                <a:cubicBezTo>
                  <a:pt x="2709472" y="658463"/>
                  <a:pt x="2696782" y="595552"/>
                  <a:pt x="2716306" y="712694"/>
                </a:cubicBezTo>
                <a:cubicBezTo>
                  <a:pt x="2711824" y="1039906"/>
                  <a:pt x="2711356" y="1367197"/>
                  <a:pt x="2702859" y="1694329"/>
                </a:cubicBezTo>
                <a:cubicBezTo>
                  <a:pt x="2702286" y="1716370"/>
                  <a:pt x="2664962" y="1821469"/>
                  <a:pt x="2662518" y="1828800"/>
                </a:cubicBezTo>
                <a:cubicBezTo>
                  <a:pt x="2658036" y="1842247"/>
                  <a:pt x="2659094" y="1859118"/>
                  <a:pt x="2649071" y="1869141"/>
                </a:cubicBezTo>
                <a:cubicBezTo>
                  <a:pt x="2635624" y="1882588"/>
                  <a:pt x="2620904" y="1894873"/>
                  <a:pt x="2608729" y="1909482"/>
                </a:cubicBezTo>
                <a:cubicBezTo>
                  <a:pt x="2598383" y="1921897"/>
                  <a:pt x="2593998" y="1939181"/>
                  <a:pt x="2581835" y="1949823"/>
                </a:cubicBezTo>
                <a:cubicBezTo>
                  <a:pt x="2557510" y="1971108"/>
                  <a:pt x="2528047" y="1985682"/>
                  <a:pt x="2501153" y="2003612"/>
                </a:cubicBezTo>
                <a:lnTo>
                  <a:pt x="2460812" y="2030506"/>
                </a:lnTo>
                <a:cubicBezTo>
                  <a:pt x="2448548" y="2048901"/>
                  <a:pt x="2406086" y="2114211"/>
                  <a:pt x="2393577" y="2124635"/>
                </a:cubicBezTo>
                <a:cubicBezTo>
                  <a:pt x="2382688" y="2133709"/>
                  <a:pt x="2366682" y="2133600"/>
                  <a:pt x="2353235" y="2138082"/>
                </a:cubicBezTo>
                <a:cubicBezTo>
                  <a:pt x="2333267" y="2168034"/>
                  <a:pt x="2326818" y="2183421"/>
                  <a:pt x="2299447" y="2205318"/>
                </a:cubicBezTo>
                <a:cubicBezTo>
                  <a:pt x="2286827" y="2215414"/>
                  <a:pt x="2272553" y="2223247"/>
                  <a:pt x="2259106" y="2232212"/>
                </a:cubicBezTo>
                <a:cubicBezTo>
                  <a:pt x="2233493" y="2309052"/>
                  <a:pt x="2266790" y="2245019"/>
                  <a:pt x="2205318" y="2286000"/>
                </a:cubicBezTo>
                <a:cubicBezTo>
                  <a:pt x="2189495" y="2296549"/>
                  <a:pt x="2179586" y="2314167"/>
                  <a:pt x="2164977" y="2326341"/>
                </a:cubicBezTo>
                <a:cubicBezTo>
                  <a:pt x="2152561" y="2336687"/>
                  <a:pt x="2137786" y="2343841"/>
                  <a:pt x="2124635" y="2353235"/>
                </a:cubicBezTo>
                <a:cubicBezTo>
                  <a:pt x="2106398" y="2366261"/>
                  <a:pt x="2090306" y="2382457"/>
                  <a:pt x="2070847" y="2393576"/>
                </a:cubicBezTo>
                <a:cubicBezTo>
                  <a:pt x="2058540" y="2400608"/>
                  <a:pt x="2043534" y="2401439"/>
                  <a:pt x="2030506" y="2407023"/>
                </a:cubicBezTo>
                <a:cubicBezTo>
                  <a:pt x="2012081" y="2414920"/>
                  <a:pt x="1994241" y="2424183"/>
                  <a:pt x="1976718" y="2433918"/>
                </a:cubicBezTo>
                <a:cubicBezTo>
                  <a:pt x="1953871" y="2446611"/>
                  <a:pt x="1933366" y="2463644"/>
                  <a:pt x="1909482" y="2474259"/>
                </a:cubicBezTo>
                <a:cubicBezTo>
                  <a:pt x="1892594" y="2481765"/>
                  <a:pt x="1873227" y="2481862"/>
                  <a:pt x="1855694" y="2487706"/>
                </a:cubicBezTo>
                <a:cubicBezTo>
                  <a:pt x="1832795" y="2495339"/>
                  <a:pt x="1810049" y="2503805"/>
                  <a:pt x="1788459" y="2514600"/>
                </a:cubicBezTo>
                <a:cubicBezTo>
                  <a:pt x="1774004" y="2521828"/>
                  <a:pt x="1762886" y="2534930"/>
                  <a:pt x="1748118" y="2541494"/>
                </a:cubicBezTo>
                <a:cubicBezTo>
                  <a:pt x="1690598" y="2567058"/>
                  <a:pt x="1668408" y="2566189"/>
                  <a:pt x="1613647" y="2581835"/>
                </a:cubicBezTo>
                <a:cubicBezTo>
                  <a:pt x="1600018" y="2585729"/>
                  <a:pt x="1586753" y="2590800"/>
                  <a:pt x="1573306" y="2595282"/>
                </a:cubicBezTo>
                <a:cubicBezTo>
                  <a:pt x="1536171" y="2576715"/>
                  <a:pt x="1370078" y="2497399"/>
                  <a:pt x="1317812" y="2460812"/>
                </a:cubicBezTo>
                <a:cubicBezTo>
                  <a:pt x="1257585" y="2418653"/>
                  <a:pt x="1199899" y="2372894"/>
                  <a:pt x="1143000" y="2326341"/>
                </a:cubicBezTo>
                <a:cubicBezTo>
                  <a:pt x="1093694" y="2286000"/>
                  <a:pt x="1049709" y="2238095"/>
                  <a:pt x="995082" y="2205318"/>
                </a:cubicBezTo>
                <a:cubicBezTo>
                  <a:pt x="972670" y="2191871"/>
                  <a:pt x="948756" y="2180658"/>
                  <a:pt x="927847" y="2164976"/>
                </a:cubicBezTo>
                <a:cubicBezTo>
                  <a:pt x="720795" y="2009685"/>
                  <a:pt x="1035294" y="2223161"/>
                  <a:pt x="847165" y="2097741"/>
                </a:cubicBezTo>
                <a:cubicBezTo>
                  <a:pt x="796904" y="2022349"/>
                  <a:pt x="848365" y="2089844"/>
                  <a:pt x="766482" y="2017059"/>
                </a:cubicBezTo>
                <a:cubicBezTo>
                  <a:pt x="742793" y="1996002"/>
                  <a:pt x="721659" y="1972235"/>
                  <a:pt x="699247" y="1949823"/>
                </a:cubicBezTo>
                <a:lnTo>
                  <a:pt x="658906" y="1909482"/>
                </a:lnTo>
                <a:cubicBezTo>
                  <a:pt x="645459" y="1896035"/>
                  <a:pt x="635574" y="1877646"/>
                  <a:pt x="618565" y="1869141"/>
                </a:cubicBezTo>
                <a:cubicBezTo>
                  <a:pt x="600636" y="1860176"/>
                  <a:pt x="581456" y="1853366"/>
                  <a:pt x="564777" y="1842247"/>
                </a:cubicBezTo>
                <a:cubicBezTo>
                  <a:pt x="554228" y="1835214"/>
                  <a:pt x="547622" y="1823469"/>
                  <a:pt x="537882" y="1815353"/>
                </a:cubicBezTo>
                <a:cubicBezTo>
                  <a:pt x="485135" y="1771398"/>
                  <a:pt x="492668" y="1783057"/>
                  <a:pt x="443753" y="1748118"/>
                </a:cubicBezTo>
                <a:cubicBezTo>
                  <a:pt x="425516" y="1735091"/>
                  <a:pt x="408202" y="1720803"/>
                  <a:pt x="389965" y="1707776"/>
                </a:cubicBezTo>
                <a:cubicBezTo>
                  <a:pt x="376814" y="1698382"/>
                  <a:pt x="362244" y="1690978"/>
                  <a:pt x="349624" y="1680882"/>
                </a:cubicBezTo>
                <a:cubicBezTo>
                  <a:pt x="339724" y="1672962"/>
                  <a:pt x="333601" y="1660511"/>
                  <a:pt x="322729" y="1653988"/>
                </a:cubicBezTo>
                <a:cubicBezTo>
                  <a:pt x="310575" y="1646695"/>
                  <a:pt x="294779" y="1647425"/>
                  <a:pt x="282388" y="1640541"/>
                </a:cubicBezTo>
                <a:cubicBezTo>
                  <a:pt x="254133" y="1624844"/>
                  <a:pt x="201706" y="1586753"/>
                  <a:pt x="201706" y="1586753"/>
                </a:cubicBezTo>
                <a:cubicBezTo>
                  <a:pt x="192741" y="1573306"/>
                  <a:pt x="184205" y="1559563"/>
                  <a:pt x="174812" y="1546412"/>
                </a:cubicBezTo>
                <a:cubicBezTo>
                  <a:pt x="161785" y="1528175"/>
                  <a:pt x="146349" y="1511628"/>
                  <a:pt x="134471" y="1492623"/>
                </a:cubicBezTo>
                <a:cubicBezTo>
                  <a:pt x="123847" y="1475624"/>
                  <a:pt x="115474" y="1457260"/>
                  <a:pt x="107577" y="1438835"/>
                </a:cubicBezTo>
                <a:cubicBezTo>
                  <a:pt x="101993" y="1425807"/>
                  <a:pt x="101013" y="1410885"/>
                  <a:pt x="94129" y="1398494"/>
                </a:cubicBezTo>
                <a:cubicBezTo>
                  <a:pt x="78432" y="1370239"/>
                  <a:pt x="58270" y="1344706"/>
                  <a:pt x="40341" y="1317812"/>
                </a:cubicBezTo>
                <a:lnTo>
                  <a:pt x="0" y="1304365"/>
                </a:lnTo>
                <a:close/>
              </a:path>
            </a:pathLst>
          </a:custGeom>
          <a:solidFill>
            <a:srgbClr val="FFC000">
              <a:alpha val="25098"/>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p:cNvSpPr/>
          <p:nvPr/>
        </p:nvSpPr>
        <p:spPr>
          <a:xfrm>
            <a:off x="4940742" y="3776382"/>
            <a:ext cx="3750541" cy="2595282"/>
          </a:xfrm>
          <a:custGeom>
            <a:avLst/>
            <a:gdLst>
              <a:gd name="connsiteX0" fmla="*/ 3226105 w 3750541"/>
              <a:gd name="connsiteY0" fmla="*/ 2501153 h 2595282"/>
              <a:gd name="connsiteX1" fmla="*/ 2849588 w 3750541"/>
              <a:gd name="connsiteY1" fmla="*/ 2541494 h 2595282"/>
              <a:gd name="connsiteX2" fmla="*/ 2715117 w 3750541"/>
              <a:gd name="connsiteY2" fmla="*/ 2568388 h 2595282"/>
              <a:gd name="connsiteX3" fmla="*/ 1558670 w 3750541"/>
              <a:gd name="connsiteY3" fmla="*/ 2581835 h 2595282"/>
              <a:gd name="connsiteX4" fmla="*/ 1451094 w 3750541"/>
              <a:gd name="connsiteY4" fmla="*/ 2595282 h 2595282"/>
              <a:gd name="connsiteX5" fmla="*/ 442564 w 3750541"/>
              <a:gd name="connsiteY5" fmla="*/ 2581835 h 2595282"/>
              <a:gd name="connsiteX6" fmla="*/ 388776 w 3750541"/>
              <a:gd name="connsiteY6" fmla="*/ 2568388 h 2595282"/>
              <a:gd name="connsiteX7" fmla="*/ 308094 w 3750541"/>
              <a:gd name="connsiteY7" fmla="*/ 2528047 h 2595282"/>
              <a:gd name="connsiteX8" fmla="*/ 200517 w 3750541"/>
              <a:gd name="connsiteY8" fmla="*/ 2407023 h 2595282"/>
              <a:gd name="connsiteX9" fmla="*/ 187070 w 3750541"/>
              <a:gd name="connsiteY9" fmla="*/ 2366682 h 2595282"/>
              <a:gd name="connsiteX10" fmla="*/ 160176 w 3750541"/>
              <a:gd name="connsiteY10" fmla="*/ 2312894 h 2595282"/>
              <a:gd name="connsiteX11" fmla="*/ 119835 w 3750541"/>
              <a:gd name="connsiteY11" fmla="*/ 2164976 h 2595282"/>
              <a:gd name="connsiteX12" fmla="*/ 106388 w 3750541"/>
              <a:gd name="connsiteY12" fmla="*/ 2111188 h 2595282"/>
              <a:gd name="connsiteX13" fmla="*/ 79494 w 3750541"/>
              <a:gd name="connsiteY13" fmla="*/ 2003612 h 2595282"/>
              <a:gd name="connsiteX14" fmla="*/ 66047 w 3750541"/>
              <a:gd name="connsiteY14" fmla="*/ 1882588 h 2595282"/>
              <a:gd name="connsiteX15" fmla="*/ 39152 w 3750541"/>
              <a:gd name="connsiteY15" fmla="*/ 1775012 h 2595282"/>
              <a:gd name="connsiteX16" fmla="*/ 25705 w 3750541"/>
              <a:gd name="connsiteY16" fmla="*/ 1573306 h 2595282"/>
              <a:gd name="connsiteX17" fmla="*/ 25705 w 3750541"/>
              <a:gd name="connsiteY17" fmla="*/ 1089212 h 2595282"/>
              <a:gd name="connsiteX18" fmla="*/ 146729 w 3750541"/>
              <a:gd name="connsiteY18" fmla="*/ 981635 h 2595282"/>
              <a:gd name="connsiteX19" fmla="*/ 213964 w 3750541"/>
              <a:gd name="connsiteY19" fmla="*/ 900953 h 2595282"/>
              <a:gd name="connsiteX20" fmla="*/ 254305 w 3750541"/>
              <a:gd name="connsiteY20" fmla="*/ 887506 h 2595282"/>
              <a:gd name="connsiteX21" fmla="*/ 294647 w 3750541"/>
              <a:gd name="connsiteY21" fmla="*/ 847165 h 2595282"/>
              <a:gd name="connsiteX22" fmla="*/ 415670 w 3750541"/>
              <a:gd name="connsiteY22" fmla="*/ 806823 h 2595282"/>
              <a:gd name="connsiteX23" fmla="*/ 469458 w 3750541"/>
              <a:gd name="connsiteY23" fmla="*/ 779929 h 2595282"/>
              <a:gd name="connsiteX24" fmla="*/ 536694 w 3750541"/>
              <a:gd name="connsiteY24" fmla="*/ 766482 h 2595282"/>
              <a:gd name="connsiteX25" fmla="*/ 819082 w 3750541"/>
              <a:gd name="connsiteY25" fmla="*/ 753035 h 2595282"/>
              <a:gd name="connsiteX26" fmla="*/ 913211 w 3750541"/>
              <a:gd name="connsiteY26" fmla="*/ 712694 h 2595282"/>
              <a:gd name="connsiteX27" fmla="*/ 993894 w 3750541"/>
              <a:gd name="connsiteY27" fmla="*/ 685800 h 2595282"/>
              <a:gd name="connsiteX28" fmla="*/ 1088023 w 3750541"/>
              <a:gd name="connsiteY28" fmla="*/ 618565 h 2595282"/>
              <a:gd name="connsiteX29" fmla="*/ 1114917 w 3750541"/>
              <a:gd name="connsiteY29" fmla="*/ 591670 h 2595282"/>
              <a:gd name="connsiteX30" fmla="*/ 1155258 w 3750541"/>
              <a:gd name="connsiteY30" fmla="*/ 564776 h 2595282"/>
              <a:gd name="connsiteX31" fmla="*/ 1209047 w 3750541"/>
              <a:gd name="connsiteY31" fmla="*/ 524435 h 2595282"/>
              <a:gd name="connsiteX32" fmla="*/ 1249388 w 3750541"/>
              <a:gd name="connsiteY32" fmla="*/ 497541 h 2595282"/>
              <a:gd name="connsiteX33" fmla="*/ 1289729 w 3750541"/>
              <a:gd name="connsiteY33" fmla="*/ 443753 h 2595282"/>
              <a:gd name="connsiteX34" fmla="*/ 1330070 w 3750541"/>
              <a:gd name="connsiteY34" fmla="*/ 416859 h 2595282"/>
              <a:gd name="connsiteX35" fmla="*/ 1437647 w 3750541"/>
              <a:gd name="connsiteY35" fmla="*/ 336176 h 2595282"/>
              <a:gd name="connsiteX36" fmla="*/ 1491435 w 3750541"/>
              <a:gd name="connsiteY36" fmla="*/ 282388 h 2595282"/>
              <a:gd name="connsiteX37" fmla="*/ 1531776 w 3750541"/>
              <a:gd name="connsiteY37" fmla="*/ 255494 h 2595282"/>
              <a:gd name="connsiteX38" fmla="*/ 1572117 w 3750541"/>
              <a:gd name="connsiteY38" fmla="*/ 201706 h 2595282"/>
              <a:gd name="connsiteX39" fmla="*/ 1612458 w 3750541"/>
              <a:gd name="connsiteY39" fmla="*/ 174812 h 2595282"/>
              <a:gd name="connsiteX40" fmla="*/ 1720035 w 3750541"/>
              <a:gd name="connsiteY40" fmla="*/ 94129 h 2595282"/>
              <a:gd name="connsiteX41" fmla="*/ 1760376 w 3750541"/>
              <a:gd name="connsiteY41" fmla="*/ 80682 h 2595282"/>
              <a:gd name="connsiteX42" fmla="*/ 1827611 w 3750541"/>
              <a:gd name="connsiteY42" fmla="*/ 53788 h 2595282"/>
              <a:gd name="connsiteX43" fmla="*/ 1948635 w 3750541"/>
              <a:gd name="connsiteY43" fmla="*/ 13447 h 2595282"/>
              <a:gd name="connsiteX44" fmla="*/ 2069658 w 3750541"/>
              <a:gd name="connsiteY44" fmla="*/ 0 h 2595282"/>
              <a:gd name="connsiteX45" fmla="*/ 2459623 w 3750541"/>
              <a:gd name="connsiteY45" fmla="*/ 13447 h 2595282"/>
              <a:gd name="connsiteX46" fmla="*/ 2526858 w 3750541"/>
              <a:gd name="connsiteY46" fmla="*/ 40341 h 2595282"/>
              <a:gd name="connsiteX47" fmla="*/ 2688223 w 3750541"/>
              <a:gd name="connsiteY47" fmla="*/ 107576 h 2595282"/>
              <a:gd name="connsiteX48" fmla="*/ 2768905 w 3750541"/>
              <a:gd name="connsiteY48" fmla="*/ 134470 h 2595282"/>
              <a:gd name="connsiteX49" fmla="*/ 2930270 w 3750541"/>
              <a:gd name="connsiteY49" fmla="*/ 215153 h 2595282"/>
              <a:gd name="connsiteX50" fmla="*/ 3172317 w 3750541"/>
              <a:gd name="connsiteY50" fmla="*/ 336176 h 2595282"/>
              <a:gd name="connsiteX51" fmla="*/ 3279894 w 3750541"/>
              <a:gd name="connsiteY51" fmla="*/ 389965 h 2595282"/>
              <a:gd name="connsiteX52" fmla="*/ 3387470 w 3750541"/>
              <a:gd name="connsiteY52" fmla="*/ 430306 h 2595282"/>
              <a:gd name="connsiteX53" fmla="*/ 3468152 w 3750541"/>
              <a:gd name="connsiteY53" fmla="*/ 497541 h 2595282"/>
              <a:gd name="connsiteX54" fmla="*/ 3495047 w 3750541"/>
              <a:gd name="connsiteY54" fmla="*/ 591670 h 2595282"/>
              <a:gd name="connsiteX55" fmla="*/ 3548835 w 3750541"/>
              <a:gd name="connsiteY55" fmla="*/ 685800 h 2595282"/>
              <a:gd name="connsiteX56" fmla="*/ 3589176 w 3750541"/>
              <a:gd name="connsiteY56" fmla="*/ 779929 h 2595282"/>
              <a:gd name="connsiteX57" fmla="*/ 3616070 w 3750541"/>
              <a:gd name="connsiteY57" fmla="*/ 820270 h 2595282"/>
              <a:gd name="connsiteX58" fmla="*/ 3629517 w 3750541"/>
              <a:gd name="connsiteY58" fmla="*/ 874059 h 2595282"/>
              <a:gd name="connsiteX59" fmla="*/ 3683305 w 3750541"/>
              <a:gd name="connsiteY59" fmla="*/ 968188 h 2595282"/>
              <a:gd name="connsiteX60" fmla="*/ 3723647 w 3750541"/>
              <a:gd name="connsiteY60" fmla="*/ 1035423 h 2595282"/>
              <a:gd name="connsiteX61" fmla="*/ 3750541 w 3750541"/>
              <a:gd name="connsiteY61" fmla="*/ 1169894 h 2595282"/>
              <a:gd name="connsiteX62" fmla="*/ 3737094 w 3750541"/>
              <a:gd name="connsiteY62" fmla="*/ 1452282 h 2595282"/>
              <a:gd name="connsiteX63" fmla="*/ 3710200 w 3750541"/>
              <a:gd name="connsiteY63" fmla="*/ 1492623 h 2595282"/>
              <a:gd name="connsiteX64" fmla="*/ 3683305 w 3750541"/>
              <a:gd name="connsiteY64" fmla="*/ 1573306 h 2595282"/>
              <a:gd name="connsiteX65" fmla="*/ 3616070 w 3750541"/>
              <a:gd name="connsiteY65" fmla="*/ 1680882 h 2595282"/>
              <a:gd name="connsiteX66" fmla="*/ 3589176 w 3750541"/>
              <a:gd name="connsiteY66" fmla="*/ 1734670 h 2595282"/>
              <a:gd name="connsiteX67" fmla="*/ 3562282 w 3750541"/>
              <a:gd name="connsiteY67" fmla="*/ 1775012 h 2595282"/>
              <a:gd name="connsiteX68" fmla="*/ 3521941 w 3750541"/>
              <a:gd name="connsiteY68" fmla="*/ 1842247 h 2595282"/>
              <a:gd name="connsiteX69" fmla="*/ 3454705 w 3750541"/>
              <a:gd name="connsiteY69" fmla="*/ 1922929 h 2595282"/>
              <a:gd name="connsiteX70" fmla="*/ 3414364 w 3750541"/>
              <a:gd name="connsiteY70" fmla="*/ 1976717 h 2595282"/>
              <a:gd name="connsiteX71" fmla="*/ 3400917 w 3750541"/>
              <a:gd name="connsiteY71" fmla="*/ 2017059 h 2595282"/>
              <a:gd name="connsiteX72" fmla="*/ 3320235 w 3750541"/>
              <a:gd name="connsiteY72" fmla="*/ 2124635 h 2595282"/>
              <a:gd name="connsiteX73" fmla="*/ 3293341 w 3750541"/>
              <a:gd name="connsiteY73" fmla="*/ 2178423 h 2595282"/>
              <a:gd name="connsiteX74" fmla="*/ 3266447 w 3750541"/>
              <a:gd name="connsiteY74" fmla="*/ 2218765 h 2595282"/>
              <a:gd name="connsiteX75" fmla="*/ 3212658 w 3750541"/>
              <a:gd name="connsiteY75" fmla="*/ 2366682 h 2595282"/>
              <a:gd name="connsiteX76" fmla="*/ 3185764 w 3750541"/>
              <a:gd name="connsiteY76" fmla="*/ 2447365 h 2595282"/>
              <a:gd name="connsiteX77" fmla="*/ 3226105 w 3750541"/>
              <a:gd name="connsiteY77" fmla="*/ 2501153 h 2595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3750541" h="2595282">
                <a:moveTo>
                  <a:pt x="3226105" y="2501153"/>
                </a:moveTo>
                <a:cubicBezTo>
                  <a:pt x="3085130" y="2511223"/>
                  <a:pt x="2988777" y="2513656"/>
                  <a:pt x="2849588" y="2541494"/>
                </a:cubicBezTo>
                <a:cubicBezTo>
                  <a:pt x="2804764" y="2550459"/>
                  <a:pt x="2760806" y="2566960"/>
                  <a:pt x="2715117" y="2568388"/>
                </a:cubicBezTo>
                <a:cubicBezTo>
                  <a:pt x="2329797" y="2580429"/>
                  <a:pt x="1944152" y="2577353"/>
                  <a:pt x="1558670" y="2581835"/>
                </a:cubicBezTo>
                <a:cubicBezTo>
                  <a:pt x="1522811" y="2586317"/>
                  <a:pt x="1487232" y="2595282"/>
                  <a:pt x="1451094" y="2595282"/>
                </a:cubicBezTo>
                <a:cubicBezTo>
                  <a:pt x="1114887" y="2595282"/>
                  <a:pt x="778663" y="2590344"/>
                  <a:pt x="442564" y="2581835"/>
                </a:cubicBezTo>
                <a:cubicBezTo>
                  <a:pt x="424089" y="2581367"/>
                  <a:pt x="406546" y="2573465"/>
                  <a:pt x="388776" y="2568388"/>
                </a:cubicBezTo>
                <a:cubicBezTo>
                  <a:pt x="354344" y="2558550"/>
                  <a:pt x="336010" y="2552861"/>
                  <a:pt x="308094" y="2528047"/>
                </a:cubicBezTo>
                <a:cubicBezTo>
                  <a:pt x="276014" y="2499532"/>
                  <a:pt x="223000" y="2451989"/>
                  <a:pt x="200517" y="2407023"/>
                </a:cubicBezTo>
                <a:cubicBezTo>
                  <a:pt x="194178" y="2394345"/>
                  <a:pt x="192654" y="2379710"/>
                  <a:pt x="187070" y="2366682"/>
                </a:cubicBezTo>
                <a:cubicBezTo>
                  <a:pt x="179174" y="2348257"/>
                  <a:pt x="168072" y="2331319"/>
                  <a:pt x="160176" y="2312894"/>
                </a:cubicBezTo>
                <a:cubicBezTo>
                  <a:pt x="145094" y="2277704"/>
                  <a:pt x="123949" y="2181432"/>
                  <a:pt x="119835" y="2164976"/>
                </a:cubicBezTo>
                <a:cubicBezTo>
                  <a:pt x="115353" y="2147047"/>
                  <a:pt x="110012" y="2129310"/>
                  <a:pt x="106388" y="2111188"/>
                </a:cubicBezTo>
                <a:cubicBezTo>
                  <a:pt x="90161" y="2030054"/>
                  <a:pt x="100169" y="2065636"/>
                  <a:pt x="79494" y="2003612"/>
                </a:cubicBezTo>
                <a:cubicBezTo>
                  <a:pt x="75012" y="1963271"/>
                  <a:pt x="73101" y="1922560"/>
                  <a:pt x="66047" y="1882588"/>
                </a:cubicBezTo>
                <a:cubicBezTo>
                  <a:pt x="59623" y="1846188"/>
                  <a:pt x="39152" y="1775012"/>
                  <a:pt x="39152" y="1775012"/>
                </a:cubicBezTo>
                <a:cubicBezTo>
                  <a:pt x="34670" y="1707777"/>
                  <a:pt x="31301" y="1640458"/>
                  <a:pt x="25705" y="1573306"/>
                </a:cubicBezTo>
                <a:cubicBezTo>
                  <a:pt x="10379" y="1389388"/>
                  <a:pt x="-23540" y="1321366"/>
                  <a:pt x="25705" y="1089212"/>
                </a:cubicBezTo>
                <a:cubicBezTo>
                  <a:pt x="33291" y="1053451"/>
                  <a:pt x="110657" y="1005683"/>
                  <a:pt x="146729" y="981635"/>
                </a:cubicBezTo>
                <a:cubicBezTo>
                  <a:pt x="166574" y="951868"/>
                  <a:pt x="182903" y="921661"/>
                  <a:pt x="213964" y="900953"/>
                </a:cubicBezTo>
                <a:cubicBezTo>
                  <a:pt x="225758" y="893090"/>
                  <a:pt x="240858" y="891988"/>
                  <a:pt x="254305" y="887506"/>
                </a:cubicBezTo>
                <a:cubicBezTo>
                  <a:pt x="267752" y="874059"/>
                  <a:pt x="279172" y="858219"/>
                  <a:pt x="294647" y="847165"/>
                </a:cubicBezTo>
                <a:cubicBezTo>
                  <a:pt x="337951" y="816234"/>
                  <a:pt x="364040" y="817149"/>
                  <a:pt x="415670" y="806823"/>
                </a:cubicBezTo>
                <a:cubicBezTo>
                  <a:pt x="433599" y="797858"/>
                  <a:pt x="450441" y="786268"/>
                  <a:pt x="469458" y="779929"/>
                </a:cubicBezTo>
                <a:cubicBezTo>
                  <a:pt x="491141" y="772701"/>
                  <a:pt x="513905" y="768235"/>
                  <a:pt x="536694" y="766482"/>
                </a:cubicBezTo>
                <a:cubicBezTo>
                  <a:pt x="630652" y="759254"/>
                  <a:pt x="724953" y="757517"/>
                  <a:pt x="819082" y="753035"/>
                </a:cubicBezTo>
                <a:cubicBezTo>
                  <a:pt x="961370" y="717463"/>
                  <a:pt x="793813" y="765760"/>
                  <a:pt x="913211" y="712694"/>
                </a:cubicBezTo>
                <a:cubicBezTo>
                  <a:pt x="939117" y="701180"/>
                  <a:pt x="993894" y="685800"/>
                  <a:pt x="993894" y="685800"/>
                </a:cubicBezTo>
                <a:cubicBezTo>
                  <a:pt x="1028826" y="662512"/>
                  <a:pt x="1054667" y="646362"/>
                  <a:pt x="1088023" y="618565"/>
                </a:cubicBezTo>
                <a:cubicBezTo>
                  <a:pt x="1097763" y="610449"/>
                  <a:pt x="1105017" y="599590"/>
                  <a:pt x="1114917" y="591670"/>
                </a:cubicBezTo>
                <a:cubicBezTo>
                  <a:pt x="1127537" y="581574"/>
                  <a:pt x="1142107" y="574169"/>
                  <a:pt x="1155258" y="564776"/>
                </a:cubicBezTo>
                <a:cubicBezTo>
                  <a:pt x="1173495" y="551749"/>
                  <a:pt x="1190810" y="537462"/>
                  <a:pt x="1209047" y="524435"/>
                </a:cubicBezTo>
                <a:cubicBezTo>
                  <a:pt x="1222198" y="515042"/>
                  <a:pt x="1237960" y="508969"/>
                  <a:pt x="1249388" y="497541"/>
                </a:cubicBezTo>
                <a:cubicBezTo>
                  <a:pt x="1265235" y="481694"/>
                  <a:pt x="1273882" y="459600"/>
                  <a:pt x="1289729" y="443753"/>
                </a:cubicBezTo>
                <a:cubicBezTo>
                  <a:pt x="1301157" y="432325"/>
                  <a:pt x="1317000" y="426365"/>
                  <a:pt x="1330070" y="416859"/>
                </a:cubicBezTo>
                <a:cubicBezTo>
                  <a:pt x="1366321" y="390495"/>
                  <a:pt x="1405952" y="367871"/>
                  <a:pt x="1437647" y="336176"/>
                </a:cubicBezTo>
                <a:cubicBezTo>
                  <a:pt x="1455576" y="318247"/>
                  <a:pt x="1472183" y="298889"/>
                  <a:pt x="1491435" y="282388"/>
                </a:cubicBezTo>
                <a:cubicBezTo>
                  <a:pt x="1503706" y="271870"/>
                  <a:pt x="1520348" y="266922"/>
                  <a:pt x="1531776" y="255494"/>
                </a:cubicBezTo>
                <a:cubicBezTo>
                  <a:pt x="1547623" y="239647"/>
                  <a:pt x="1556270" y="217553"/>
                  <a:pt x="1572117" y="201706"/>
                </a:cubicBezTo>
                <a:cubicBezTo>
                  <a:pt x="1583545" y="190278"/>
                  <a:pt x="1599838" y="184908"/>
                  <a:pt x="1612458" y="174812"/>
                </a:cubicBezTo>
                <a:cubicBezTo>
                  <a:pt x="1657971" y="138401"/>
                  <a:pt x="1639603" y="120940"/>
                  <a:pt x="1720035" y="94129"/>
                </a:cubicBezTo>
                <a:cubicBezTo>
                  <a:pt x="1733482" y="89647"/>
                  <a:pt x="1747104" y="85659"/>
                  <a:pt x="1760376" y="80682"/>
                </a:cubicBezTo>
                <a:cubicBezTo>
                  <a:pt x="1782977" y="72207"/>
                  <a:pt x="1804879" y="61906"/>
                  <a:pt x="1827611" y="53788"/>
                </a:cubicBezTo>
                <a:cubicBezTo>
                  <a:pt x="1867657" y="39486"/>
                  <a:pt x="1906372" y="18143"/>
                  <a:pt x="1948635" y="13447"/>
                </a:cubicBezTo>
                <a:lnTo>
                  <a:pt x="2069658" y="0"/>
                </a:lnTo>
                <a:cubicBezTo>
                  <a:pt x="2199646" y="4482"/>
                  <a:pt x="2330061" y="2015"/>
                  <a:pt x="2459623" y="13447"/>
                </a:cubicBezTo>
                <a:cubicBezTo>
                  <a:pt x="2483668" y="15569"/>
                  <a:pt x="2504173" y="32092"/>
                  <a:pt x="2526858" y="40341"/>
                </a:cubicBezTo>
                <a:cubicBezTo>
                  <a:pt x="2855568" y="159871"/>
                  <a:pt x="2349371" y="-33612"/>
                  <a:pt x="2688223" y="107576"/>
                </a:cubicBezTo>
                <a:cubicBezTo>
                  <a:pt x="2714391" y="118479"/>
                  <a:pt x="2743000" y="122956"/>
                  <a:pt x="2768905" y="134470"/>
                </a:cubicBezTo>
                <a:cubicBezTo>
                  <a:pt x="2823859" y="158894"/>
                  <a:pt x="2876482" y="188259"/>
                  <a:pt x="2930270" y="215153"/>
                </a:cubicBezTo>
                <a:lnTo>
                  <a:pt x="3172317" y="336176"/>
                </a:lnTo>
                <a:cubicBezTo>
                  <a:pt x="3208176" y="354106"/>
                  <a:pt x="3242355" y="375888"/>
                  <a:pt x="3279894" y="389965"/>
                </a:cubicBezTo>
                <a:lnTo>
                  <a:pt x="3387470" y="430306"/>
                </a:lnTo>
                <a:cubicBezTo>
                  <a:pt x="3414364" y="452718"/>
                  <a:pt x="3445099" y="471195"/>
                  <a:pt x="3468152" y="497541"/>
                </a:cubicBezTo>
                <a:cubicBezTo>
                  <a:pt x="3475266" y="505671"/>
                  <a:pt x="3494041" y="588988"/>
                  <a:pt x="3495047" y="591670"/>
                </a:cubicBezTo>
                <a:cubicBezTo>
                  <a:pt x="3517213" y="650780"/>
                  <a:pt x="3520460" y="636144"/>
                  <a:pt x="3548835" y="685800"/>
                </a:cubicBezTo>
                <a:cubicBezTo>
                  <a:pt x="3660761" y="881671"/>
                  <a:pt x="3513745" y="629068"/>
                  <a:pt x="3589176" y="779929"/>
                </a:cubicBezTo>
                <a:cubicBezTo>
                  <a:pt x="3596404" y="794384"/>
                  <a:pt x="3607105" y="806823"/>
                  <a:pt x="3616070" y="820270"/>
                </a:cubicBezTo>
                <a:cubicBezTo>
                  <a:pt x="3620552" y="838200"/>
                  <a:pt x="3623028" y="856754"/>
                  <a:pt x="3629517" y="874059"/>
                </a:cubicBezTo>
                <a:cubicBezTo>
                  <a:pt x="3664878" y="968356"/>
                  <a:pt x="3644292" y="890163"/>
                  <a:pt x="3683305" y="968188"/>
                </a:cubicBezTo>
                <a:cubicBezTo>
                  <a:pt x="3718217" y="1038011"/>
                  <a:pt x="3671116" y="982894"/>
                  <a:pt x="3723647" y="1035423"/>
                </a:cubicBezTo>
                <a:cubicBezTo>
                  <a:pt x="3732532" y="1070964"/>
                  <a:pt x="3750541" y="1136925"/>
                  <a:pt x="3750541" y="1169894"/>
                </a:cubicBezTo>
                <a:cubicBezTo>
                  <a:pt x="3750541" y="1264130"/>
                  <a:pt x="3748783" y="1358774"/>
                  <a:pt x="3737094" y="1452282"/>
                </a:cubicBezTo>
                <a:cubicBezTo>
                  <a:pt x="3735089" y="1468318"/>
                  <a:pt x="3716764" y="1477855"/>
                  <a:pt x="3710200" y="1492623"/>
                </a:cubicBezTo>
                <a:cubicBezTo>
                  <a:pt x="3698686" y="1518529"/>
                  <a:pt x="3693834" y="1546984"/>
                  <a:pt x="3683305" y="1573306"/>
                </a:cubicBezTo>
                <a:cubicBezTo>
                  <a:pt x="3653018" y="1649022"/>
                  <a:pt x="3661026" y="1608953"/>
                  <a:pt x="3616070" y="1680882"/>
                </a:cubicBezTo>
                <a:cubicBezTo>
                  <a:pt x="3605446" y="1697881"/>
                  <a:pt x="3599121" y="1717265"/>
                  <a:pt x="3589176" y="1734670"/>
                </a:cubicBezTo>
                <a:cubicBezTo>
                  <a:pt x="3581158" y="1748702"/>
                  <a:pt x="3570848" y="1761307"/>
                  <a:pt x="3562282" y="1775012"/>
                </a:cubicBezTo>
                <a:cubicBezTo>
                  <a:pt x="3548430" y="1797176"/>
                  <a:pt x="3536439" y="1820500"/>
                  <a:pt x="3521941" y="1842247"/>
                </a:cubicBezTo>
                <a:cubicBezTo>
                  <a:pt x="3450255" y="1949775"/>
                  <a:pt x="3510876" y="1855525"/>
                  <a:pt x="3454705" y="1922929"/>
                </a:cubicBezTo>
                <a:cubicBezTo>
                  <a:pt x="3440357" y="1940146"/>
                  <a:pt x="3427811" y="1958788"/>
                  <a:pt x="3414364" y="1976717"/>
                </a:cubicBezTo>
                <a:cubicBezTo>
                  <a:pt x="3409882" y="1990164"/>
                  <a:pt x="3408430" y="2005039"/>
                  <a:pt x="3400917" y="2017059"/>
                </a:cubicBezTo>
                <a:cubicBezTo>
                  <a:pt x="3314686" y="2155029"/>
                  <a:pt x="3375633" y="2027689"/>
                  <a:pt x="3320235" y="2124635"/>
                </a:cubicBezTo>
                <a:cubicBezTo>
                  <a:pt x="3310290" y="2142039"/>
                  <a:pt x="3303286" y="2161018"/>
                  <a:pt x="3293341" y="2178423"/>
                </a:cubicBezTo>
                <a:cubicBezTo>
                  <a:pt x="3285323" y="2192455"/>
                  <a:pt x="3273675" y="2204310"/>
                  <a:pt x="3266447" y="2218765"/>
                </a:cubicBezTo>
                <a:cubicBezTo>
                  <a:pt x="3247732" y="2256195"/>
                  <a:pt x="3225213" y="2329017"/>
                  <a:pt x="3212658" y="2366682"/>
                </a:cubicBezTo>
                <a:cubicBezTo>
                  <a:pt x="3212657" y="2366684"/>
                  <a:pt x="3185764" y="2447364"/>
                  <a:pt x="3185764" y="2447365"/>
                </a:cubicBezTo>
                <a:lnTo>
                  <a:pt x="3226105" y="2501153"/>
                </a:lnTo>
                <a:close/>
              </a:path>
            </a:pathLst>
          </a:custGeom>
          <a:solidFill>
            <a:srgbClr val="7030A0">
              <a:alpha val="1882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7518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Clara() Function in the “cluster” Package</a:t>
            </a:r>
            <a:endParaRPr lang="en-US" dirty="0"/>
          </a:p>
        </p:txBody>
      </p:sp>
      <p:sp>
        <p:nvSpPr>
          <p:cNvPr id="3" name="Rectangle 2"/>
          <p:cNvSpPr/>
          <p:nvPr/>
        </p:nvSpPr>
        <p:spPr>
          <a:xfrm>
            <a:off x="291353" y="3271931"/>
            <a:ext cx="5226423" cy="3139321"/>
          </a:xfrm>
          <a:prstGeom prst="rect">
            <a:avLst/>
          </a:prstGeom>
        </p:spPr>
        <p:txBody>
          <a:bodyPr wrap="square">
            <a:spAutoFit/>
          </a:bodyPr>
          <a:lstStyle/>
          <a:p>
            <a:r>
              <a:rPr lang="en-US" sz="1100" dirty="0" err="1"/>
              <a:t>ClustKCigdem</a:t>
            </a:r>
            <a:endParaRPr lang="en-US" sz="1100" dirty="0"/>
          </a:p>
          <a:p>
            <a:r>
              <a:rPr lang="en-US" sz="1100" dirty="0"/>
              <a:t>Object of class '</a:t>
            </a:r>
            <a:r>
              <a:rPr lang="en-US" sz="1100" dirty="0" err="1"/>
              <a:t>clara</a:t>
            </a:r>
            <a:r>
              <a:rPr lang="en-US" sz="1100" dirty="0"/>
              <a:t>' from call:</a:t>
            </a:r>
          </a:p>
          <a:p>
            <a:r>
              <a:rPr lang="en-US" sz="1100" dirty="0"/>
              <a:t> </a:t>
            </a:r>
            <a:r>
              <a:rPr lang="en-US" sz="1100" dirty="0" err="1"/>
              <a:t>clara</a:t>
            </a:r>
            <a:r>
              <a:rPr lang="en-US" sz="1100" dirty="0"/>
              <a:t>(x = temp, k = 2, metric = "</a:t>
            </a:r>
            <a:r>
              <a:rPr lang="en-US" sz="1100" dirty="0" err="1"/>
              <a:t>euclidean</a:t>
            </a:r>
            <a:r>
              <a:rPr lang="en-US" sz="1100" dirty="0"/>
              <a:t>", samples = 10) </a:t>
            </a:r>
          </a:p>
          <a:p>
            <a:r>
              <a:rPr lang="en-US" sz="1100" dirty="0" err="1"/>
              <a:t>Medoids</a:t>
            </a:r>
            <a:r>
              <a:rPr lang="en-US" sz="1100" dirty="0"/>
              <a:t>:</a:t>
            </a:r>
          </a:p>
          <a:p>
            <a:r>
              <a:rPr lang="en-US" sz="1100" dirty="0"/>
              <a:t>               HR_1_Cigdem HR_2_Cigdem HR_3_Cigdem HR_4_Cigdem HR_5_Cigdem</a:t>
            </a:r>
          </a:p>
          <a:p>
            <a:r>
              <a:rPr lang="en-US" sz="1100" dirty="0"/>
              <a:t>Mid2              5.300613    5.079391    5.166669    5.236764    5.377388</a:t>
            </a:r>
          </a:p>
          <a:p>
            <a:r>
              <a:rPr lang="en-US" sz="1100" dirty="0"/>
              <a:t>AABR07065010.1    1.510453    1.767564    1.602222    1.697449    1.696993</a:t>
            </a:r>
          </a:p>
          <a:p>
            <a:r>
              <a:rPr lang="en-US" sz="1100" dirty="0"/>
              <a:t>               LR_1_Cigdem LR_2_Cigdem LR_3_Cigdem LR_4_Cigdem LR_5_Cigdem</a:t>
            </a:r>
          </a:p>
          <a:p>
            <a:r>
              <a:rPr lang="en-US" sz="1100" dirty="0"/>
              <a:t>Mid2              5.388846    5.304591    5.240949    5.281461    5.349370</a:t>
            </a:r>
          </a:p>
          <a:p>
            <a:r>
              <a:rPr lang="en-US" sz="1100" dirty="0"/>
              <a:t>AABR07065010.1    1.871040    1.900688    1.773380    1.661191    2.005864</a:t>
            </a:r>
          </a:p>
          <a:p>
            <a:r>
              <a:rPr lang="en-US" sz="1100" dirty="0"/>
              <a:t>Objective function:	  3.98052 </a:t>
            </a:r>
          </a:p>
          <a:p>
            <a:r>
              <a:rPr lang="en-US" sz="1100" dirty="0"/>
              <a:t>Numerical information per cluster:</a:t>
            </a:r>
          </a:p>
          <a:p>
            <a:r>
              <a:rPr lang="en-US" sz="1100" dirty="0"/>
              <a:t>     size </a:t>
            </a:r>
            <a:r>
              <a:rPr lang="en-US" sz="1100" dirty="0" err="1"/>
              <a:t>max_diss</a:t>
            </a:r>
            <a:r>
              <a:rPr lang="en-US" sz="1100" dirty="0"/>
              <a:t>  </a:t>
            </a:r>
            <a:r>
              <a:rPr lang="en-US" sz="1100" dirty="0" err="1"/>
              <a:t>av_diss</a:t>
            </a:r>
            <a:r>
              <a:rPr lang="en-US" sz="1100" dirty="0"/>
              <a:t> isolation</a:t>
            </a:r>
          </a:p>
          <a:p>
            <a:r>
              <a:rPr lang="en-US" sz="1100" dirty="0"/>
              <a:t>[1,] 9667 28.53734 3.629499  2.558792</a:t>
            </a:r>
          </a:p>
          <a:p>
            <a:r>
              <a:rPr lang="en-US" sz="1100" dirty="0"/>
              <a:t>[2,] 6727 22.40375 4.484953  2.008826</a:t>
            </a:r>
          </a:p>
          <a:p>
            <a:r>
              <a:rPr lang="en-US" sz="1100" dirty="0"/>
              <a:t>Average silhouette width per cluster:</a:t>
            </a:r>
          </a:p>
          <a:p>
            <a:r>
              <a:rPr lang="en-US" sz="1100" dirty="0"/>
              <a:t>[1] 0.4830482 0.5942426</a:t>
            </a:r>
          </a:p>
          <a:p>
            <a:r>
              <a:rPr lang="en-US" sz="1100" dirty="0"/>
              <a:t>Average silhouette width of best sample: 0.5234825 </a:t>
            </a:r>
          </a:p>
        </p:txBody>
      </p:sp>
      <p:sp>
        <p:nvSpPr>
          <p:cNvPr id="4" name="TextBox 3"/>
          <p:cNvSpPr txBox="1"/>
          <p:nvPr/>
        </p:nvSpPr>
        <p:spPr>
          <a:xfrm>
            <a:off x="623047" y="1690688"/>
            <a:ext cx="9126070" cy="1200329"/>
          </a:xfrm>
          <a:prstGeom prst="rect">
            <a:avLst/>
          </a:prstGeom>
          <a:noFill/>
        </p:spPr>
        <p:txBody>
          <a:bodyPr wrap="square" rtlCol="0">
            <a:spAutoFit/>
          </a:bodyPr>
          <a:lstStyle/>
          <a:p>
            <a:pPr marL="285750" indent="-285750">
              <a:buFont typeface="Arial" panose="020B0604020202020204" pitchFamily="34" charset="0"/>
              <a:buChar char="•"/>
            </a:pPr>
            <a:r>
              <a:rPr lang="en-US" dirty="0" smtClean="0"/>
              <a:t>Example Output</a:t>
            </a:r>
          </a:p>
          <a:p>
            <a:pPr marL="285750" indent="-285750">
              <a:buFont typeface="Arial" panose="020B0604020202020204" pitchFamily="34" charset="0"/>
              <a:buChar char="•"/>
            </a:pPr>
            <a:r>
              <a:rPr lang="en-US" dirty="0" smtClean="0"/>
              <a:t>Outputs string of plots like those on the right</a:t>
            </a:r>
          </a:p>
          <a:p>
            <a:pPr marL="285750" indent="-285750">
              <a:buFont typeface="Arial" panose="020B0604020202020204" pitchFamily="34" charset="0"/>
              <a:buChar char="•"/>
            </a:pPr>
            <a:r>
              <a:rPr lang="en-US" dirty="0" smtClean="0"/>
              <a:t>Example of summary output below</a:t>
            </a:r>
          </a:p>
          <a:p>
            <a:pPr marL="285750" indent="-285750">
              <a:buFont typeface="Arial" panose="020B0604020202020204" pitchFamily="34" charset="0"/>
              <a:buChar char="•"/>
            </a:pPr>
            <a:r>
              <a:rPr lang="en-US" dirty="0" smtClean="0"/>
              <a:t>Looks fancy, not sure what it means</a:t>
            </a:r>
            <a:endParaRPr lang="en-US" dirty="0"/>
          </a:p>
        </p:txBody>
      </p:sp>
      <p:pic>
        <p:nvPicPr>
          <p:cNvPr id="5" name="Picture 4" descr="RGui (64-bit)"/>
          <p:cNvPicPr>
            <a:picLocks noChangeAspect="1"/>
          </p:cNvPicPr>
          <p:nvPr/>
        </p:nvPicPr>
        <p:blipFill rotWithShape="1">
          <a:blip r:embed="rId2">
            <a:extLst>
              <a:ext uri="{28A0092B-C50C-407E-A947-70E740481C1C}">
                <a14:useLocalDpi xmlns:a14="http://schemas.microsoft.com/office/drawing/2010/main" val="0"/>
              </a:ext>
            </a:extLst>
          </a:blip>
          <a:srcRect l="57463" t="15991" r="1949" b="10254"/>
          <a:stretch/>
        </p:blipFill>
        <p:spPr>
          <a:xfrm>
            <a:off x="8489578" y="2120993"/>
            <a:ext cx="3558987" cy="3481618"/>
          </a:xfrm>
          <a:prstGeom prst="rect">
            <a:avLst/>
          </a:prstGeom>
        </p:spPr>
      </p:pic>
      <p:pic>
        <p:nvPicPr>
          <p:cNvPr id="6" name="Picture 5" descr="Screen Clipping"/>
          <p:cNvPicPr>
            <a:picLocks noChangeAspect="1"/>
          </p:cNvPicPr>
          <p:nvPr/>
        </p:nvPicPr>
        <p:blipFill rotWithShape="1">
          <a:blip r:embed="rId3">
            <a:extLst>
              <a:ext uri="{28A0092B-C50C-407E-A947-70E740481C1C}">
                <a14:useLocalDpi xmlns:a14="http://schemas.microsoft.com/office/drawing/2010/main" val="0"/>
              </a:ext>
            </a:extLst>
          </a:blip>
          <a:srcRect l="9033"/>
          <a:stretch/>
        </p:blipFill>
        <p:spPr>
          <a:xfrm>
            <a:off x="5186082" y="2096297"/>
            <a:ext cx="3200400" cy="3531009"/>
          </a:xfrm>
          <a:prstGeom prst="rect">
            <a:avLst/>
          </a:prstGeom>
        </p:spPr>
      </p:pic>
      <p:sp>
        <p:nvSpPr>
          <p:cNvPr id="7" name="Rectangle 6"/>
          <p:cNvSpPr/>
          <p:nvPr/>
        </p:nvSpPr>
        <p:spPr>
          <a:xfrm>
            <a:off x="291353" y="3684494"/>
            <a:ext cx="3527612" cy="1526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23658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Principal Component Analysis (PCA)</a:t>
            </a:r>
            <a:endParaRPr lang="en-US" dirty="0"/>
          </a:p>
        </p:txBody>
      </p:sp>
      <p:sp>
        <p:nvSpPr>
          <p:cNvPr id="3" name="Content Placeholder 2"/>
          <p:cNvSpPr>
            <a:spLocks noGrp="1"/>
          </p:cNvSpPr>
          <p:nvPr>
            <p:ph idx="1"/>
          </p:nvPr>
        </p:nvSpPr>
        <p:spPr>
          <a:xfrm>
            <a:off x="838200" y="1648829"/>
            <a:ext cx="10515600" cy="4351338"/>
          </a:xfrm>
        </p:spPr>
        <p:txBody>
          <a:bodyPr>
            <a:normAutofit/>
          </a:bodyPr>
          <a:lstStyle/>
          <a:p>
            <a:r>
              <a:rPr lang="en-US" sz="2400" dirty="0" smtClean="0"/>
              <a:t>Uses orthogonal transformation to convert variables that might be correlated into linearly uncorrelated variables called principal components</a:t>
            </a:r>
          </a:p>
          <a:p>
            <a:r>
              <a:rPr lang="en-US" sz="2400" dirty="0" smtClean="0"/>
              <a:t>The principal components (PC) are organized in a way that the first PC accounts for the largest source of variability in the data, and the second PC accounts for the second most source of variability in the data and so on.</a:t>
            </a:r>
            <a:endParaRPr lang="en-US" sz="2400"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921" y="3554178"/>
            <a:ext cx="7680158" cy="3039127"/>
          </a:xfrm>
          <a:prstGeom prst="rect">
            <a:avLst/>
          </a:prstGeom>
        </p:spPr>
      </p:pic>
    </p:spTree>
    <p:extLst>
      <p:ext uri="{BB962C8B-B14F-4D97-AF65-F5344CB8AC3E}">
        <p14:creationId xmlns:p14="http://schemas.microsoft.com/office/powerpoint/2010/main" val="1829257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682</TotalTime>
  <Words>756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Clustering analyses: hierarchical, k-means, PCA</vt:lpstr>
      <vt:lpstr>What are Clustering Analyses?</vt:lpstr>
      <vt:lpstr>Hierarchical Clustering</vt:lpstr>
      <vt:lpstr>Bottom-up (Agglomerative clustering) </vt:lpstr>
      <vt:lpstr>Top-down (Divisive clustering) </vt:lpstr>
      <vt:lpstr>Hierarchical Clustering Heatmaps</vt:lpstr>
      <vt:lpstr>K-means Clustering</vt:lpstr>
      <vt:lpstr>Clara() Function in the “cluster” Package</vt:lpstr>
      <vt:lpstr>Principal Component Analysis (PCA)</vt:lpstr>
      <vt:lpstr>PCA on Cigdem’s RNA-seq Data</vt:lpstr>
      <vt:lpstr>“Cluster” Package, “rggobi”, and More…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Isabelle: Clustering analyses: hierarchical, k-means, consensus clustering, PCA?</dc:title>
  <dc:creator>Izzy</dc:creator>
  <cp:lastModifiedBy>Izzy</cp:lastModifiedBy>
  <cp:revision>23</cp:revision>
  <dcterms:created xsi:type="dcterms:W3CDTF">2017-05-23T23:40:42Z</dcterms:created>
  <dcterms:modified xsi:type="dcterms:W3CDTF">2017-05-25T04:24:34Z</dcterms:modified>
</cp:coreProperties>
</file>