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7" d="100"/>
          <a:sy n="57" d="100"/>
        </p:scale>
        <p:origin x="10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2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4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EF22A5-BED1-4FC0-A16E-ACCBA6AF4481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B2C135C-5AA2-4EC7-B5FD-84F5BAC56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9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glossary/confusion-matrix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A231-B2DF-445B-956B-3FA0D47C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37" y="-501805"/>
            <a:ext cx="9144000" cy="4092497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</a:br>
            <a:r>
              <a:rPr lang="en-US" sz="31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</a:t>
            </a:r>
            <a:br>
              <a:rPr lang="en-US" sz="31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r>
              <a:rPr lang="en-US" sz="31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PRESENTED BY:</a:t>
            </a:r>
            <a:r>
              <a:rPr lang="en-US" sz="31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br>
              <a:rPr lang="en-US" sz="31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n-US" sz="31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OLOYADE WAKILU</a:t>
            </a:r>
            <a:br>
              <a:rPr lang="en-US" sz="31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b="0" i="0" dirty="0">
                <a:effectLst/>
                <a:latin typeface="Georgia" panose="02040502050405020303" pitchFamily="18" charset="0"/>
              </a:rPr>
              <a:t>Online </a:t>
            </a:r>
            <a:r>
              <a:rPr lang="en-US" i="0" dirty="0">
                <a:effectLst/>
                <a:latin typeface="Georgia" panose="02040502050405020303" pitchFamily="18" charset="0"/>
              </a:rPr>
              <a:t>Payment Fraud Detection</a:t>
            </a:r>
            <a:br>
              <a:rPr lang="en-US" i="0" dirty="0">
                <a:effectLst/>
                <a:latin typeface="Georgia" panose="02040502050405020303" pitchFamily="18" charset="0"/>
              </a:rPr>
            </a:br>
            <a:br>
              <a:rPr lang="en-US" dirty="0"/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9E7AD-232B-4A7F-A724-4B089BFE2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5325831"/>
            <a:ext cx="9144000" cy="1655762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Submitted To: </a:t>
            </a:r>
          </a:p>
          <a:p>
            <a:r>
              <a:rPr lang="en-US" dirty="0">
                <a:latin typeface="Arial Narrow" panose="020B0606020202030204" pitchFamily="34" charset="0"/>
              </a:rPr>
              <a:t>10Alytics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B5BE0-2FBD-4F66-BD63-AC10EC338DDE}"/>
              </a:ext>
            </a:extLst>
          </p:cNvPr>
          <p:cNvSpPr txBox="1"/>
          <p:nvPr/>
        </p:nvSpPr>
        <p:spPr>
          <a:xfrm>
            <a:off x="0" y="11151"/>
            <a:ext cx="291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9F2EF-4DB5-464A-A9D0-04F82E9B15C0}"/>
              </a:ext>
            </a:extLst>
          </p:cNvPr>
          <p:cNvSpPr txBox="1"/>
          <p:nvPr/>
        </p:nvSpPr>
        <p:spPr>
          <a:xfrm>
            <a:off x="9511991" y="3522443"/>
            <a:ext cx="28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Blossom Bank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0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0A7A-E5CA-454E-BD6D-277A1B1B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3AF3C-B8C4-4E28-A2A9-850ADCE7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97" y="958385"/>
            <a:ext cx="6894576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31E16-9FF7-4F50-A263-047642946D95}"/>
              </a:ext>
            </a:extLst>
          </p:cNvPr>
          <p:cNvSpPr txBox="1"/>
          <p:nvPr/>
        </p:nvSpPr>
        <p:spPr>
          <a:xfrm>
            <a:off x="1103971" y="5899615"/>
            <a:ext cx="102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https://rapidminer.com/glossary/confusion-matrix/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AB91-4DC4-442A-AF6D-BBFC0D3B318B}"/>
              </a:ext>
            </a:extLst>
          </p:cNvPr>
          <p:cNvSpPr txBox="1"/>
          <p:nvPr/>
        </p:nvSpPr>
        <p:spPr>
          <a:xfrm>
            <a:off x="1103971" y="5574267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Source: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94167-23A0-451F-8CDA-74338459F92F}"/>
              </a:ext>
            </a:extLst>
          </p:cNvPr>
          <p:cNvSpPr txBox="1"/>
          <p:nvPr/>
        </p:nvSpPr>
        <p:spPr>
          <a:xfrm>
            <a:off x="6776225" y="5029251"/>
            <a:ext cx="495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Confusion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9B60-EE1D-48F5-9EEA-435BFB78FA7D}"/>
              </a:ext>
            </a:extLst>
          </p:cNvPr>
          <p:cNvSpPr txBox="1"/>
          <p:nvPr/>
        </p:nvSpPr>
        <p:spPr>
          <a:xfrm>
            <a:off x="613317" y="1103972"/>
            <a:ext cx="4828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is it fraud Operation?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relevant Columns</a:t>
            </a:r>
          </a:p>
        </p:txBody>
      </p:sp>
    </p:spTree>
    <p:extLst>
      <p:ext uri="{BB962C8B-B14F-4D97-AF65-F5344CB8AC3E}">
        <p14:creationId xmlns:p14="http://schemas.microsoft.com/office/powerpoint/2010/main" val="390651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DEE0-858F-4E45-88AA-CEE4DE8B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B8ADF-B75A-469D-AB48-96195382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7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D330-BEE0-4123-9579-B43A06C3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cs typeface="Times New Roman" panose="02020603050405020304" pitchFamily="18" charset="0"/>
              </a:rPr>
              <a:t>Logistic Regression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3EFE0-45B4-49BF-B843-9DCD9FBD7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8" y="2788215"/>
            <a:ext cx="5152048" cy="3233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374C3-7035-491D-B319-BBE4A1719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95" y="2788215"/>
            <a:ext cx="4915477" cy="2588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EF8CF-C3ED-4240-8A2B-F997181CDB7E}"/>
              </a:ext>
            </a:extLst>
          </p:cNvPr>
          <p:cNvSpPr txBox="1"/>
          <p:nvPr/>
        </p:nvSpPr>
        <p:spPr>
          <a:xfrm>
            <a:off x="390108" y="2173145"/>
            <a:ext cx="344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4E970-9777-4F6A-8001-28B643CF920C}"/>
              </a:ext>
            </a:extLst>
          </p:cNvPr>
          <p:cNvSpPr txBox="1"/>
          <p:nvPr/>
        </p:nvSpPr>
        <p:spPr>
          <a:xfrm>
            <a:off x="6094959" y="2168241"/>
            <a:ext cx="336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A4535-F232-4744-81F2-0EBE10567B2D}"/>
              </a:ext>
            </a:extLst>
          </p:cNvPr>
          <p:cNvSpPr txBox="1"/>
          <p:nvPr/>
        </p:nvSpPr>
        <p:spPr>
          <a:xfrm>
            <a:off x="6835698" y="5854390"/>
            <a:ext cx="491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99%</a:t>
            </a:r>
          </a:p>
        </p:txBody>
      </p:sp>
    </p:spTree>
    <p:extLst>
      <p:ext uri="{BB962C8B-B14F-4D97-AF65-F5344CB8AC3E}">
        <p14:creationId xmlns:p14="http://schemas.microsoft.com/office/powerpoint/2010/main" val="168110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663B-FAF7-48AC-94CB-CA578AA1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Random Forest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88593-4A67-4A60-9FC0-B4C6FE55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09" y="2653989"/>
            <a:ext cx="4723830" cy="24110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C92FB-3FEC-4F18-B8CA-AC428CF99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8" y="2653989"/>
            <a:ext cx="4803637" cy="307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AF98E-6F1D-4B49-ADB1-6E64D49A9E34}"/>
              </a:ext>
            </a:extLst>
          </p:cNvPr>
          <p:cNvSpPr txBox="1"/>
          <p:nvPr/>
        </p:nvSpPr>
        <p:spPr>
          <a:xfrm>
            <a:off x="359378" y="2152185"/>
            <a:ext cx="4036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A9BAA-697C-40D6-85F6-D8F64EBD7E55}"/>
              </a:ext>
            </a:extLst>
          </p:cNvPr>
          <p:cNvSpPr txBox="1"/>
          <p:nvPr/>
        </p:nvSpPr>
        <p:spPr>
          <a:xfrm>
            <a:off x="6605809" y="2152185"/>
            <a:ext cx="4036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2DC5A-85D7-4A7E-B51E-85252F3020DD}"/>
              </a:ext>
            </a:extLst>
          </p:cNvPr>
          <p:cNvSpPr txBox="1"/>
          <p:nvPr/>
        </p:nvSpPr>
        <p:spPr>
          <a:xfrm>
            <a:off x="7092176" y="5597912"/>
            <a:ext cx="3300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FB5D-26E0-44C4-917B-24FB31E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Decision Tree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D076-24E4-4AE4-B1F0-6DBB9DCF1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2855151"/>
            <a:ext cx="4273770" cy="20179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6B791-B524-4D07-B26D-C6B19082A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8" y="2855151"/>
            <a:ext cx="4653233" cy="2988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072BC3-3254-4DDE-9F7F-D6E2CDA603D2}"/>
              </a:ext>
            </a:extLst>
          </p:cNvPr>
          <p:cNvSpPr txBox="1"/>
          <p:nvPr/>
        </p:nvSpPr>
        <p:spPr>
          <a:xfrm>
            <a:off x="398268" y="2319454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A1A0D-C4FE-4EA2-9BCC-16EA408FDDFA}"/>
              </a:ext>
            </a:extLst>
          </p:cNvPr>
          <p:cNvSpPr txBox="1"/>
          <p:nvPr/>
        </p:nvSpPr>
        <p:spPr>
          <a:xfrm>
            <a:off x="6094141" y="2319454"/>
            <a:ext cx="3925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94DBE-89D0-43A1-AB61-D468C352987C}"/>
              </a:ext>
            </a:extLst>
          </p:cNvPr>
          <p:cNvSpPr txBox="1"/>
          <p:nvPr/>
        </p:nvSpPr>
        <p:spPr>
          <a:xfrm>
            <a:off x="6701883" y="5531006"/>
            <a:ext cx="27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3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1DB0-647B-4A68-A755-BB73A0A1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6EAA-5EFF-4E01-AEE9-7B1E4CF7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One of the important points of doing this project is to identify two things.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matrix should be looking at?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model do they work perfectly for the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I want the higher recall because it actually covers the highest number of fraud cases. So logistic regression is the best model that fits this problem.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0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9BA-8D5A-465F-BDC8-FCB58E9F1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82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5289-C89E-4FBF-AF06-3CD71A12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C8FB-6FA0-4ECC-AE29-E1B81BC4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Blossom Bank: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multinational financial services group, that offers retail and investment banking, pension management, asset management and payments services, headquartered in London, UK.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84285-E360-4720-9C64-CB466CBAADB7}"/>
              </a:ext>
            </a:extLst>
          </p:cNvPr>
          <p:cNvSpPr txBox="1"/>
          <p:nvPr/>
        </p:nvSpPr>
        <p:spPr>
          <a:xfrm>
            <a:off x="552450" y="717114"/>
            <a:ext cx="106394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Blossom Bank wants to build a Machine Learning model to predict online payment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fraudulent transactions.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financial fraud detection system by building a machine learning model and identifying the best machine learning model to predict online payment fraud.</a:t>
            </a:r>
          </a:p>
        </p:txBody>
      </p:sp>
    </p:spTree>
    <p:extLst>
      <p:ext uri="{BB962C8B-B14F-4D97-AF65-F5344CB8AC3E}">
        <p14:creationId xmlns:p14="http://schemas.microsoft.com/office/powerpoint/2010/main" val="30793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E4AC-B0B5-4944-B9E8-212832AC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4" y="885825"/>
            <a:ext cx="9144000" cy="11922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ANALYTICS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D47C6-F473-40AC-B32F-C066E73C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83" y="2096429"/>
            <a:ext cx="10710406" cy="446048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    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445B0C-68CC-495A-995B-5AD9EEBA6E33}"/>
              </a:ext>
            </a:extLst>
          </p:cNvPr>
          <p:cNvGrpSpPr/>
          <p:nvPr/>
        </p:nvGrpSpPr>
        <p:grpSpPr>
          <a:xfrm>
            <a:off x="628643" y="2161165"/>
            <a:ext cx="9457582" cy="1595437"/>
            <a:chOff x="628643" y="2237442"/>
            <a:chExt cx="9457582" cy="1595437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EBA29F40-ACB3-4FEF-96BB-E60E1B16515D}"/>
                </a:ext>
              </a:extLst>
            </p:cNvPr>
            <p:cNvSpPr/>
            <p:nvPr/>
          </p:nvSpPr>
          <p:spPr>
            <a:xfrm>
              <a:off x="2272511" y="2246970"/>
              <a:ext cx="859939" cy="120015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55F4D7A-3D91-4C18-AF27-2556788D2EFD}"/>
                </a:ext>
              </a:extLst>
            </p:cNvPr>
            <p:cNvSpPr/>
            <p:nvPr/>
          </p:nvSpPr>
          <p:spPr>
            <a:xfrm>
              <a:off x="4820311" y="2237442"/>
              <a:ext cx="859939" cy="120015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E5E652FC-5EF6-4028-9D0D-548283A5B0E7}"/>
                </a:ext>
              </a:extLst>
            </p:cNvPr>
            <p:cNvSpPr/>
            <p:nvPr/>
          </p:nvSpPr>
          <p:spPr>
            <a:xfrm>
              <a:off x="7212816" y="2246970"/>
              <a:ext cx="859939" cy="120015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6EECEDDA-FB97-4865-B1D9-B79AA761D2E1}"/>
                </a:ext>
              </a:extLst>
            </p:cNvPr>
            <p:cNvSpPr/>
            <p:nvPr/>
          </p:nvSpPr>
          <p:spPr>
            <a:xfrm>
              <a:off x="628643" y="2332695"/>
              <a:ext cx="1619180" cy="1028699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 DATA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1B8F1A75-40EF-4C79-823F-EC36690CC7AA}"/>
                </a:ext>
              </a:extLst>
            </p:cNvPr>
            <p:cNvSpPr/>
            <p:nvPr/>
          </p:nvSpPr>
          <p:spPr>
            <a:xfrm>
              <a:off x="5776789" y="2356505"/>
              <a:ext cx="1616470" cy="1028699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 DATA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51AA4D55-52E8-431D-8308-EE45F5BA7918}"/>
                </a:ext>
              </a:extLst>
            </p:cNvPr>
            <p:cNvSpPr/>
            <p:nvPr/>
          </p:nvSpPr>
          <p:spPr>
            <a:xfrm>
              <a:off x="3224490" y="2332695"/>
              <a:ext cx="1566456" cy="1028699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CLEAN DATA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6489F761-228F-483D-B898-75EDA50E54A9}"/>
                </a:ext>
              </a:extLst>
            </p:cNvPr>
            <p:cNvSpPr/>
            <p:nvPr/>
          </p:nvSpPr>
          <p:spPr>
            <a:xfrm>
              <a:off x="8138431" y="2323168"/>
              <a:ext cx="1947794" cy="1028699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 RESULTS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91BEE50-B626-46C8-A19F-B4CF48E38467}"/>
                </a:ext>
              </a:extLst>
            </p:cNvPr>
            <p:cNvCxnSpPr>
              <a:cxnSpLocks/>
            </p:cNvCxnSpPr>
            <p:nvPr/>
          </p:nvCxnSpPr>
          <p:spPr>
            <a:xfrm>
              <a:off x="1372617" y="3361394"/>
              <a:ext cx="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AD6DA8-8370-4DFC-9C3B-E092C9A257D9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7" y="3385204"/>
              <a:ext cx="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81EB2E-905A-4D72-BB00-48EA4BF5CD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3075" y="3375679"/>
              <a:ext cx="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DC95DA-7BFA-41DF-994D-E1CE8F395F3F}"/>
                </a:ext>
              </a:extLst>
            </p:cNvPr>
            <p:cNvCxnSpPr>
              <a:cxnSpLocks/>
            </p:cNvCxnSpPr>
            <p:nvPr/>
          </p:nvCxnSpPr>
          <p:spPr>
            <a:xfrm>
              <a:off x="8926736" y="3375679"/>
              <a:ext cx="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71F449-3FE9-4067-B4D3-CD9B40384036}"/>
              </a:ext>
            </a:extLst>
          </p:cNvPr>
          <p:cNvSpPr txBox="1"/>
          <p:nvPr/>
        </p:nvSpPr>
        <p:spPr>
          <a:xfrm>
            <a:off x="628643" y="3866609"/>
            <a:ext cx="165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from Blossom bank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C6192B-9BBF-4F23-AECC-7288C6B88859}"/>
              </a:ext>
            </a:extLst>
          </p:cNvPr>
          <p:cNvSpPr txBox="1"/>
          <p:nvPr/>
        </p:nvSpPr>
        <p:spPr>
          <a:xfrm>
            <a:off x="3224490" y="3809069"/>
            <a:ext cx="1823171" cy="71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79F1CD-E9F9-4ADF-BE15-EF665FDDD2E2}"/>
              </a:ext>
            </a:extLst>
          </p:cNvPr>
          <p:cNvSpPr txBox="1"/>
          <p:nvPr/>
        </p:nvSpPr>
        <p:spPr>
          <a:xfrm>
            <a:off x="5776789" y="3802595"/>
            <a:ext cx="1795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Prediction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479D9-2E29-4F31-8DBA-01EC659F13C8}"/>
              </a:ext>
            </a:extLst>
          </p:cNvPr>
          <p:cNvSpPr txBox="1"/>
          <p:nvPr/>
        </p:nvSpPr>
        <p:spPr>
          <a:xfrm>
            <a:off x="8301263" y="3809069"/>
            <a:ext cx="161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10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EAD-3000-44A4-8B0F-C07ACF15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61" y="0"/>
            <a:ext cx="10515600" cy="825500"/>
          </a:xfrm>
        </p:spPr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E829-74E3-4471-817C-D75AA8F9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654050"/>
            <a:ext cx="10515600" cy="5962650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a list of  1,048,575 customer transaction. 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list cuts across different transaction types like cash-out, transfer, payment, cash-in, and debit. </a:t>
            </a:r>
          </a:p>
          <a:p>
            <a:pPr marL="0" indent="0" algn="l" fontAlgn="auto">
              <a:buNone/>
            </a:pPr>
            <a:r>
              <a:rPr lang="en-US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feature indicators were used, these are: step, type, amount,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nameorig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newbalance</a:t>
            </a:r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column reference: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step: represents a unit of time where 1 step equals 1 hour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type: type of online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amount: the amount of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nameOrig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 starting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oldbalanceOrg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 before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newbalanceOrig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 after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recipient of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oldbalanceDest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 balance of recipient before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newbalanceDest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new balance of the recipient after the transaction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isFraud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 transaction.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E65398-643B-4235-9514-77A7FEBC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7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5B90-30AD-4170-BB3B-4737CEB0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5"/>
            <a:ext cx="10601325" cy="7874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CA67-496C-458D-A8AA-49F36414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11372850" cy="56864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Sight Analysis (Distribution of numeric variable)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E36DB-2509-4E8D-82E2-05C12922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85" y="2219105"/>
            <a:ext cx="3181515" cy="212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D2E60-D871-4D94-8662-49B151A7C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75" y="2219104"/>
            <a:ext cx="3228976" cy="2124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9A800-DD22-4112-B683-E4A02348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85" y="4340868"/>
            <a:ext cx="3043499" cy="2196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CF479-4E68-4952-887D-D9E23BB7E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84" y="4340866"/>
            <a:ext cx="1719166" cy="2188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C3FDA-2F3F-4C56-B45C-5F4876048D30}"/>
              </a:ext>
            </a:extLst>
          </p:cNvPr>
          <p:cNvSpPr txBox="1"/>
          <p:nvPr/>
        </p:nvSpPr>
        <p:spPr>
          <a:xfrm>
            <a:off x="7239000" y="4352669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1,048,575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Observations/Rows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45038-61C6-4CD1-8396-D0DCA5AB237A}"/>
              </a:ext>
            </a:extLst>
          </p:cNvPr>
          <p:cNvSpPr txBox="1"/>
          <p:nvPr/>
        </p:nvSpPr>
        <p:spPr>
          <a:xfrm>
            <a:off x="9372600" y="4295382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Features/Columns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8E77F-E6CC-406E-84C2-8203B9DCAE6E}"/>
              </a:ext>
            </a:extLst>
          </p:cNvPr>
          <p:cNvSpPr txBox="1"/>
          <p:nvPr/>
        </p:nvSpPr>
        <p:spPr>
          <a:xfrm>
            <a:off x="7239000" y="5333178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F5E44-933D-4C23-BED1-B245A46D7C16}"/>
              </a:ext>
            </a:extLst>
          </p:cNvPr>
          <p:cNvSpPr txBox="1"/>
          <p:nvPr/>
        </p:nvSpPr>
        <p:spPr>
          <a:xfrm>
            <a:off x="9372600" y="5333178"/>
            <a:ext cx="2266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1,142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872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CDAE-57B5-4B9C-83A8-7A14AF29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7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393B96-CAFB-4E61-8F2A-B4B7CAF4E8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" y="1369696"/>
            <a:ext cx="5010151" cy="49930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1A2AD0-52D2-40CD-AA20-BB4527029B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0250"/>
            <a:ext cx="5181600" cy="3448050"/>
          </a:xfrm>
        </p:spPr>
      </p:pic>
    </p:spTree>
    <p:extLst>
      <p:ext uri="{BB962C8B-B14F-4D97-AF65-F5344CB8AC3E}">
        <p14:creationId xmlns:p14="http://schemas.microsoft.com/office/powerpoint/2010/main" val="191017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9032-4FB8-4862-BEB3-A2D2CB5C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39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</a:rPr>
              <a:t>Counts of each class on the target column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1B65E-1D52-46B1-9D9B-73E7AEE3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6" y="980985"/>
            <a:ext cx="5372099" cy="44576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AED2F-4F83-44AD-B0EF-A433D56486D8}"/>
              </a:ext>
            </a:extLst>
          </p:cNvPr>
          <p:cNvSpPr txBox="1"/>
          <p:nvPr/>
        </p:nvSpPr>
        <p:spPr>
          <a:xfrm>
            <a:off x="1304926" y="5476603"/>
            <a:ext cx="5897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(not fraud):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 (1,047,433 cases)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 (1,142 cases)</a:t>
            </a:r>
          </a:p>
        </p:txBody>
      </p:sp>
    </p:spTree>
    <p:extLst>
      <p:ext uri="{BB962C8B-B14F-4D97-AF65-F5344CB8AC3E}">
        <p14:creationId xmlns:p14="http://schemas.microsoft.com/office/powerpoint/2010/main" val="14669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1EFB6-8E89-4840-874E-88341D0F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84"/>
            <a:ext cx="7085464" cy="567003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FD108F-8D40-4369-B491-774D6F328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56207"/>
              </p:ext>
            </p:extLst>
          </p:nvPr>
        </p:nvGraphicFramePr>
        <p:xfrm>
          <a:off x="7671817" y="2002549"/>
          <a:ext cx="4343400" cy="31638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35511">
                  <a:extLst>
                    <a:ext uri="{9D8B030D-6E8A-4147-A177-3AD203B41FA5}">
                      <a16:colId xmlns:a16="http://schemas.microsoft.com/office/drawing/2014/main" val="317919459"/>
                    </a:ext>
                  </a:extLst>
                </a:gridCol>
                <a:gridCol w="1107889">
                  <a:extLst>
                    <a:ext uri="{9D8B030D-6E8A-4147-A177-3AD203B41FA5}">
                      <a16:colId xmlns:a16="http://schemas.microsoft.com/office/drawing/2014/main" val="3816443770"/>
                    </a:ext>
                  </a:extLst>
                </a:gridCol>
              </a:tblGrid>
              <a:tr h="3224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2088"/>
                  </a:ext>
                </a:extLst>
              </a:tr>
              <a:tr h="3224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08500"/>
                  </a:ext>
                </a:extLst>
              </a:tr>
              <a:tr h="3224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0644"/>
                  </a:ext>
                </a:extLst>
              </a:tr>
              <a:tr h="5643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OldbalanceOrg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5909"/>
                  </a:ext>
                </a:extLst>
              </a:tr>
              <a:tr h="56953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NewbalanceDest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5482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OldbalanceDest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6164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NewbalanceOrig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505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9C5C0E-A6DA-47D2-9DF5-970D7A2CE92F}"/>
              </a:ext>
            </a:extLst>
          </p:cNvPr>
          <p:cNvCxnSpPr/>
          <p:nvPr/>
        </p:nvCxnSpPr>
        <p:spPr>
          <a:xfrm>
            <a:off x="3191256" y="5166360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28CC72-9FE6-4E0D-AA02-B239F86AB13C}"/>
              </a:ext>
            </a:extLst>
          </p:cNvPr>
          <p:cNvSpPr txBox="1"/>
          <p:nvPr/>
        </p:nvSpPr>
        <p:spPr>
          <a:xfrm>
            <a:off x="7671817" y="5441795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linear correlation with the target</a:t>
            </a:r>
          </a:p>
        </p:txBody>
      </p:sp>
    </p:spTree>
    <p:extLst>
      <p:ext uri="{BB962C8B-B14F-4D97-AF65-F5344CB8AC3E}">
        <p14:creationId xmlns:p14="http://schemas.microsoft.com/office/powerpoint/2010/main" val="258428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9054</TotalTime>
  <Words>498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Arial Narrow</vt:lpstr>
      <vt:lpstr>Corbel</vt:lpstr>
      <vt:lpstr>Georgia</vt:lpstr>
      <vt:lpstr>Gill Sans MT</vt:lpstr>
      <vt:lpstr>Google Sans</vt:lpstr>
      <vt:lpstr>Times New Roman</vt:lpstr>
      <vt:lpstr>Wingdings</vt:lpstr>
      <vt:lpstr>Banded</vt:lpstr>
      <vt:lpstr>    PRESENTED BY:  OLOYADE WAKILU   Online Payment Fraud Detection  </vt:lpstr>
      <vt:lpstr>INTRODUCTION</vt:lpstr>
      <vt:lpstr>PowerPoint Presentation</vt:lpstr>
      <vt:lpstr>DATA ANALYTICS STEPS</vt:lpstr>
      <vt:lpstr>DATA SET </vt:lpstr>
      <vt:lpstr>VISUALIZATION</vt:lpstr>
      <vt:lpstr>  </vt:lpstr>
      <vt:lpstr>Counts of each class on the target column </vt:lpstr>
      <vt:lpstr>PowerPoint Presentation</vt:lpstr>
      <vt:lpstr>CLASSIFICATION</vt:lpstr>
      <vt:lpstr>MODELING</vt:lpstr>
      <vt:lpstr> Logistic Regression </vt:lpstr>
      <vt:lpstr>Random Forest </vt:lpstr>
      <vt:lpstr>Decision Tree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PROJECT  PRESENTED BY:  OLOYADE WAKILU  Online Payment Fraud Detection Case Study of Blossom Bank </dc:title>
  <dc:creator>HP</dc:creator>
  <cp:lastModifiedBy>HP</cp:lastModifiedBy>
  <cp:revision>8</cp:revision>
  <dcterms:created xsi:type="dcterms:W3CDTF">2022-09-23T00:25:55Z</dcterms:created>
  <dcterms:modified xsi:type="dcterms:W3CDTF">2022-09-29T07:20:44Z</dcterms:modified>
</cp:coreProperties>
</file>