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0" r:id="rId3"/>
    <p:sldId id="263" r:id="rId4"/>
    <p:sldId id="257"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1F1B-83C9-4118-B069-3F517BF3D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393512-587B-45B4-8726-067B6224B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F17EB3-7EC9-48A4-A1B8-6EC6AE00946D}"/>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20B08923-C6B4-498C-BDB1-B975781AF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082B0-35A5-49E5-8895-571C6DD7DE20}"/>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898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515E-042C-45D7-A78A-E7D330E3DE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D602C-429C-4B58-9096-FE83113C3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1B7D8-80DC-4303-92F8-1BCAFB723D3E}"/>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6A566173-7972-46B9-A385-8CFBD95FC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56772-D2A4-43BD-9C3F-BF642A491AE8}"/>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13880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40ED9-4CDF-4E0B-B510-794547CC5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FCC688-734E-447B-A424-11A6DC20D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584F7-701C-430D-8792-840B8ABA926C}"/>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80B76BE1-A275-42A7-893D-B9125B8F6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D12F3-D344-40D8-9011-B39308BBB09B}"/>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136005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E863-FA14-471A-B670-2736F4C2B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61288-3A46-4174-A5CE-1AA8FC82E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49570-BAFD-413F-881A-BEE9FABC0766}"/>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31F4760C-E1E3-40C7-B5D1-A4B743F52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9CB41-9DE7-4CAD-B7C2-14F4A6F17605}"/>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275282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2FF-8CA4-477E-AFC8-D1DAFA61C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F52BF-FCE6-4D64-A0E9-69ADDE0CE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A2146-C91A-4DAD-A2F9-440232304E84}"/>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B93D56CD-382A-4833-B279-0F30439F5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16D19-7AC5-482D-A640-32AF273FCDD7}"/>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203385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A836-0A96-42F5-B047-670743CFF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AFA31-7FCC-47A6-9D3A-CA129C32C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B6014-3F85-4CB9-8312-2E7B1B911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9E2D0A-F5F3-498F-BD7E-77379F1C7962}"/>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6" name="Footer Placeholder 5">
            <a:extLst>
              <a:ext uri="{FF2B5EF4-FFF2-40B4-BE49-F238E27FC236}">
                <a16:creationId xmlns:a16="http://schemas.microsoft.com/office/drawing/2014/main" id="{3DF236F3-35D4-421E-9018-005387C99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2B413-1316-426A-813A-FA427EEAA89D}"/>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24864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FD7F-7F16-4D05-A825-B16F90BF4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9C5DC0-020D-411C-85F6-79A10C3CF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FE1A03-74AA-44C1-84EF-16A2B54AA8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6CB34-EADD-4524-8A00-C1BC349D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7DF93-9B51-482D-91F4-6B89AD2C9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A73F2-DBEC-4301-85D1-2BF0C583CD50}"/>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8" name="Footer Placeholder 7">
            <a:extLst>
              <a:ext uri="{FF2B5EF4-FFF2-40B4-BE49-F238E27FC236}">
                <a16:creationId xmlns:a16="http://schemas.microsoft.com/office/drawing/2014/main" id="{1B58A89B-1945-4E0F-9856-A623E474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DAD3F5-076B-4DD5-B8FA-399ECC84729C}"/>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386501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08EC-6DC6-468C-95B4-E20F6C1EB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CCA3B-DFF1-421D-BBB2-E2EEDD65FDC0}"/>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4" name="Footer Placeholder 3">
            <a:extLst>
              <a:ext uri="{FF2B5EF4-FFF2-40B4-BE49-F238E27FC236}">
                <a16:creationId xmlns:a16="http://schemas.microsoft.com/office/drawing/2014/main" id="{31409DCB-3749-4DBA-B39C-E2DDFCBB2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2799D-ADBD-430F-A079-F568490C44B6}"/>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199434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64A49-0BD0-43EE-B82E-431B9133D2F8}"/>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3" name="Footer Placeholder 2">
            <a:extLst>
              <a:ext uri="{FF2B5EF4-FFF2-40B4-BE49-F238E27FC236}">
                <a16:creationId xmlns:a16="http://schemas.microsoft.com/office/drawing/2014/main" id="{B25D9892-CF01-4738-901D-E81CB72917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8B7772-DDFC-436D-B98C-2B5589E5ED10}"/>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231965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D221-63F2-4F5D-BC96-8CBF5E1C1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E7C183-645E-4B06-B6A2-A074D3E41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67FC9-5E30-4557-B44C-1632A5594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79A8-C22F-49C3-98CF-8C9667318B63}"/>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6" name="Footer Placeholder 5">
            <a:extLst>
              <a:ext uri="{FF2B5EF4-FFF2-40B4-BE49-F238E27FC236}">
                <a16:creationId xmlns:a16="http://schemas.microsoft.com/office/drawing/2014/main" id="{0019E748-3BB2-4E73-8C38-B7B9985F6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2BAA3-F86C-4909-BF23-3412AAC4C60B}"/>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170527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8987-5010-4352-9038-0EAF1C037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74B39-721E-4B0D-9EBA-69F1A0042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E202A-2BFD-4219-81C4-C1919C0E8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EFD5C-1130-4C22-BEA5-96C6A8C1DD68}"/>
              </a:ext>
            </a:extLst>
          </p:cNvPr>
          <p:cNvSpPr>
            <a:spLocks noGrp="1"/>
          </p:cNvSpPr>
          <p:nvPr>
            <p:ph type="dt" sz="half" idx="10"/>
          </p:nvPr>
        </p:nvSpPr>
        <p:spPr/>
        <p:txBody>
          <a:bodyPr/>
          <a:lstStyle/>
          <a:p>
            <a:fld id="{BAA045F4-7DB0-49BB-9AAA-4E287A22123B}" type="datetimeFigureOut">
              <a:rPr lang="en-US" smtClean="0"/>
              <a:t>8/13/2022</a:t>
            </a:fld>
            <a:endParaRPr lang="en-US"/>
          </a:p>
        </p:txBody>
      </p:sp>
      <p:sp>
        <p:nvSpPr>
          <p:cNvPr id="6" name="Footer Placeholder 5">
            <a:extLst>
              <a:ext uri="{FF2B5EF4-FFF2-40B4-BE49-F238E27FC236}">
                <a16:creationId xmlns:a16="http://schemas.microsoft.com/office/drawing/2014/main" id="{076277A5-E150-4680-A88A-C22E6DF2E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49DDE-C157-446E-A6A3-51BD318B16F7}"/>
              </a:ext>
            </a:extLst>
          </p:cNvPr>
          <p:cNvSpPr>
            <a:spLocks noGrp="1"/>
          </p:cNvSpPr>
          <p:nvPr>
            <p:ph type="sldNum" sz="quarter" idx="12"/>
          </p:nvPr>
        </p:nvSpPr>
        <p:spPr/>
        <p:txBody>
          <a:bodyPr/>
          <a:lstStyle/>
          <a:p>
            <a:fld id="{28AF2265-F332-4E75-B085-AEFB23056915}" type="slidenum">
              <a:rPr lang="en-US" smtClean="0"/>
              <a:t>‹#›</a:t>
            </a:fld>
            <a:endParaRPr lang="en-US"/>
          </a:p>
        </p:txBody>
      </p:sp>
    </p:spTree>
    <p:extLst>
      <p:ext uri="{BB962C8B-B14F-4D97-AF65-F5344CB8AC3E}">
        <p14:creationId xmlns:p14="http://schemas.microsoft.com/office/powerpoint/2010/main" val="150558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37B55-205D-4CC9-9EC7-200766BC6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099829-87F6-4BAA-99B5-6EF824BBC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EAF74-5071-4D93-BA97-71921BD61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045F4-7DB0-49BB-9AAA-4E287A22123B}" type="datetimeFigureOut">
              <a:rPr lang="en-US" smtClean="0"/>
              <a:t>8/13/2022</a:t>
            </a:fld>
            <a:endParaRPr lang="en-US"/>
          </a:p>
        </p:txBody>
      </p:sp>
      <p:sp>
        <p:nvSpPr>
          <p:cNvPr id="5" name="Footer Placeholder 4">
            <a:extLst>
              <a:ext uri="{FF2B5EF4-FFF2-40B4-BE49-F238E27FC236}">
                <a16:creationId xmlns:a16="http://schemas.microsoft.com/office/drawing/2014/main" id="{29E71F07-B3EC-4809-B4AA-206F202A5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AB90AA-C3B9-4237-9531-A60A30089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F2265-F332-4E75-B085-AEFB23056915}" type="slidenum">
              <a:rPr lang="en-US" smtClean="0"/>
              <a:t>‹#›</a:t>
            </a:fld>
            <a:endParaRPr lang="en-US"/>
          </a:p>
        </p:txBody>
      </p:sp>
    </p:spTree>
    <p:extLst>
      <p:ext uri="{BB962C8B-B14F-4D97-AF65-F5344CB8AC3E}">
        <p14:creationId xmlns:p14="http://schemas.microsoft.com/office/powerpoint/2010/main" val="372861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1180-541C-103F-9C02-262C7296934C}"/>
              </a:ext>
            </a:extLst>
          </p:cNvPr>
          <p:cNvSpPr>
            <a:spLocks noGrp="1"/>
          </p:cNvSpPr>
          <p:nvPr>
            <p:ph type="title"/>
          </p:nvPr>
        </p:nvSpPr>
        <p:spPr>
          <a:xfrm>
            <a:off x="640080" y="325369"/>
            <a:ext cx="4368602" cy="1956841"/>
          </a:xfrm>
        </p:spPr>
        <p:txBody>
          <a:bodyPr vert="horz" lIns="91440" tIns="45720" rIns="91440" bIns="45720" rtlCol="0" anchor="b">
            <a:normAutofit fontScale="90000"/>
          </a:bodyPr>
          <a:lstStyle/>
          <a:p>
            <a:pPr algn="ctr"/>
            <a:br>
              <a:rPr lang="en-US" sz="4800" b="1" dirty="0"/>
            </a:br>
            <a:r>
              <a:rPr lang="en-US" sz="2200" dirty="0"/>
              <a:t>EDA PROJECT PRESENTED BY </a:t>
            </a:r>
            <a:r>
              <a:rPr lang="en-US" sz="2200"/>
              <a:t>GROUP 3</a:t>
            </a:r>
            <a:br>
              <a:rPr lang="en-US" sz="2200" dirty="0"/>
            </a:br>
            <a:br>
              <a:rPr lang="en-US" sz="4800" dirty="0"/>
            </a:br>
            <a:r>
              <a:rPr lang="en-US" sz="3600" b="1" dirty="0"/>
              <a:t>WORLD UNIVERSITY RANKINGS</a:t>
            </a:r>
            <a:endParaRPr lang="en-US" sz="3600" dirty="0"/>
          </a:p>
        </p:txBody>
      </p:sp>
      <p:sp>
        <p:nvSpPr>
          <p:cNvPr id="4" name="Text Placeholder 3">
            <a:extLst>
              <a:ext uri="{FF2B5EF4-FFF2-40B4-BE49-F238E27FC236}">
                <a16:creationId xmlns:a16="http://schemas.microsoft.com/office/drawing/2014/main" id="{CFB92B0B-1D64-B673-C71D-77DC44F33352}"/>
              </a:ext>
            </a:extLst>
          </p:cNvPr>
          <p:cNvSpPr>
            <a:spLocks noGrp="1"/>
          </p:cNvSpPr>
          <p:nvPr>
            <p:ph type="body" sz="half" idx="2"/>
          </p:nvPr>
        </p:nvSpPr>
        <p:spPr>
          <a:xfrm>
            <a:off x="640080" y="2872899"/>
            <a:ext cx="4243589" cy="3320668"/>
          </a:xfrm>
        </p:spPr>
        <p:txBody>
          <a:bodyPr vert="horz" lIns="91440" tIns="45720" rIns="91440" bIns="45720" rtlCol="0">
            <a:normAutofit/>
          </a:bodyPr>
          <a:lstStyle/>
          <a:p>
            <a:r>
              <a:rPr lang="en-US" sz="2400" dirty="0">
                <a:latin typeface="Agency FB" panose="020B0503020202020204" pitchFamily="34" charset="0"/>
              </a:rPr>
              <a:t>Prepared by: </a:t>
            </a:r>
            <a:endParaRPr lang="en-US" sz="2200" b="1" dirty="0"/>
          </a:p>
          <a:p>
            <a:pPr marL="1200150" lvl="2" indent="-228600">
              <a:buFont typeface="Arial" panose="020B0604020202020204" pitchFamily="34" charset="0"/>
              <a:buChar char="•"/>
            </a:pPr>
            <a:r>
              <a:rPr lang="en-US" sz="1800" dirty="0"/>
              <a:t>WAKILU OLOYADE</a:t>
            </a:r>
          </a:p>
          <a:p>
            <a:pPr marL="1200150" lvl="2" indent="-228600">
              <a:buFont typeface="Arial" panose="020B0604020202020204" pitchFamily="34" charset="0"/>
              <a:buChar char="•"/>
            </a:pPr>
            <a:r>
              <a:rPr lang="en-US" sz="1800" dirty="0"/>
              <a:t>MOSES YISA</a:t>
            </a:r>
          </a:p>
          <a:p>
            <a:pPr marL="1200150" lvl="2" indent="-228600">
              <a:buFont typeface="Arial" panose="020B0604020202020204" pitchFamily="34" charset="0"/>
              <a:buChar char="•"/>
            </a:pPr>
            <a:r>
              <a:rPr lang="en-US" sz="1800" dirty="0"/>
              <a:t>BUSAYO OLANSEBE</a:t>
            </a:r>
          </a:p>
          <a:p>
            <a:pPr marL="1200150" lvl="2" indent="-228600">
              <a:buFont typeface="Arial" panose="020B0604020202020204" pitchFamily="34" charset="0"/>
              <a:buChar char="•"/>
            </a:pPr>
            <a:r>
              <a:rPr lang="en-US" sz="1800" dirty="0"/>
              <a:t>TEMITAYO DARAMOLA</a:t>
            </a:r>
          </a:p>
          <a:p>
            <a:pPr marL="514350" lvl="1"/>
            <a:endParaRPr lang="en-US" sz="2000" dirty="0"/>
          </a:p>
          <a:p>
            <a:r>
              <a:rPr lang="en-US" sz="2800" dirty="0"/>
              <a:t>Submitted To:</a:t>
            </a:r>
          </a:p>
          <a:p>
            <a:r>
              <a:rPr lang="en-US" sz="2800" dirty="0">
                <a:latin typeface="Copperplate Gothic Bold" panose="020E0705020206020404" pitchFamily="34" charset="0"/>
              </a:rPr>
              <a:t>	10Alytics</a:t>
            </a:r>
          </a:p>
          <a:p>
            <a:pPr indent="-228600">
              <a:buFont typeface="Arial" panose="020B0604020202020204" pitchFamily="34" charset="0"/>
              <a:buChar char="•"/>
            </a:pPr>
            <a:endParaRPr lang="en-US" sz="2200" dirty="0"/>
          </a:p>
        </p:txBody>
      </p:sp>
      <p:pic>
        <p:nvPicPr>
          <p:cNvPr id="5" name="Content Placeholder 4">
            <a:extLst>
              <a:ext uri="{FF2B5EF4-FFF2-40B4-BE49-F238E27FC236}">
                <a16:creationId xmlns:a16="http://schemas.microsoft.com/office/drawing/2014/main" id="{614A12E5-30CA-18E7-4162-1DEBE151BD8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563" r="2074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90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974861-C57F-2F4B-FE6B-861FFB7B7918}"/>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EXECUTIVE </a:t>
            </a:r>
            <a:br>
              <a:rPr lang="en-US" sz="3600" dirty="0">
                <a:solidFill>
                  <a:srgbClr val="FFFFFF"/>
                </a:solidFill>
              </a:rPr>
            </a:br>
            <a:r>
              <a:rPr lang="en-US" sz="3600" dirty="0">
                <a:solidFill>
                  <a:srgbClr val="FFFFFF"/>
                </a:solidFill>
              </a:rPr>
              <a:t>SUMMARY</a:t>
            </a:r>
          </a:p>
        </p:txBody>
      </p:sp>
      <p:sp>
        <p:nvSpPr>
          <p:cNvPr id="3" name="Content Placeholder 2">
            <a:extLst>
              <a:ext uri="{FF2B5EF4-FFF2-40B4-BE49-F238E27FC236}">
                <a16:creationId xmlns:a16="http://schemas.microsoft.com/office/drawing/2014/main" id="{070B62A5-B5EF-B3B6-A83E-615F5A39D0C0}"/>
              </a:ext>
            </a:extLst>
          </p:cNvPr>
          <p:cNvSpPr>
            <a:spLocks noGrp="1"/>
          </p:cNvSpPr>
          <p:nvPr>
            <p:ph sz="half" idx="1"/>
          </p:nvPr>
        </p:nvSpPr>
        <p:spPr>
          <a:xfrm>
            <a:off x="5198993" y="1412489"/>
            <a:ext cx="2926080" cy="4363844"/>
          </a:xfrm>
        </p:spPr>
        <p:txBody>
          <a:bodyPr>
            <a:normAutofit/>
          </a:bodyPr>
          <a:lstStyle/>
          <a:p>
            <a:pPr marL="0" indent="0">
              <a:buNone/>
            </a:pPr>
            <a:r>
              <a:rPr lang="en-US" sz="2000"/>
              <a:t>According to Quacquarelli Symonds (QS), 2023 World University Rankings include 1,500 institutions from around the world. It’s not just the supreme institutions that take the top spots: this year’s highest rankings include universities from diverse locations across Europe, Asia and North America</a:t>
            </a:r>
          </a:p>
        </p:txBody>
      </p:sp>
      <p:sp>
        <p:nvSpPr>
          <p:cNvPr id="4" name="Content Placeholder 3">
            <a:extLst>
              <a:ext uri="{FF2B5EF4-FFF2-40B4-BE49-F238E27FC236}">
                <a16:creationId xmlns:a16="http://schemas.microsoft.com/office/drawing/2014/main" id="{446C1BCD-0EAE-5C47-2F2A-5D509C3DA5E5}"/>
              </a:ext>
            </a:extLst>
          </p:cNvPr>
          <p:cNvSpPr>
            <a:spLocks noGrp="1"/>
          </p:cNvSpPr>
          <p:nvPr>
            <p:ph sz="half" idx="2"/>
          </p:nvPr>
        </p:nvSpPr>
        <p:spPr>
          <a:xfrm>
            <a:off x="8451604" y="1412489"/>
            <a:ext cx="2926080" cy="4363844"/>
          </a:xfrm>
        </p:spPr>
        <p:txBody>
          <a:bodyPr>
            <a:normAutofit/>
          </a:bodyPr>
          <a:lstStyle/>
          <a:p>
            <a:pPr marL="0" indent="0">
              <a:buNone/>
            </a:pPr>
            <a:r>
              <a:rPr lang="en-US" sz="1700" dirty="0"/>
              <a:t>From this statement, it is crucial to ask the following questions:</a:t>
            </a:r>
          </a:p>
          <a:p>
            <a:pPr>
              <a:buFont typeface="Wingdings" panose="05000000000000000000" pitchFamily="2" charset="2"/>
              <a:buChar char="Ø"/>
            </a:pPr>
            <a:r>
              <a:rPr lang="en-US" sz="1700" dirty="0"/>
              <a:t>Which Institution will be ranked first among the world universities?</a:t>
            </a:r>
          </a:p>
          <a:p>
            <a:pPr>
              <a:buFont typeface="Wingdings" panose="05000000000000000000" pitchFamily="2" charset="2"/>
              <a:buChar char="Ø"/>
            </a:pPr>
            <a:r>
              <a:rPr lang="en-US" sz="1700" dirty="0"/>
              <a:t>Top countries that made the list</a:t>
            </a:r>
          </a:p>
          <a:p>
            <a:pPr>
              <a:buFont typeface="Wingdings" panose="05000000000000000000" pitchFamily="2" charset="2"/>
              <a:buChar char="Ø"/>
            </a:pPr>
            <a:r>
              <a:rPr lang="en-US" sz="1700" dirty="0"/>
              <a:t>Where is the best University located?</a:t>
            </a:r>
          </a:p>
          <a:p>
            <a:pPr>
              <a:buFont typeface="Wingdings" panose="05000000000000000000" pitchFamily="2" charset="2"/>
              <a:buChar char="Ø"/>
            </a:pPr>
            <a:r>
              <a:rPr lang="en-US" sz="1700" dirty="0"/>
              <a:t>What are the things to be done by other universities to become the best ranked?</a:t>
            </a:r>
          </a:p>
        </p:txBody>
      </p:sp>
    </p:spTree>
    <p:extLst>
      <p:ext uri="{BB962C8B-B14F-4D97-AF65-F5344CB8AC3E}">
        <p14:creationId xmlns:p14="http://schemas.microsoft.com/office/powerpoint/2010/main" val="232343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2B0BFA-03DE-F61E-F00A-18E46695918D}"/>
              </a:ext>
            </a:extLst>
          </p:cNvPr>
          <p:cNvSpPr>
            <a:spLocks noGrp="1"/>
          </p:cNvSpPr>
          <p:nvPr>
            <p:ph type="title"/>
          </p:nvPr>
        </p:nvSpPr>
        <p:spPr>
          <a:xfrm>
            <a:off x="838200" y="1412488"/>
            <a:ext cx="2899189" cy="4363844"/>
          </a:xfrm>
        </p:spPr>
        <p:txBody>
          <a:bodyPr anchor="t">
            <a:normAutofit/>
          </a:bodyPr>
          <a:lstStyle/>
          <a:p>
            <a:r>
              <a:rPr lang="en-US" sz="4000" b="1">
                <a:solidFill>
                  <a:srgbClr val="FFFFFF"/>
                </a:solidFill>
              </a:rPr>
              <a:t>DATA SET</a:t>
            </a:r>
          </a:p>
        </p:txBody>
      </p:sp>
      <p:sp>
        <p:nvSpPr>
          <p:cNvPr id="3" name="Content Placeholder 2">
            <a:extLst>
              <a:ext uri="{FF2B5EF4-FFF2-40B4-BE49-F238E27FC236}">
                <a16:creationId xmlns:a16="http://schemas.microsoft.com/office/drawing/2014/main" id="{FEF6E6E2-D776-D365-8534-9B3482DBA558}"/>
              </a:ext>
            </a:extLst>
          </p:cNvPr>
          <p:cNvSpPr>
            <a:spLocks noGrp="1"/>
          </p:cNvSpPr>
          <p:nvPr>
            <p:ph sz="half" idx="1"/>
          </p:nvPr>
        </p:nvSpPr>
        <p:spPr>
          <a:xfrm>
            <a:off x="4380855" y="1412489"/>
            <a:ext cx="3427283" cy="4363844"/>
          </a:xfrm>
        </p:spPr>
        <p:txBody>
          <a:bodyPr>
            <a:normAutofit lnSpcReduction="10000"/>
          </a:bodyPr>
          <a:lstStyle/>
          <a:p>
            <a:pPr marL="0" indent="0">
              <a:buNone/>
            </a:pPr>
            <a:r>
              <a:rPr lang="en-US" sz="2000" dirty="0"/>
              <a:t>Data was extracted from Kaggle.com</a:t>
            </a:r>
          </a:p>
          <a:p>
            <a:endParaRPr lang="en-US" sz="2000" dirty="0"/>
          </a:p>
          <a:p>
            <a:pPr marL="0" indent="0">
              <a:buNone/>
            </a:pPr>
            <a:r>
              <a:rPr lang="en-US" sz="2000" dirty="0"/>
              <a:t>Data link</a:t>
            </a:r>
          </a:p>
          <a:p>
            <a:r>
              <a:rPr lang="en-US" sz="2000" dirty="0"/>
              <a:t>https://www.kaggle.com/code/felixhuang123/qs-university-ranking-eda/data</a:t>
            </a:r>
          </a:p>
        </p:txBody>
      </p:sp>
      <p:cxnSp>
        <p:nvCxnSpPr>
          <p:cNvPr id="29" name="Straight Connector 28">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8B8D6EA-7EC6-633C-6D72-18D6F28F8DB4}"/>
              </a:ext>
            </a:extLst>
          </p:cNvPr>
          <p:cNvSpPr>
            <a:spLocks noGrp="1"/>
          </p:cNvSpPr>
          <p:nvPr>
            <p:ph sz="half" idx="2"/>
          </p:nvPr>
        </p:nvSpPr>
        <p:spPr>
          <a:xfrm>
            <a:off x="8451604" y="1412489"/>
            <a:ext cx="3197701" cy="4363844"/>
          </a:xfrm>
        </p:spPr>
        <p:txBody>
          <a:bodyPr>
            <a:normAutofit lnSpcReduction="10000"/>
          </a:bodyPr>
          <a:lstStyle/>
          <a:p>
            <a:pPr marL="0" indent="0">
              <a:buNone/>
            </a:pPr>
            <a:r>
              <a:rPr lang="en-US" sz="2000" dirty="0"/>
              <a:t>The dataset consists of a list of 1500 world Universities.</a:t>
            </a:r>
          </a:p>
          <a:p>
            <a:pPr marL="0" indent="0">
              <a:buNone/>
            </a:pPr>
            <a:r>
              <a:rPr lang="en-US" sz="2000" dirty="0"/>
              <a:t>The list cut across several countries in Europe, Asia, North America, </a:t>
            </a:r>
            <a:r>
              <a:rPr lang="en-US" sz="2000" dirty="0" err="1"/>
              <a:t>etc</a:t>
            </a:r>
            <a:endParaRPr lang="en-US" sz="2000" dirty="0"/>
          </a:p>
          <a:p>
            <a:pPr marL="0" indent="0">
              <a:buNone/>
            </a:pPr>
            <a:r>
              <a:rPr lang="en-US" sz="2000" dirty="0"/>
              <a:t>Several key indicators were used, these are:</a:t>
            </a:r>
          </a:p>
          <a:p>
            <a:pPr marL="0" indent="0">
              <a:buNone/>
            </a:pPr>
            <a:r>
              <a:rPr lang="en-US" sz="2000" dirty="0"/>
              <a:t>Accelerated Reader (</a:t>
            </a:r>
            <a:r>
              <a:rPr lang="en-US" sz="2000" dirty="0" err="1"/>
              <a:t>Ar</a:t>
            </a:r>
            <a:r>
              <a:rPr lang="en-US" sz="2000" dirty="0"/>
              <a:t> score and </a:t>
            </a:r>
            <a:r>
              <a:rPr lang="en-US" sz="2000" dirty="0" err="1"/>
              <a:t>Ar</a:t>
            </a:r>
            <a:r>
              <a:rPr lang="en-US" sz="2000" dirty="0"/>
              <a:t> rank), Financial Strength Rating (</a:t>
            </a:r>
            <a:r>
              <a:rPr lang="en-US" sz="2000" dirty="0" err="1"/>
              <a:t>fsr</a:t>
            </a:r>
            <a:r>
              <a:rPr lang="en-US" sz="2000" dirty="0"/>
              <a:t> score and </a:t>
            </a:r>
            <a:r>
              <a:rPr lang="en-US" sz="2000" dirty="0" err="1"/>
              <a:t>fsr</a:t>
            </a:r>
            <a:r>
              <a:rPr lang="en-US" sz="2000" dirty="0"/>
              <a:t> rank), Crowd-Sourced Peer Feedback (</a:t>
            </a:r>
            <a:r>
              <a:rPr lang="en-US" sz="2000" dirty="0" err="1"/>
              <a:t>cpf</a:t>
            </a:r>
            <a:r>
              <a:rPr lang="en-US" sz="2000" dirty="0"/>
              <a:t> score and </a:t>
            </a:r>
            <a:r>
              <a:rPr lang="en-US" sz="2000" dirty="0" err="1"/>
              <a:t>cpf</a:t>
            </a:r>
            <a:r>
              <a:rPr lang="en-US" sz="2000" dirty="0"/>
              <a:t> rank), </a:t>
            </a:r>
            <a:r>
              <a:rPr lang="en-US" sz="2000" dirty="0" err="1"/>
              <a:t>etc</a:t>
            </a:r>
            <a:endParaRPr lang="en-US" sz="2000" dirty="0"/>
          </a:p>
          <a:p>
            <a:pPr marL="0" indent="0">
              <a:buNone/>
            </a:pPr>
            <a:r>
              <a:rPr lang="en-US" sz="2000" dirty="0"/>
              <a:t> </a:t>
            </a:r>
          </a:p>
        </p:txBody>
      </p:sp>
    </p:spTree>
    <p:extLst>
      <p:ext uri="{BB962C8B-B14F-4D97-AF65-F5344CB8AC3E}">
        <p14:creationId xmlns:p14="http://schemas.microsoft.com/office/powerpoint/2010/main" val="266965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36" name="Straight Connector 3127">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137" name="Rectangle 3129">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41E09A-B046-82DA-7B14-97AB01AAE753}"/>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VISUALIZATION</a:t>
            </a:r>
          </a:p>
        </p:txBody>
      </p:sp>
      <p:pic>
        <p:nvPicPr>
          <p:cNvPr id="2" name="Picture 8" descr="A screenshot of a computer&#10;&#10;Description automatically generated with low confidence">
            <a:extLst>
              <a:ext uri="{FF2B5EF4-FFF2-40B4-BE49-F238E27FC236}">
                <a16:creationId xmlns:a16="http://schemas.microsoft.com/office/drawing/2014/main" id="{3105B432-01C7-5FEE-8822-275A0723DA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1146125"/>
            <a:ext cx="3425609" cy="2320849"/>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Chart, pie chart&#10;&#10;Description automatically generated">
            <a:extLst>
              <a:ext uri="{FF2B5EF4-FFF2-40B4-BE49-F238E27FC236}">
                <a16:creationId xmlns:a16="http://schemas.microsoft.com/office/drawing/2014/main" id="{87A68037-7DAF-3FA0-798D-BB09F150A7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729" y="1182136"/>
            <a:ext cx="3433324" cy="2248826"/>
          </a:xfrm>
          <a:prstGeom prst="rect">
            <a:avLst/>
          </a:prstGeom>
          <a:noFill/>
          <a:extLst>
            <a:ext uri="{909E8E84-426E-40DD-AFC4-6F175D3DCCD1}">
              <a14:hiddenFill xmlns:a14="http://schemas.microsoft.com/office/drawing/2010/main">
                <a:solidFill>
                  <a:srgbClr val="FFFFFF"/>
                </a:solidFill>
              </a14:hiddenFill>
            </a:ext>
          </a:extLst>
        </p:spPr>
      </p:pic>
      <p:cxnSp>
        <p:nvCxnSpPr>
          <p:cNvPr id="3138" name="Straight Connector 3131">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6" name="Picture 4" descr="Diagram&#10;&#10;Description automatically generated with low confidence">
            <a:extLst>
              <a:ext uri="{FF2B5EF4-FFF2-40B4-BE49-F238E27FC236}">
                <a16:creationId xmlns:a16="http://schemas.microsoft.com/office/drawing/2014/main" id="{A0888541-656F-D7D0-2E36-DFB5FE564A4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49725" y="1070574"/>
            <a:ext cx="3423916" cy="2516578"/>
          </a:xfrm>
          <a:prstGeom prst="rect">
            <a:avLst/>
          </a:prstGeom>
          <a:noFill/>
          <a:extLst>
            <a:ext uri="{909E8E84-426E-40DD-AFC4-6F175D3DCCD1}">
              <a14:hiddenFill xmlns:a14="http://schemas.microsoft.com/office/drawing/2010/main">
                <a:solidFill>
                  <a:srgbClr val="FFFFFF"/>
                </a:solidFill>
              </a14:hiddenFill>
            </a:ext>
          </a:extLst>
        </p:spPr>
      </p:pic>
      <p:cxnSp>
        <p:nvCxnSpPr>
          <p:cNvPr id="3139" name="Straight Connector 3133">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97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16180E-62B0-31F1-47DC-D8B6B1B7A8F8}"/>
              </a:ext>
            </a:extLst>
          </p:cNvPr>
          <p:cNvSpPr>
            <a:spLocks noGrp="1"/>
          </p:cNvSpPr>
          <p:nvPr>
            <p:ph type="title"/>
          </p:nvPr>
        </p:nvSpPr>
        <p:spPr>
          <a:xfrm>
            <a:off x="838200" y="1412488"/>
            <a:ext cx="2899189" cy="4363844"/>
          </a:xfrm>
        </p:spPr>
        <p:txBody>
          <a:bodyPr anchor="t">
            <a:normAutofit/>
          </a:bodyPr>
          <a:lstStyle/>
          <a:p>
            <a:r>
              <a:rPr lang="en-US" sz="4000" b="1">
                <a:solidFill>
                  <a:srgbClr val="FFFFFF"/>
                </a:solidFill>
              </a:rPr>
              <a:t>CONCLUSION</a:t>
            </a:r>
          </a:p>
        </p:txBody>
      </p:sp>
      <p:sp>
        <p:nvSpPr>
          <p:cNvPr id="3" name="Content Placeholder 2">
            <a:extLst>
              <a:ext uri="{FF2B5EF4-FFF2-40B4-BE49-F238E27FC236}">
                <a16:creationId xmlns:a16="http://schemas.microsoft.com/office/drawing/2014/main" id="{F7ACB3AD-2F6B-CF58-39E7-F151C45B5231}"/>
              </a:ext>
            </a:extLst>
          </p:cNvPr>
          <p:cNvSpPr>
            <a:spLocks noGrp="1"/>
          </p:cNvSpPr>
          <p:nvPr>
            <p:ph sz="half" idx="1"/>
          </p:nvPr>
        </p:nvSpPr>
        <p:spPr>
          <a:xfrm>
            <a:off x="4382358" y="1412488"/>
            <a:ext cx="3427283" cy="4363844"/>
          </a:xfrm>
        </p:spPr>
        <p:txBody>
          <a:bodyPr>
            <a:normAutofit fontScale="77500" lnSpcReduction="20000"/>
          </a:bodyPr>
          <a:lstStyle/>
          <a:p>
            <a:pPr>
              <a:buFont typeface="Wingdings" panose="05000000000000000000" pitchFamily="2" charset="2"/>
              <a:buChar char="Ø"/>
            </a:pPr>
            <a:r>
              <a:rPr lang="en-US" sz="2000" dirty="0"/>
              <a:t>Based on the box plots interpretation: These Universities are in Top 100 because of their high Academic reputation, Employer reputation, Citations per Faculty, International Students and Research ratio. Based on these, students tend to choose these Top 100 Universities over other Universities that are least ranked.</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Hong Kong, Singapore, Switzerland, Sweden and Denmark are the countries with the highest percentage of Universities in the top 100.</a:t>
            </a:r>
          </a:p>
          <a:p>
            <a:pPr marL="0" indent="0">
              <a:buNone/>
            </a:pPr>
            <a:endParaRPr lang="en-US" sz="2000" dirty="0"/>
          </a:p>
          <a:p>
            <a:pPr>
              <a:buFont typeface="Wingdings" panose="05000000000000000000" pitchFamily="2" charset="2"/>
              <a:buChar char="Ø"/>
            </a:pPr>
            <a:r>
              <a:rPr lang="en-US" sz="2000" dirty="0"/>
              <a:t>While US, UK, China, Japan, Russia, Germany, India, South Korea, Italy and Australia are the top 10 countries with the highest number of Universities</a:t>
            </a:r>
          </a:p>
          <a:p>
            <a:endParaRPr lang="en-US" sz="2000" dirty="0"/>
          </a:p>
          <a:p>
            <a:pPr>
              <a:buFont typeface="Wingdings" panose="05000000000000000000" pitchFamily="2" charset="2"/>
              <a:buChar char="Ø"/>
            </a:pPr>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264376F-6774-1DDE-3CB6-58D57D0D2E68}"/>
              </a:ext>
            </a:extLst>
          </p:cNvPr>
          <p:cNvSpPr>
            <a:spLocks noGrp="1"/>
          </p:cNvSpPr>
          <p:nvPr>
            <p:ph sz="half" idx="2"/>
          </p:nvPr>
        </p:nvSpPr>
        <p:spPr>
          <a:xfrm>
            <a:off x="8451604" y="1412488"/>
            <a:ext cx="3427281" cy="4538145"/>
          </a:xfrm>
        </p:spPr>
        <p:txBody>
          <a:bodyPr>
            <a:normAutofit fontScale="77500" lnSpcReduction="20000"/>
          </a:bodyPr>
          <a:lstStyle/>
          <a:p>
            <a:endParaRPr lang="en-US" sz="1400" dirty="0"/>
          </a:p>
          <a:p>
            <a:pPr>
              <a:buFont typeface="Wingdings" panose="05000000000000000000" pitchFamily="2" charset="2"/>
              <a:buChar char="v"/>
            </a:pPr>
            <a:r>
              <a:rPr lang="en-US" sz="1400" b="1" u="sng" dirty="0"/>
              <a:t>Top 10 Universities</a:t>
            </a:r>
          </a:p>
          <a:p>
            <a:pPr>
              <a:buFont typeface="Wingdings" panose="05000000000000000000" pitchFamily="2" charset="2"/>
              <a:buChar char="Ø"/>
            </a:pPr>
            <a:r>
              <a:rPr lang="en-US" sz="1400" dirty="0"/>
              <a:t>Massachusetts Institute of Technology (MIT) – US</a:t>
            </a:r>
          </a:p>
          <a:p>
            <a:pPr>
              <a:buFont typeface="Wingdings" panose="05000000000000000000" pitchFamily="2" charset="2"/>
              <a:buChar char="Ø"/>
            </a:pPr>
            <a:r>
              <a:rPr lang="en-US" sz="1400" dirty="0"/>
              <a:t>University of Cambridge – UK</a:t>
            </a:r>
          </a:p>
          <a:p>
            <a:pPr>
              <a:buFont typeface="Wingdings" panose="05000000000000000000" pitchFamily="2" charset="2"/>
              <a:buChar char="Ø"/>
            </a:pPr>
            <a:r>
              <a:rPr lang="en-US" sz="1400" dirty="0"/>
              <a:t>Stanford University – US</a:t>
            </a:r>
          </a:p>
          <a:p>
            <a:pPr>
              <a:buFont typeface="Wingdings" panose="05000000000000000000" pitchFamily="2" charset="2"/>
              <a:buChar char="Ø"/>
            </a:pPr>
            <a:r>
              <a:rPr lang="en-US" sz="1400" dirty="0"/>
              <a:t>University of Oxford – UK</a:t>
            </a:r>
          </a:p>
          <a:p>
            <a:pPr>
              <a:buFont typeface="Wingdings" panose="05000000000000000000" pitchFamily="2" charset="2"/>
              <a:buChar char="Ø"/>
            </a:pPr>
            <a:r>
              <a:rPr lang="en-US" sz="1400" dirty="0"/>
              <a:t>Harvard University – US</a:t>
            </a:r>
          </a:p>
          <a:p>
            <a:pPr>
              <a:buFont typeface="Wingdings" panose="05000000000000000000" pitchFamily="2" charset="2"/>
              <a:buChar char="Ø"/>
            </a:pPr>
            <a:r>
              <a:rPr lang="en-US" sz="1400" dirty="0"/>
              <a:t>California Institute of Tech – US</a:t>
            </a:r>
          </a:p>
          <a:p>
            <a:pPr>
              <a:buFont typeface="Wingdings" panose="05000000000000000000" pitchFamily="2" charset="2"/>
              <a:buChar char="Ø"/>
            </a:pPr>
            <a:r>
              <a:rPr lang="en-US" sz="1400" dirty="0"/>
              <a:t>Imperial College London – UK</a:t>
            </a:r>
          </a:p>
          <a:p>
            <a:pPr>
              <a:buFont typeface="Wingdings" panose="05000000000000000000" pitchFamily="2" charset="2"/>
              <a:buChar char="Ø"/>
            </a:pPr>
            <a:r>
              <a:rPr lang="en-US" sz="1400" dirty="0"/>
              <a:t>UCL – UK</a:t>
            </a:r>
          </a:p>
          <a:p>
            <a:pPr>
              <a:buFont typeface="Wingdings" panose="05000000000000000000" pitchFamily="2" charset="2"/>
              <a:buChar char="Ø"/>
            </a:pPr>
            <a:r>
              <a:rPr lang="en-US" sz="1400" dirty="0"/>
              <a:t>ETH Zurich-Swiss Fed Inst of Tech – Switzerland</a:t>
            </a:r>
          </a:p>
          <a:p>
            <a:pPr>
              <a:buFont typeface="Wingdings" panose="05000000000000000000" pitchFamily="2" charset="2"/>
              <a:buChar char="Ø"/>
            </a:pPr>
            <a:r>
              <a:rPr lang="en-US" sz="1400" dirty="0"/>
              <a:t>University of Chicago – US</a:t>
            </a:r>
          </a:p>
          <a:p>
            <a:pPr>
              <a:buFont typeface="Wingdings" panose="05000000000000000000" pitchFamily="2" charset="2"/>
              <a:buChar char="Ø"/>
            </a:pPr>
            <a:endParaRPr lang="en-US" sz="1400" dirty="0"/>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155152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0D07BDC-457D-CA37-C7AD-F4E42B5AAD09}"/>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E367ED-FA9A-42C4-EA10-C14CEA7DAEB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7198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393</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Agency FB</vt:lpstr>
      <vt:lpstr>Arial</vt:lpstr>
      <vt:lpstr>Calibri</vt:lpstr>
      <vt:lpstr>Calibri Light</vt:lpstr>
      <vt:lpstr>Copperplate Gothic Bold</vt:lpstr>
      <vt:lpstr>Wingdings</vt:lpstr>
      <vt:lpstr>Office Theme</vt:lpstr>
      <vt:lpstr> EDA PROJECT PRESENTED BY GROUP 3  WORLD UNIVERSITY RANKINGS</vt:lpstr>
      <vt:lpstr>EXECUTIVE  SUMMARY</vt:lpstr>
      <vt:lpstr>DATA SET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Temitayo Daramola</dc:creator>
  <cp:lastModifiedBy>HP</cp:lastModifiedBy>
  <cp:revision>14</cp:revision>
  <dcterms:created xsi:type="dcterms:W3CDTF">2022-08-11T12:16:00Z</dcterms:created>
  <dcterms:modified xsi:type="dcterms:W3CDTF">2022-08-13T08:57:46Z</dcterms:modified>
</cp:coreProperties>
</file>