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1566" r:id="rId8"/>
    <p:sldId id="262" r:id="rId9"/>
    <p:sldId id="263" r:id="rId10"/>
    <p:sldId id="264" r:id="rId11"/>
    <p:sldId id="265" r:id="rId12"/>
    <p:sldId id="267" r:id="rId13"/>
    <p:sldId id="266" r:id="rId14"/>
    <p:sldId id="268" r:id="rId15"/>
    <p:sldId id="270" r:id="rId16"/>
    <p:sldId id="1567" r:id="rId17"/>
    <p:sldId id="271" r:id="rId18"/>
    <p:sldId id="1562" r:id="rId19"/>
    <p:sldId id="1563" r:id="rId20"/>
    <p:sldId id="1564" r:id="rId21"/>
    <p:sldId id="1565" r:id="rId22"/>
    <p:sldId id="273" r:id="rId23"/>
    <p:sldId id="272" r:id="rId24"/>
    <p:sldId id="274" r:id="rId25"/>
    <p:sldId id="276" r:id="rId26"/>
    <p:sldId id="279" r:id="rId27"/>
    <p:sldId id="321" r:id="rId28"/>
    <p:sldId id="322" r:id="rId29"/>
    <p:sldId id="318" r:id="rId30"/>
    <p:sldId id="280" r:id="rId31"/>
  </p:sldIdLst>
  <p:sldSz cx="12192000" cy="6858000"/>
  <p:notesSz cx="6858000" cy="9144000"/>
  <p:custDataLst>
    <p:tags r:id="rId3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5E8F53BE-6867-4C2C-9CD4-1938BFAC59AE}">
          <p14:sldIdLst>
            <p14:sldId id="256"/>
            <p14:sldId id="257"/>
            <p14:sldId id="258"/>
            <p14:sldId id="259"/>
            <p14:sldId id="260"/>
            <p14:sldId id="261"/>
            <p14:sldId id="1566"/>
            <p14:sldId id="262"/>
            <p14:sldId id="263"/>
            <p14:sldId id="264"/>
            <p14:sldId id="265"/>
            <p14:sldId id="267"/>
            <p14:sldId id="266"/>
            <p14:sldId id="268"/>
            <p14:sldId id="270"/>
            <p14:sldId id="1567"/>
            <p14:sldId id="271"/>
            <p14:sldId id="1562"/>
            <p14:sldId id="1563"/>
            <p14:sldId id="1564"/>
            <p14:sldId id="1565"/>
            <p14:sldId id="273"/>
            <p14:sldId id="272"/>
            <p14:sldId id="274"/>
            <p14:sldId id="276"/>
            <p14:sldId id="279"/>
            <p14:sldId id="321"/>
            <p14:sldId id="322"/>
            <p14:sldId id="318"/>
            <p14:sldId id="28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1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8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工作量分布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3-BB2E-47E5-A29C-0565AA7938F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4-BB2E-47E5-A29C-0565AA7938F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1-BB2E-47E5-A29C-0565AA7938FF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2-BB2E-47E5-A29C-0565AA7938FF}"/>
              </c:ext>
            </c:extLst>
          </c:dPt>
          <c:dLbls>
            <c:dLbl>
              <c:idx val="0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330" b="1" i="0" u="none" strike="noStrike" kern="1200" spc="0" baseline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0D46F1F1-890A-49E5-9957-BCA98D61806F}" type="CATEGORYNAME">
                      <a:rPr lang="zh-CN" altLang="en-US"/>
                      <a:pPr>
                        <a:defRPr/>
                      </a:pPr>
                      <a:t>[类别名称]</a:t>
                    </a:fld>
                    <a:r>
                      <a:rPr lang="zh-CN" altLang="en-US" baseline="0"/>
                      <a:t>
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BB2E-47E5-A29C-0565AA7938FF}"/>
                </c:ext>
              </c:extLst>
            </c:dLbl>
            <c:dLbl>
              <c:idx val="1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330" b="1" i="0" u="none" strike="noStrike" kern="1200" spc="0" baseline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63D82D93-4227-4F1C-B821-8BEDC400E932}" type="CATEGORYNAME">
                      <a:rPr lang="zh-CN" altLang="en-US"/>
                      <a:pPr>
                        <a:defRPr>
                          <a:solidFill>
                            <a:schemeClr val="accent1"/>
                          </a:solidFill>
                        </a:defRPr>
                      </a:pPr>
                      <a:t>[类别名称]</a:t>
                    </a:fld>
                    <a:r>
                      <a:rPr lang="zh-CN" altLang="en-US" baseline="0"/>
                      <a:t>
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BB2E-47E5-A29C-0565AA7938FF}"/>
                </c:ext>
              </c:extLst>
            </c:dLbl>
            <c:dLbl>
              <c:idx val="2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330" b="1" i="0" u="none" strike="noStrike" kern="1200" spc="0" baseline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7FEFAB72-66F5-4A43-84C1-AAB85CF0F422}" type="CATEGORYNAME">
                      <a:rPr lang="zh-CN" altLang="en-US"/>
                      <a:pPr>
                        <a:defRPr>
                          <a:solidFill>
                            <a:schemeClr val="accent1"/>
                          </a:solidFill>
                        </a:defRPr>
                      </a:pPr>
                      <a:t>[类别名称]</a:t>
                    </a:fld>
                    <a:r>
                      <a:rPr lang="zh-CN" altLang="en-US" baseline="0"/>
                      <a:t>
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BB2E-47E5-A29C-0565AA7938FF}"/>
                </c:ext>
              </c:extLst>
            </c:dLbl>
            <c:dLbl>
              <c:idx val="3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330" b="1" i="0" u="none" strike="noStrike" kern="1200" spc="0" baseline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9F2D4456-DA37-4B1F-8E38-81DEF2410DFD}" type="CATEGORYNAME">
                      <a:rPr lang="zh-CN" altLang="en-US"/>
                      <a:pPr>
                        <a:defRPr>
                          <a:solidFill>
                            <a:schemeClr val="accent1"/>
                          </a:solidFill>
                        </a:defRPr>
                      </a:pPr>
                      <a:t>[类别名称]</a:t>
                    </a:fld>
                    <a:r>
                      <a:rPr lang="zh-CN" altLang="en-US" baseline="0"/>
                      <a:t>
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BB2E-47E5-A29C-0565AA7938FF}"/>
                </c:ext>
              </c:extLst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代理人管理模块</c:v>
                </c:pt>
                <c:pt idx="1">
                  <c:v>保险详情页分享</c:v>
                </c:pt>
                <c:pt idx="2">
                  <c:v>扫码购药</c:v>
                </c:pt>
                <c:pt idx="3">
                  <c:v>学习专业技能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B2E-47E5-A29C-0565AA7938FF}"/>
            </c:ext>
          </c:extLst>
        </c:ser>
        <c:dLbls>
          <c:dLblPos val="out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D031DF-C706-4215-8A90-93E54DC847C7}" type="datetimeFigureOut">
              <a:rPr lang="zh-CN" altLang="en-US" smtClean="0"/>
              <a:pPr/>
              <a:t>2018/10/15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E164F6-DFAD-4EF3-99A3-F58FB9161FB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31210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164F6-DFAD-4EF3-99A3-F58FB9161FB3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68119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164F6-DFAD-4EF3-99A3-F58FB9161FB3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74591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164F6-DFAD-4EF3-99A3-F58FB9161FB3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13770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164F6-DFAD-4EF3-99A3-F58FB9161FB3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31587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164F6-DFAD-4EF3-99A3-F58FB9161FB3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39458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164F6-DFAD-4EF3-99A3-F58FB9161FB3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09332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164F6-DFAD-4EF3-99A3-F58FB9161FB3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487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164F6-DFAD-4EF3-99A3-F58FB9161FB3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60698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164F6-DFAD-4EF3-99A3-F58FB9161FB3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75200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164F6-DFAD-4EF3-99A3-F58FB9161FB3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58356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164F6-DFAD-4EF3-99A3-F58FB9161FB3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28250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164F6-DFAD-4EF3-99A3-F58FB9161FB3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333228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164F6-DFAD-4EF3-99A3-F58FB9161FB3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602754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164F6-DFAD-4EF3-99A3-F58FB9161FB3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074828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164F6-DFAD-4EF3-99A3-F58FB9161FB3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53458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164F6-DFAD-4EF3-99A3-F58FB9161FB3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20058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164F6-DFAD-4EF3-99A3-F58FB9161FB3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76990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164F6-DFAD-4EF3-99A3-F58FB9161FB3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23716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164F6-DFAD-4EF3-99A3-F58FB9161FB3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95933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164F6-DFAD-4EF3-99A3-F58FB9161FB3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59493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164F6-DFAD-4EF3-99A3-F58FB9161FB3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37441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82674A-62FA-4D91-8D0D-DF465DD4BD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F8286CD-A0ED-40A7-82F8-154B0A088E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2BC2FC-0E77-4793-9948-F74DDD071B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1532D2D-674D-476E-99F7-74376D005668}" type="datetimeFigureOut">
              <a:rPr lang="zh-CN" altLang="en-US" smtClean="0"/>
              <a:pPr/>
              <a:t>2018/10/15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0FE1FE-85E7-4A1D-B2D6-2316EC2C0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C5B362-CFF4-4A02-92D6-A09326327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9F54710-517B-42A0-AAC4-BDF460CE9A6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902824"/>
      </p:ext>
    </p:extLst>
  </p:cSld>
  <p:clrMapOvr>
    <a:masterClrMapping/>
  </p:clrMapOvr>
  <p:transition spd="slow" advClick="0" advTm="0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D89F7F-DEF1-4D48-B739-9A7CF7F0B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C0DBE8C-8634-4461-9197-E340685DDA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461BFD-B3D8-45B0-B6D1-C771BE51E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1532D2D-674D-476E-99F7-74376D005668}" type="datetimeFigureOut">
              <a:rPr lang="zh-CN" altLang="en-US" smtClean="0"/>
              <a:pPr/>
              <a:t>2018/10/15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FB9F67-360A-439E-9214-DF1266916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6AE027-C7CA-4BB4-BDE0-097C65ED5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9F54710-517B-42A0-AAC4-BDF460CE9A6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3827255"/>
      </p:ext>
    </p:extLst>
  </p:cSld>
  <p:clrMapOvr>
    <a:masterClrMapping/>
  </p:clrMapOvr>
  <p:transition spd="slow" advClick="0" advTm="0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7E98EEC-AB48-442A-B99B-ED49EE69C1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95D4650-AE1D-4378-97FD-616C5C0F60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D8BC08-FADD-42F2-A24E-B5291275673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1532D2D-674D-476E-99F7-74376D005668}" type="datetimeFigureOut">
              <a:rPr lang="zh-CN" altLang="en-US" smtClean="0"/>
              <a:pPr/>
              <a:t>2018/10/15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368E9A-EA2A-453E-862F-2DEBDAA47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A3ECA7-7B27-4AF0-A14B-53819FBF7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9F54710-517B-42A0-AAC4-BDF460CE9A6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2012290"/>
      </p:ext>
    </p:extLst>
  </p:cSld>
  <p:clrMapOvr>
    <a:masterClrMapping/>
  </p:clrMapOvr>
  <p:transition spd="slow" advClick="0" advTm="0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E35506-9DCC-4AA1-A32B-16F25BE37F88}" type="datetime1">
              <a:rPr lang="zh-CN" altLang="en-US"/>
              <a:pPr>
                <a:defRPr/>
              </a:pPr>
              <a:t>2018/10/15</a:t>
            </a:fld>
            <a:endParaRPr lang="zh-CN" altLang="en-US"/>
          </a:p>
        </p:txBody>
      </p:sp>
      <p:sp>
        <p:nvSpPr>
          <p:cNvPr id="3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4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E017638-CB54-46D3-B0E4-760AE17DDA5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5" name="Title 28">
            <a:extLst>
              <a:ext uri="{FF2B5EF4-FFF2-40B4-BE49-F238E27FC236}">
                <a16:creationId xmlns:a16="http://schemas.microsoft.com/office/drawing/2014/main" id="{B4008B2D-F508-43E3-8754-81B0AAE26A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548783" y="423408"/>
            <a:ext cx="11076268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8956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956" algn="l"/>
              </a:tabLst>
              <a:defRPr lang="en-US" sz="3600" b="1" kern="1200" cap="none" spc="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36315781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94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DA7213-19CC-45EE-8880-62872BE1E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F7B8E2-45E9-42DB-AD0B-FF8818FD95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799959-0181-46C1-B788-72D19051E9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1532D2D-674D-476E-99F7-74376D005668}" type="datetimeFigureOut">
              <a:rPr lang="zh-CN" altLang="en-US" smtClean="0"/>
              <a:pPr/>
              <a:t>2018/10/15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F4B5D2-E48B-4309-9B2D-47B35A1D7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F5C63E-3BF8-430B-A9D5-EBE19F436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9F54710-517B-42A0-AAC4-BDF460CE9A6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4137744"/>
      </p:ext>
    </p:extLst>
  </p:cSld>
  <p:clrMapOvr>
    <a:masterClrMapping/>
  </p:clrMapOvr>
  <p:transition spd="slow" advClick="0" advTm="0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9DD95F-6AC1-40B7-975F-CDACE5719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EB1399F-EDAC-4414-BF65-DDC19C5C1B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237053-DC9E-404E-A981-1A21EA6DDD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1532D2D-674D-476E-99F7-74376D005668}" type="datetimeFigureOut">
              <a:rPr lang="zh-CN" altLang="en-US" smtClean="0"/>
              <a:pPr/>
              <a:t>2018/10/15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1D3D96-999F-44F7-B6BE-816271925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942F82-A5CE-4618-B62D-BBA356D19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9F54710-517B-42A0-AAC4-BDF460CE9A6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3169667"/>
      </p:ext>
    </p:extLst>
  </p:cSld>
  <p:clrMapOvr>
    <a:masterClrMapping/>
  </p:clrMapOvr>
  <p:transition spd="slow" advClick="0" advTm="0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7B16CC-A56C-4C43-8097-7F9AE9B9F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DA9178-8F81-4F57-8849-02A5F92438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5FC8D3D-96B7-4ABC-8242-4F5EA45D1F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8FE7BA0-BEB7-4F9B-8BF3-1D3F5B44A9A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1532D2D-674D-476E-99F7-74376D005668}" type="datetimeFigureOut">
              <a:rPr lang="zh-CN" altLang="en-US" smtClean="0"/>
              <a:pPr/>
              <a:t>2018/10/15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E2203DA-A1AF-4C21-9624-AD9AA59B4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221907E-2631-4C36-A7F1-AB08C47A5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9F54710-517B-42A0-AAC4-BDF460CE9A6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8709871"/>
      </p:ext>
    </p:extLst>
  </p:cSld>
  <p:clrMapOvr>
    <a:masterClrMapping/>
  </p:clrMapOvr>
  <p:transition spd="slow" advClick="0" advTm="0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41ED44-5D64-4B95-8BDB-FBC9F7B67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D08FA7-572E-41DB-AD8D-7EA7A05438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CB31230-7E3C-48F1-A1B4-DACFD5E3A5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E92E296-09BB-4DE4-8FD3-7DF7632895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279CEC8-8893-4415-86B2-99015B369E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55BB422-2B79-44D5-9034-8E067707F9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1532D2D-674D-476E-99F7-74376D005668}" type="datetimeFigureOut">
              <a:rPr lang="zh-CN" altLang="en-US" smtClean="0"/>
              <a:pPr/>
              <a:t>2018/10/15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C88C90C-F4A7-4859-9655-7E845F32C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D2B31AD-384E-4092-88C3-B1E34B0B4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9F54710-517B-42A0-AAC4-BDF460CE9A6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5331612"/>
      </p:ext>
    </p:extLst>
  </p:cSld>
  <p:clrMapOvr>
    <a:masterClrMapping/>
  </p:clrMapOvr>
  <p:transition spd="slow" advClick="0" advTm="0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11F12F-5C4E-4A8F-9126-BCA8F0067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1623C68-CCF2-429C-8959-CE590B90146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1532D2D-674D-476E-99F7-74376D005668}" type="datetimeFigureOut">
              <a:rPr lang="zh-CN" altLang="en-US" smtClean="0"/>
              <a:pPr/>
              <a:t>2018/10/15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392FBB8-04A1-4A0E-B2A8-18CE475A0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C462C5B-16C1-4EC8-83FD-435A7BA29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9F54710-517B-42A0-AAC4-BDF460CE9A6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8707563"/>
      </p:ext>
    </p:extLst>
  </p:cSld>
  <p:clrMapOvr>
    <a:masterClrMapping/>
  </p:clrMapOvr>
  <p:transition spd="slow" advClick="0" advTm="0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7D6100A-6BE7-4882-87C2-CF7DDF317A9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1532D2D-674D-476E-99F7-74376D005668}" type="datetimeFigureOut">
              <a:rPr lang="zh-CN" altLang="en-US" smtClean="0"/>
              <a:pPr/>
              <a:t>2018/10/15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CBCD206-6A1B-421B-B4A2-D8C4E7CE4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B0ED61D-F1DA-41F5-AF47-75BF8D33B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9F54710-517B-42A0-AAC4-BDF460CE9A6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0350250"/>
      </p:ext>
    </p:extLst>
  </p:cSld>
  <p:clrMapOvr>
    <a:masterClrMapping/>
  </p:clrMapOvr>
  <p:transition spd="slow" advClick="0" advTm="0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E77381-FA27-4AE4-BC16-1E2C4D0B5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420A13-D491-442F-A9F3-83CC52DD4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C6F4824-7075-4147-806F-0752FFFE0A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B9F3490-D277-4160-9178-D3C043ED35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1532D2D-674D-476E-99F7-74376D005668}" type="datetimeFigureOut">
              <a:rPr lang="zh-CN" altLang="en-US" smtClean="0"/>
              <a:pPr/>
              <a:t>2018/10/15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3AD57A6-FF49-4D4E-9754-F71CB9B42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2504732-5B75-45A0-8E99-295474A96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9F54710-517B-42A0-AAC4-BDF460CE9A6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2748193"/>
      </p:ext>
    </p:extLst>
  </p:cSld>
  <p:clrMapOvr>
    <a:masterClrMapping/>
  </p:clrMapOvr>
  <p:transition spd="slow" advClick="0" advTm="0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E87CDE-B177-4295-A380-033E89464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312EA28-17FB-4CD1-8980-067B1B5430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30D737A-37BE-4CC4-86F1-F7579BC1B3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BF9F504-0A9B-4D01-9395-B7192BC638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1532D2D-674D-476E-99F7-74376D005668}" type="datetimeFigureOut">
              <a:rPr lang="zh-CN" altLang="en-US" smtClean="0"/>
              <a:pPr/>
              <a:t>2018/10/15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818227A-A761-4539-AE36-38E5B5648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74F5A13-3C68-4F8F-959A-636AC0EE9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9F54710-517B-42A0-AAC4-BDF460CE9A6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3172270"/>
      </p:ext>
    </p:extLst>
  </p:cSld>
  <p:clrMapOvr>
    <a:masterClrMapping/>
  </p:clrMapOvr>
  <p:transition spd="slow" advClick="0" advTm="0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02B84DC4-444A-4991-A7D5-75D2E3598930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0"/>
            <a:ext cx="12192000" cy="6857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569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slow" advClick="0" advTm="0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slide" Target="slide3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E140AD32-8423-4640-BE88-3B2B0D004E2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408" t="33914" r="16275" b="-777"/>
          <a:stretch/>
        </p:blipFill>
        <p:spPr>
          <a:xfrm>
            <a:off x="7270813" y="1837677"/>
            <a:ext cx="4234648" cy="4584887"/>
          </a:xfrm>
          <a:prstGeom prst="rect">
            <a:avLst/>
          </a:prstGeom>
        </p:spPr>
      </p:pic>
      <p:sp>
        <p:nvSpPr>
          <p:cNvPr id="9" name="TextBox 41">
            <a:extLst>
              <a:ext uri="{FF2B5EF4-FFF2-40B4-BE49-F238E27FC236}">
                <a16:creationId xmlns:a16="http://schemas.microsoft.com/office/drawing/2014/main" id="{C6237763-6F6F-4AA9-80E9-2E19A5C10132}"/>
              </a:ext>
            </a:extLst>
          </p:cNvPr>
          <p:cNvSpPr txBox="1"/>
          <p:nvPr/>
        </p:nvSpPr>
        <p:spPr>
          <a:xfrm>
            <a:off x="742437" y="2225854"/>
            <a:ext cx="710963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40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6000" dirty="0">
                <a:solidFill>
                  <a:srgbClr val="C00000"/>
                </a:solidFill>
              </a:rPr>
              <a:t>新员工转正述职报告</a:t>
            </a:r>
          </a:p>
        </p:txBody>
      </p:sp>
      <p:sp>
        <p:nvSpPr>
          <p:cNvPr id="11" name="TextBox 43">
            <a:extLst>
              <a:ext uri="{FF2B5EF4-FFF2-40B4-BE49-F238E27FC236}">
                <a16:creationId xmlns:a16="http://schemas.microsoft.com/office/drawing/2014/main" id="{700B908E-8576-4E61-92A6-8A8904B9825D}"/>
              </a:ext>
            </a:extLst>
          </p:cNvPr>
          <p:cNvSpPr txBox="1"/>
          <p:nvPr/>
        </p:nvSpPr>
        <p:spPr>
          <a:xfrm>
            <a:off x="3335378" y="4647404"/>
            <a:ext cx="2574744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667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述职人：王贵成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648B9857-19DA-49BD-A4B4-AD498538EBC2}"/>
              </a:ext>
            </a:extLst>
          </p:cNvPr>
          <p:cNvGrpSpPr/>
          <p:nvPr/>
        </p:nvGrpSpPr>
        <p:grpSpPr>
          <a:xfrm>
            <a:off x="742437" y="3629693"/>
            <a:ext cx="7008000" cy="547787"/>
            <a:chOff x="742437" y="3629693"/>
            <a:chExt cx="7008000" cy="547787"/>
          </a:xfrm>
        </p:grpSpPr>
        <p:sp>
          <p:nvSpPr>
            <p:cNvPr id="10" name="TextBox 42">
              <a:extLst>
                <a:ext uri="{FF2B5EF4-FFF2-40B4-BE49-F238E27FC236}">
                  <a16:creationId xmlns:a16="http://schemas.microsoft.com/office/drawing/2014/main" id="{D3927F3A-8EC9-43BC-BE78-F194A9CDEFBA}"/>
                </a:ext>
              </a:extLst>
            </p:cNvPr>
            <p:cNvSpPr txBox="1"/>
            <p:nvPr/>
          </p:nvSpPr>
          <p:spPr>
            <a:xfrm>
              <a:off x="793238" y="3677333"/>
              <a:ext cx="693241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spc="547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这是一个全新的开始</a:t>
              </a:r>
              <a:r>
                <a:rPr lang="en-US" altLang="zh-CN" sz="2400" b="1" spc="547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  </a:t>
              </a:r>
              <a:r>
                <a:rPr lang="zh-CN" altLang="en-US" sz="2400" b="1" spc="547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开始一段新的旅程</a:t>
              </a:r>
            </a:p>
          </p:txBody>
        </p: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E12F9074-BF35-4F79-8098-86C28BEA08C8}"/>
                </a:ext>
              </a:extLst>
            </p:cNvPr>
            <p:cNvCxnSpPr/>
            <p:nvPr/>
          </p:nvCxnSpPr>
          <p:spPr>
            <a:xfrm>
              <a:off x="742437" y="3629693"/>
              <a:ext cx="7008000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headEnd type="diamond" w="med" len="med"/>
              <a:tailEnd type="diamond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F8EF806E-9D49-41DA-978E-9974D742BBE9}"/>
                </a:ext>
              </a:extLst>
            </p:cNvPr>
            <p:cNvCxnSpPr/>
            <p:nvPr/>
          </p:nvCxnSpPr>
          <p:spPr>
            <a:xfrm>
              <a:off x="742437" y="4177480"/>
              <a:ext cx="7008000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headEnd type="diamond" w="med" len="med"/>
              <a:tailEnd type="diamond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6" name="图片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405" y="189865"/>
            <a:ext cx="1602625" cy="537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650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13">
            <a:extLst>
              <a:ext uri="{FF2B5EF4-FFF2-40B4-BE49-F238E27FC236}">
                <a16:creationId xmlns:a16="http://schemas.microsoft.com/office/drawing/2014/main" id="{2DFB4B2D-4152-41AA-B4EA-E6438F512F68}"/>
              </a:ext>
            </a:extLst>
          </p:cNvPr>
          <p:cNvGrpSpPr>
            <a:grpSpLocks/>
          </p:cNvGrpSpPr>
          <p:nvPr/>
        </p:nvGrpSpPr>
        <p:grpSpPr bwMode="auto">
          <a:xfrm>
            <a:off x="2474773" y="2745757"/>
            <a:ext cx="7260423" cy="1172224"/>
            <a:chOff x="21207" y="22234"/>
            <a:chExt cx="4309863" cy="695933"/>
          </a:xfrm>
        </p:grpSpPr>
        <p:sp>
          <p:nvSpPr>
            <p:cNvPr id="9" name="任意多边形 45">
              <a:extLst>
                <a:ext uri="{FF2B5EF4-FFF2-40B4-BE49-F238E27FC236}">
                  <a16:creationId xmlns:a16="http://schemas.microsoft.com/office/drawing/2014/main" id="{FA555088-E8BC-4C15-AEEA-FC17287895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207" y="616567"/>
              <a:ext cx="1307927" cy="101600"/>
            </a:xfrm>
            <a:custGeom>
              <a:avLst/>
              <a:gdLst>
                <a:gd name="T0" fmla="*/ 0 w 1307927"/>
                <a:gd name="T1" fmla="*/ 0 h 101600"/>
                <a:gd name="T2" fmla="*/ 1223454 w 1307927"/>
                <a:gd name="T3" fmla="*/ 0 h 101600"/>
                <a:gd name="T4" fmla="*/ 1307927 w 1307927"/>
                <a:gd name="T5" fmla="*/ 101600 h 101600"/>
                <a:gd name="T6" fmla="*/ 0 w 1307927"/>
                <a:gd name="T7" fmla="*/ 101600 h 101600"/>
                <a:gd name="T8" fmla="*/ 0 w 1307927"/>
                <a:gd name="T9" fmla="*/ 0 h 10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07927" h="101600">
                  <a:moveTo>
                    <a:pt x="0" y="0"/>
                  </a:moveTo>
                  <a:lnTo>
                    <a:pt x="1223454" y="0"/>
                  </a:lnTo>
                  <a:lnTo>
                    <a:pt x="1307927" y="101600"/>
                  </a:lnTo>
                  <a:lnTo>
                    <a:pt x="0" y="10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0" name="任意多边形 126">
              <a:extLst>
                <a:ext uri="{FF2B5EF4-FFF2-40B4-BE49-F238E27FC236}">
                  <a16:creationId xmlns:a16="http://schemas.microsoft.com/office/drawing/2014/main" id="{3FD99DB9-40CD-4497-94EE-F6A2AE29E33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9654" y="616567"/>
              <a:ext cx="2891416" cy="101600"/>
            </a:xfrm>
            <a:custGeom>
              <a:avLst/>
              <a:gdLst>
                <a:gd name="T0" fmla="*/ 0 w 2891416"/>
                <a:gd name="T1" fmla="*/ 0 h 101600"/>
                <a:gd name="T2" fmla="*/ 2891416 w 2891416"/>
                <a:gd name="T3" fmla="*/ 0 h 101600"/>
                <a:gd name="T4" fmla="*/ 2891416 w 2891416"/>
                <a:gd name="T5" fmla="*/ 101600 h 101600"/>
                <a:gd name="T6" fmla="*/ 84473 w 2891416"/>
                <a:gd name="T7" fmla="*/ 101600 h 101600"/>
                <a:gd name="T8" fmla="*/ 0 w 2891416"/>
                <a:gd name="T9" fmla="*/ 0 h 10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891416" h="101600">
                  <a:moveTo>
                    <a:pt x="0" y="0"/>
                  </a:moveTo>
                  <a:lnTo>
                    <a:pt x="2891416" y="0"/>
                  </a:lnTo>
                  <a:lnTo>
                    <a:pt x="2891416" y="101600"/>
                  </a:lnTo>
                  <a:lnTo>
                    <a:pt x="84473" y="10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1" name="文本框 69">
              <a:extLst>
                <a:ext uri="{FF2B5EF4-FFF2-40B4-BE49-F238E27FC236}">
                  <a16:creationId xmlns:a16="http://schemas.microsoft.com/office/drawing/2014/main" id="{4E8EE431-7458-4913-BF92-BC0C18FD07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52104" y="22234"/>
              <a:ext cx="1666516" cy="4933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4800" b="1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自我评价</a:t>
              </a:r>
              <a:endParaRPr kumimoji="0" lang="zh-CN" altLang="zh-CN" sz="4800" b="1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2" name="文本框 69">
              <a:extLst>
                <a:ext uri="{FF2B5EF4-FFF2-40B4-BE49-F238E27FC236}">
                  <a16:creationId xmlns:a16="http://schemas.microsoft.com/office/drawing/2014/main" id="{7A412D6F-5934-4778-98F5-71F48376DE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7685" y="164261"/>
              <a:ext cx="1329134" cy="420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4000" b="1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第</a:t>
              </a:r>
              <a:r>
                <a:rPr lang="zh-CN" altLang="en-US" sz="4000" b="1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二</a:t>
              </a:r>
              <a:r>
                <a:rPr kumimoji="0" lang="zh-CN" altLang="en-US" sz="4000" b="1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章</a:t>
              </a:r>
              <a:endParaRPr kumimoji="0" lang="zh-CN" altLang="zh-CN" sz="4000" b="1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405" y="189865"/>
            <a:ext cx="1602625" cy="537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353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">
            <a:extLst>
              <a:ext uri="{FF2B5EF4-FFF2-40B4-BE49-F238E27FC236}">
                <a16:creationId xmlns:a16="http://schemas.microsoft.com/office/drawing/2014/main" id="{D0E88443-1D3A-4A7E-B7D5-31653BB137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8913"/>
            <a:ext cx="230819" cy="46355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F11C475-0869-4901-9159-251CE91A4D28}"/>
              </a:ext>
            </a:extLst>
          </p:cNvPr>
          <p:cNvSpPr txBox="1"/>
          <p:nvPr/>
        </p:nvSpPr>
        <p:spPr>
          <a:xfrm>
            <a:off x="479394" y="18891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自身优点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F1D7B0B8-B631-4463-A306-0D6ACD53C4E7}"/>
              </a:ext>
            </a:extLst>
          </p:cNvPr>
          <p:cNvGrpSpPr/>
          <p:nvPr/>
        </p:nvGrpSpPr>
        <p:grpSpPr>
          <a:xfrm>
            <a:off x="1604523" y="1768111"/>
            <a:ext cx="3291132" cy="971355"/>
            <a:chOff x="1604523" y="1768111"/>
            <a:chExt cx="3291132" cy="971355"/>
          </a:xfrm>
        </p:grpSpPr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5E9334D5-AF1D-46A0-8096-BF09889B01FD}"/>
                </a:ext>
              </a:extLst>
            </p:cNvPr>
            <p:cNvGrpSpPr/>
            <p:nvPr/>
          </p:nvGrpSpPr>
          <p:grpSpPr>
            <a:xfrm>
              <a:off x="1604523" y="1768111"/>
              <a:ext cx="3291132" cy="971355"/>
              <a:chOff x="1382581" y="1952652"/>
              <a:chExt cx="3291132" cy="971355"/>
            </a:xfrm>
          </p:grpSpPr>
          <p:sp>
            <p:nvSpPr>
              <p:cNvPr id="15" name="Oval 25">
                <a:extLst>
                  <a:ext uri="{FF2B5EF4-FFF2-40B4-BE49-F238E27FC236}">
                    <a16:creationId xmlns:a16="http://schemas.microsoft.com/office/drawing/2014/main" id="{96CB4A12-B856-4934-9ACC-A28E1CF2569F}"/>
                  </a:ext>
                </a:extLst>
              </p:cNvPr>
              <p:cNvSpPr/>
              <p:nvPr/>
            </p:nvSpPr>
            <p:spPr>
              <a:xfrm>
                <a:off x="4480990" y="2341968"/>
                <a:ext cx="192723" cy="192723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555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grpSp>
            <p:nvGrpSpPr>
              <p:cNvPr id="19" name="Group 30">
                <a:extLst>
                  <a:ext uri="{FF2B5EF4-FFF2-40B4-BE49-F238E27FC236}">
                    <a16:creationId xmlns:a16="http://schemas.microsoft.com/office/drawing/2014/main" id="{EEC70F72-A3C2-4063-B8EA-2608EDE51F1E}"/>
                  </a:ext>
                </a:extLst>
              </p:cNvPr>
              <p:cNvGrpSpPr/>
              <p:nvPr/>
            </p:nvGrpSpPr>
            <p:grpSpPr>
              <a:xfrm>
                <a:off x="1382581" y="1952652"/>
                <a:ext cx="3098409" cy="971355"/>
                <a:chOff x="1231550" y="1255634"/>
                <a:chExt cx="2430617" cy="762001"/>
              </a:xfrm>
            </p:grpSpPr>
            <p:sp>
              <p:nvSpPr>
                <p:cNvPr id="21" name="Flowchart: Off-page Connector 22">
                  <a:extLst>
                    <a:ext uri="{FF2B5EF4-FFF2-40B4-BE49-F238E27FC236}">
                      <a16:creationId xmlns:a16="http://schemas.microsoft.com/office/drawing/2014/main" id="{E815CC10-D8F2-4718-9F00-3E2C884FC2C4}"/>
                    </a:ext>
                  </a:extLst>
                </p:cNvPr>
                <p:cNvSpPr/>
                <p:nvPr/>
              </p:nvSpPr>
              <p:spPr>
                <a:xfrm rot="16200000">
                  <a:off x="1829116" y="830137"/>
                  <a:ext cx="762000" cy="1612995"/>
                </a:xfrm>
                <a:prstGeom prst="flowChartOffpageConnector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" rtlCol="0" anchor="ctr"/>
                <a:lstStyle/>
                <a:p>
                  <a:pPr marL="0" marR="0" lvl="0" indent="0" algn="ctr" defTabSz="91376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5865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</p:txBody>
            </p:sp>
            <p:sp>
              <p:nvSpPr>
                <p:cNvPr id="22" name="Round Same Side Corner Rectangle 23">
                  <a:extLst>
                    <a:ext uri="{FF2B5EF4-FFF2-40B4-BE49-F238E27FC236}">
                      <a16:creationId xmlns:a16="http://schemas.microsoft.com/office/drawing/2014/main" id="{D1D9AED4-B1EB-4392-8914-0B5A30A5F80C}"/>
                    </a:ext>
                  </a:extLst>
                </p:cNvPr>
                <p:cNvSpPr/>
                <p:nvPr/>
              </p:nvSpPr>
              <p:spPr>
                <a:xfrm rot="16200000">
                  <a:off x="1080978" y="1406206"/>
                  <a:ext cx="762001" cy="460857"/>
                </a:xfrm>
                <a:prstGeom prst="round2Same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" rtlCol="0" anchor="ctr"/>
                <a:lstStyle/>
                <a:p>
                  <a:pPr marL="0" marR="0" lvl="0" indent="0" algn="ctr" defTabSz="91376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FFFF">
                          <a:lumMod val="50000"/>
                          <a:lumOff val="50000"/>
                        </a:srgbClr>
                      </a:solidFill>
                      <a:effectLst/>
                      <a:uLnTx/>
                      <a:uFillTx/>
                      <a:latin typeface="Impact" panose="020B0806030902050204" pitchFamily="34" charset="0"/>
                      <a:ea typeface="微软雅黑"/>
                      <a:cs typeface="+mn-cs"/>
                    </a:rPr>
                    <a:t>01</a:t>
                  </a:r>
                </a:p>
              </p:txBody>
            </p:sp>
            <p:cxnSp>
              <p:nvCxnSpPr>
                <p:cNvPr id="23" name="Straight Connector 24">
                  <a:extLst>
                    <a:ext uri="{FF2B5EF4-FFF2-40B4-BE49-F238E27FC236}">
                      <a16:creationId xmlns:a16="http://schemas.microsoft.com/office/drawing/2014/main" id="{BFEBF46F-DC44-4058-A146-17EC1D374BA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991444" y="1645627"/>
                  <a:ext cx="670723" cy="2"/>
                </a:xfrm>
                <a:prstGeom prst="line">
                  <a:avLst/>
                </a:prstGeom>
                <a:ln w="19050">
                  <a:solidFill>
                    <a:schemeClr val="accent2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45534B0E-F852-4E9C-A3A1-D7F403E63C61}"/>
                </a:ext>
              </a:extLst>
            </p:cNvPr>
            <p:cNvSpPr txBox="1"/>
            <p:nvPr/>
          </p:nvSpPr>
          <p:spPr>
            <a:xfrm>
              <a:off x="2459932" y="1838288"/>
              <a:ext cx="119527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/>
                <a:t>责任</a:t>
              </a:r>
              <a:endParaRPr lang="en-US" altLang="zh-CN" sz="2400" dirty="0"/>
            </a:p>
            <a:p>
              <a:r>
                <a:rPr lang="zh-CN" altLang="en-US" sz="2400" dirty="0"/>
                <a:t>心强</a:t>
              </a:r>
            </a:p>
          </p:txBody>
        </p:sp>
      </p:grpSp>
      <p:sp>
        <p:nvSpPr>
          <p:cNvPr id="42" name="矩形 41">
            <a:extLst>
              <a:ext uri="{FF2B5EF4-FFF2-40B4-BE49-F238E27FC236}">
                <a16:creationId xmlns:a16="http://schemas.microsoft.com/office/drawing/2014/main" id="{B2602612-5D76-4D73-BB63-2A80B5DE1A76}"/>
              </a:ext>
            </a:extLst>
          </p:cNvPr>
          <p:cNvSpPr/>
          <p:nvPr/>
        </p:nvSpPr>
        <p:spPr>
          <a:xfrm>
            <a:off x="5419310" y="2053731"/>
            <a:ext cx="659667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在工作中有很强的责任心，认真积极地对待自己所负责的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业务开发以及和他人的对接工作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96B6CB51-B52C-49C0-8D76-F92AD00863B2}"/>
              </a:ext>
            </a:extLst>
          </p:cNvPr>
          <p:cNvSpPr/>
          <p:nvPr/>
        </p:nvSpPr>
        <p:spPr>
          <a:xfrm>
            <a:off x="5419310" y="3346598"/>
            <a:ext cx="624260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在工作、学习中能够严格监督自己、约束自己，遵守团队纪律和规则，做好团队协作。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0CFA098A-277E-4F46-91E1-8E932ABE7B9E}"/>
              </a:ext>
            </a:extLst>
          </p:cNvPr>
          <p:cNvSpPr/>
          <p:nvPr/>
        </p:nvSpPr>
        <p:spPr>
          <a:xfrm>
            <a:off x="5419310" y="4938874"/>
            <a:ext cx="60835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对于新接触的技术或者业务都能踏实研究，力求快速上手。对我来说，钻研技术既是工作需要也是乐趣所在。</a:t>
            </a:r>
          </a:p>
        </p:txBody>
      </p:sp>
      <p:pic>
        <p:nvPicPr>
          <p:cNvPr id="46" name="图片 4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405" y="189865"/>
            <a:ext cx="1602625" cy="537519"/>
          </a:xfrm>
          <a:prstGeom prst="rect">
            <a:avLst/>
          </a:prstGeom>
        </p:spPr>
      </p:pic>
      <p:grpSp>
        <p:nvGrpSpPr>
          <p:cNvPr id="47" name="组合 46">
            <a:extLst>
              <a:ext uri="{FF2B5EF4-FFF2-40B4-BE49-F238E27FC236}">
                <a16:creationId xmlns:a16="http://schemas.microsoft.com/office/drawing/2014/main" id="{F1D7B0B8-B631-4463-A306-0D6ACD53C4E7}"/>
              </a:ext>
            </a:extLst>
          </p:cNvPr>
          <p:cNvGrpSpPr/>
          <p:nvPr/>
        </p:nvGrpSpPr>
        <p:grpSpPr>
          <a:xfrm>
            <a:off x="1579502" y="3203400"/>
            <a:ext cx="3291132" cy="971355"/>
            <a:chOff x="1604523" y="1768111"/>
            <a:chExt cx="3291132" cy="971355"/>
          </a:xfrm>
        </p:grpSpPr>
        <p:grpSp>
          <p:nvGrpSpPr>
            <p:cNvPr id="48" name="组合 35">
              <a:extLst>
                <a:ext uri="{FF2B5EF4-FFF2-40B4-BE49-F238E27FC236}">
                  <a16:creationId xmlns:a16="http://schemas.microsoft.com/office/drawing/2014/main" id="{5E9334D5-AF1D-46A0-8096-BF09889B01FD}"/>
                </a:ext>
              </a:extLst>
            </p:cNvPr>
            <p:cNvGrpSpPr/>
            <p:nvPr/>
          </p:nvGrpSpPr>
          <p:grpSpPr>
            <a:xfrm>
              <a:off x="1604523" y="1768111"/>
              <a:ext cx="3291132" cy="971355"/>
              <a:chOff x="1382581" y="1952652"/>
              <a:chExt cx="3291132" cy="971355"/>
            </a:xfrm>
          </p:grpSpPr>
          <p:sp>
            <p:nvSpPr>
              <p:cNvPr id="50" name="Oval 25">
                <a:extLst>
                  <a:ext uri="{FF2B5EF4-FFF2-40B4-BE49-F238E27FC236}">
                    <a16:creationId xmlns:a16="http://schemas.microsoft.com/office/drawing/2014/main" id="{96CB4A12-B856-4934-9ACC-A28E1CF2569F}"/>
                  </a:ext>
                </a:extLst>
              </p:cNvPr>
              <p:cNvSpPr/>
              <p:nvPr/>
            </p:nvSpPr>
            <p:spPr>
              <a:xfrm>
                <a:off x="4480990" y="2341968"/>
                <a:ext cx="192723" cy="192723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555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grpSp>
            <p:nvGrpSpPr>
              <p:cNvPr id="51" name="Group 30">
                <a:extLst>
                  <a:ext uri="{FF2B5EF4-FFF2-40B4-BE49-F238E27FC236}">
                    <a16:creationId xmlns:a16="http://schemas.microsoft.com/office/drawing/2014/main" id="{EEC70F72-A3C2-4063-B8EA-2608EDE51F1E}"/>
                  </a:ext>
                </a:extLst>
              </p:cNvPr>
              <p:cNvGrpSpPr/>
              <p:nvPr/>
            </p:nvGrpSpPr>
            <p:grpSpPr>
              <a:xfrm>
                <a:off x="1382581" y="1952652"/>
                <a:ext cx="3098409" cy="971355"/>
                <a:chOff x="1231550" y="1255634"/>
                <a:chExt cx="2430617" cy="762001"/>
              </a:xfrm>
            </p:grpSpPr>
            <p:sp>
              <p:nvSpPr>
                <p:cNvPr id="52" name="Flowchart: Off-page Connector 22">
                  <a:extLst>
                    <a:ext uri="{FF2B5EF4-FFF2-40B4-BE49-F238E27FC236}">
                      <a16:creationId xmlns:a16="http://schemas.microsoft.com/office/drawing/2014/main" id="{E815CC10-D8F2-4718-9F00-3E2C884FC2C4}"/>
                    </a:ext>
                  </a:extLst>
                </p:cNvPr>
                <p:cNvSpPr/>
                <p:nvPr/>
              </p:nvSpPr>
              <p:spPr>
                <a:xfrm rot="16200000">
                  <a:off x="1829116" y="830137"/>
                  <a:ext cx="762000" cy="1612995"/>
                </a:xfrm>
                <a:prstGeom prst="flowChartOffpageConnector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" rtlCol="0" anchor="ctr"/>
                <a:lstStyle/>
                <a:p>
                  <a:pPr marL="0" marR="0" lvl="0" indent="0" algn="ctr" defTabSz="91376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5865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</p:txBody>
            </p:sp>
            <p:sp>
              <p:nvSpPr>
                <p:cNvPr id="53" name="Round Same Side Corner Rectangle 23">
                  <a:extLst>
                    <a:ext uri="{FF2B5EF4-FFF2-40B4-BE49-F238E27FC236}">
                      <a16:creationId xmlns:a16="http://schemas.microsoft.com/office/drawing/2014/main" id="{D1D9AED4-B1EB-4392-8914-0B5A30A5F80C}"/>
                    </a:ext>
                  </a:extLst>
                </p:cNvPr>
                <p:cNvSpPr/>
                <p:nvPr/>
              </p:nvSpPr>
              <p:spPr>
                <a:xfrm rot="16200000">
                  <a:off x="1080978" y="1406206"/>
                  <a:ext cx="762001" cy="460857"/>
                </a:xfrm>
                <a:prstGeom prst="round2Same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" rtlCol="0" anchor="ctr"/>
                <a:lstStyle/>
                <a:p>
                  <a:pPr marL="0" marR="0" lvl="0" indent="0" algn="ctr" defTabSz="91376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FFFF">
                          <a:lumMod val="50000"/>
                          <a:lumOff val="50000"/>
                        </a:srgbClr>
                      </a:solidFill>
                      <a:effectLst/>
                      <a:uLnTx/>
                      <a:uFillTx/>
                      <a:latin typeface="Impact" panose="020B0806030902050204" pitchFamily="34" charset="0"/>
                      <a:ea typeface="微软雅黑"/>
                      <a:cs typeface="+mn-cs"/>
                    </a:rPr>
                    <a:t>0</a:t>
                  </a:r>
                  <a:r>
                    <a:rPr kumimoji="0" lang="en-US" altLang="zh-CN" sz="2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FFFF">
                          <a:lumMod val="50000"/>
                          <a:lumOff val="50000"/>
                        </a:srgbClr>
                      </a:solidFill>
                      <a:effectLst/>
                      <a:uLnTx/>
                      <a:uFillTx/>
                      <a:latin typeface="Impact" panose="020B0806030902050204" pitchFamily="34" charset="0"/>
                      <a:ea typeface="微软雅黑"/>
                      <a:cs typeface="+mn-cs"/>
                    </a:rPr>
                    <a:t>2</a:t>
                  </a:r>
                  <a:endPara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>
                        <a:lumMod val="50000"/>
                        <a:lumOff val="50000"/>
                      </a:srgbClr>
                    </a:solidFill>
                    <a:effectLst/>
                    <a:uLnTx/>
                    <a:uFillTx/>
                    <a:latin typeface="Impact" panose="020B0806030902050204" pitchFamily="34" charset="0"/>
                    <a:ea typeface="微软雅黑"/>
                    <a:cs typeface="+mn-cs"/>
                  </a:endParaRPr>
                </a:p>
              </p:txBody>
            </p:sp>
            <p:cxnSp>
              <p:nvCxnSpPr>
                <p:cNvPr id="54" name="Straight Connector 24">
                  <a:extLst>
                    <a:ext uri="{FF2B5EF4-FFF2-40B4-BE49-F238E27FC236}">
                      <a16:creationId xmlns:a16="http://schemas.microsoft.com/office/drawing/2014/main" id="{BFEBF46F-DC44-4058-A146-17EC1D374BA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991444" y="1645627"/>
                  <a:ext cx="670723" cy="2"/>
                </a:xfrm>
                <a:prstGeom prst="line">
                  <a:avLst/>
                </a:prstGeom>
                <a:ln w="19050">
                  <a:solidFill>
                    <a:schemeClr val="accent2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9" name="文本框 38">
              <a:extLst>
                <a:ext uri="{FF2B5EF4-FFF2-40B4-BE49-F238E27FC236}">
                  <a16:creationId xmlns:a16="http://schemas.microsoft.com/office/drawing/2014/main" id="{45534B0E-F852-4E9C-A3A1-D7F403E63C61}"/>
                </a:ext>
              </a:extLst>
            </p:cNvPr>
            <p:cNvSpPr txBox="1"/>
            <p:nvPr/>
          </p:nvSpPr>
          <p:spPr>
            <a:xfrm>
              <a:off x="2459932" y="1838288"/>
              <a:ext cx="97654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/>
                <a:t>严于律己</a:t>
              </a:r>
              <a:endParaRPr lang="en-US" altLang="zh-CN" sz="2400" dirty="0"/>
            </a:p>
          </p:txBody>
        </p: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F1D7B0B8-B631-4463-A306-0D6ACD53C4E7}"/>
              </a:ext>
            </a:extLst>
          </p:cNvPr>
          <p:cNvGrpSpPr/>
          <p:nvPr/>
        </p:nvGrpSpPr>
        <p:grpSpPr>
          <a:xfrm>
            <a:off x="1568129" y="4734224"/>
            <a:ext cx="3291132" cy="971355"/>
            <a:chOff x="1604523" y="1768111"/>
            <a:chExt cx="3291132" cy="971355"/>
          </a:xfrm>
        </p:grpSpPr>
        <p:grpSp>
          <p:nvGrpSpPr>
            <p:cNvPr id="56" name="组合 35">
              <a:extLst>
                <a:ext uri="{FF2B5EF4-FFF2-40B4-BE49-F238E27FC236}">
                  <a16:creationId xmlns:a16="http://schemas.microsoft.com/office/drawing/2014/main" id="{5E9334D5-AF1D-46A0-8096-BF09889B01FD}"/>
                </a:ext>
              </a:extLst>
            </p:cNvPr>
            <p:cNvGrpSpPr/>
            <p:nvPr/>
          </p:nvGrpSpPr>
          <p:grpSpPr>
            <a:xfrm>
              <a:off x="1604523" y="1768111"/>
              <a:ext cx="3291132" cy="971355"/>
              <a:chOff x="1382581" y="1952652"/>
              <a:chExt cx="3291132" cy="971355"/>
            </a:xfrm>
          </p:grpSpPr>
          <p:sp>
            <p:nvSpPr>
              <p:cNvPr id="58" name="Oval 25">
                <a:extLst>
                  <a:ext uri="{FF2B5EF4-FFF2-40B4-BE49-F238E27FC236}">
                    <a16:creationId xmlns:a16="http://schemas.microsoft.com/office/drawing/2014/main" id="{96CB4A12-B856-4934-9ACC-A28E1CF2569F}"/>
                  </a:ext>
                </a:extLst>
              </p:cNvPr>
              <p:cNvSpPr/>
              <p:nvPr/>
            </p:nvSpPr>
            <p:spPr>
              <a:xfrm>
                <a:off x="4480990" y="2341968"/>
                <a:ext cx="192723" cy="192723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555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grpSp>
            <p:nvGrpSpPr>
              <p:cNvPr id="59" name="Group 30">
                <a:extLst>
                  <a:ext uri="{FF2B5EF4-FFF2-40B4-BE49-F238E27FC236}">
                    <a16:creationId xmlns:a16="http://schemas.microsoft.com/office/drawing/2014/main" id="{EEC70F72-A3C2-4063-B8EA-2608EDE51F1E}"/>
                  </a:ext>
                </a:extLst>
              </p:cNvPr>
              <p:cNvGrpSpPr/>
              <p:nvPr/>
            </p:nvGrpSpPr>
            <p:grpSpPr>
              <a:xfrm>
                <a:off x="1382581" y="1952652"/>
                <a:ext cx="3098409" cy="971355"/>
                <a:chOff x="1231550" y="1255634"/>
                <a:chExt cx="2430617" cy="762001"/>
              </a:xfrm>
            </p:grpSpPr>
            <p:sp>
              <p:nvSpPr>
                <p:cNvPr id="60" name="Flowchart: Off-page Connector 22">
                  <a:extLst>
                    <a:ext uri="{FF2B5EF4-FFF2-40B4-BE49-F238E27FC236}">
                      <a16:creationId xmlns:a16="http://schemas.microsoft.com/office/drawing/2014/main" id="{E815CC10-D8F2-4718-9F00-3E2C884FC2C4}"/>
                    </a:ext>
                  </a:extLst>
                </p:cNvPr>
                <p:cNvSpPr/>
                <p:nvPr/>
              </p:nvSpPr>
              <p:spPr>
                <a:xfrm rot="16200000">
                  <a:off x="1829116" y="830137"/>
                  <a:ext cx="762000" cy="1612995"/>
                </a:xfrm>
                <a:prstGeom prst="flowChartOffpageConnector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" rtlCol="0" anchor="ctr"/>
                <a:lstStyle/>
                <a:p>
                  <a:pPr marL="0" marR="0" lvl="0" indent="0" algn="ctr" defTabSz="91376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5865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</p:txBody>
            </p:sp>
            <p:sp>
              <p:nvSpPr>
                <p:cNvPr id="61" name="Round Same Side Corner Rectangle 23">
                  <a:extLst>
                    <a:ext uri="{FF2B5EF4-FFF2-40B4-BE49-F238E27FC236}">
                      <a16:creationId xmlns:a16="http://schemas.microsoft.com/office/drawing/2014/main" id="{D1D9AED4-B1EB-4392-8914-0B5A30A5F80C}"/>
                    </a:ext>
                  </a:extLst>
                </p:cNvPr>
                <p:cNvSpPr/>
                <p:nvPr/>
              </p:nvSpPr>
              <p:spPr>
                <a:xfrm rot="16200000">
                  <a:off x="1080978" y="1406206"/>
                  <a:ext cx="762001" cy="460857"/>
                </a:xfrm>
                <a:prstGeom prst="round2Same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" rtlCol="0" anchor="ctr"/>
                <a:lstStyle/>
                <a:p>
                  <a:pPr marL="0" marR="0" lvl="0" indent="0" algn="ctr" defTabSz="91376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FFFF">
                          <a:lumMod val="50000"/>
                          <a:lumOff val="50000"/>
                        </a:srgbClr>
                      </a:solidFill>
                      <a:effectLst/>
                      <a:uLnTx/>
                      <a:uFillTx/>
                      <a:latin typeface="Impact" panose="020B0806030902050204" pitchFamily="34" charset="0"/>
                      <a:ea typeface="微软雅黑"/>
                      <a:cs typeface="+mn-cs"/>
                    </a:rPr>
                    <a:t>0</a:t>
                  </a:r>
                  <a:r>
                    <a:rPr kumimoji="0" lang="en-US" altLang="zh-CN" sz="2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FFFF">
                          <a:lumMod val="50000"/>
                          <a:lumOff val="50000"/>
                        </a:srgbClr>
                      </a:solidFill>
                      <a:effectLst/>
                      <a:uLnTx/>
                      <a:uFillTx/>
                      <a:latin typeface="Impact" panose="020B0806030902050204" pitchFamily="34" charset="0"/>
                      <a:ea typeface="微软雅黑"/>
                      <a:cs typeface="+mn-cs"/>
                    </a:rPr>
                    <a:t>3</a:t>
                  </a:r>
                  <a:endPara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>
                        <a:lumMod val="50000"/>
                        <a:lumOff val="50000"/>
                      </a:srgbClr>
                    </a:solidFill>
                    <a:effectLst/>
                    <a:uLnTx/>
                    <a:uFillTx/>
                    <a:latin typeface="Impact" panose="020B0806030902050204" pitchFamily="34" charset="0"/>
                    <a:ea typeface="微软雅黑"/>
                    <a:cs typeface="+mn-cs"/>
                  </a:endParaRPr>
                </a:p>
              </p:txBody>
            </p:sp>
            <p:cxnSp>
              <p:nvCxnSpPr>
                <p:cNvPr id="62" name="Straight Connector 24">
                  <a:extLst>
                    <a:ext uri="{FF2B5EF4-FFF2-40B4-BE49-F238E27FC236}">
                      <a16:creationId xmlns:a16="http://schemas.microsoft.com/office/drawing/2014/main" id="{BFEBF46F-DC44-4058-A146-17EC1D374BA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991444" y="1645627"/>
                  <a:ext cx="670723" cy="2"/>
                </a:xfrm>
                <a:prstGeom prst="line">
                  <a:avLst/>
                </a:prstGeom>
                <a:ln w="19050">
                  <a:solidFill>
                    <a:schemeClr val="accent2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7" name="文本框 38">
              <a:extLst>
                <a:ext uri="{FF2B5EF4-FFF2-40B4-BE49-F238E27FC236}">
                  <a16:creationId xmlns:a16="http://schemas.microsoft.com/office/drawing/2014/main" id="{45534B0E-F852-4E9C-A3A1-D7F403E63C61}"/>
                </a:ext>
              </a:extLst>
            </p:cNvPr>
            <p:cNvSpPr txBox="1"/>
            <p:nvPr/>
          </p:nvSpPr>
          <p:spPr>
            <a:xfrm>
              <a:off x="2459932" y="1838288"/>
              <a:ext cx="97654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/>
                <a:t>善于学习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43730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00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0"/>
                            </p:stCondLst>
                            <p:childTnLst>
                              <p:par>
                                <p:cTn id="3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6000"/>
                            </p:stCondLst>
                            <p:childTnLst>
                              <p:par>
                                <p:cTn id="3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2" grpId="0"/>
      <p:bldP spid="43" grpId="0"/>
      <p:bldP spid="4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">
            <a:extLst>
              <a:ext uri="{FF2B5EF4-FFF2-40B4-BE49-F238E27FC236}">
                <a16:creationId xmlns:a16="http://schemas.microsoft.com/office/drawing/2014/main" id="{D0E88443-1D3A-4A7E-B7D5-31653BB137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8913"/>
            <a:ext cx="230819" cy="46355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F11C475-0869-4901-9159-251CE91A4D28}"/>
              </a:ext>
            </a:extLst>
          </p:cNvPr>
          <p:cNvSpPr txBox="1"/>
          <p:nvPr/>
        </p:nvSpPr>
        <p:spPr>
          <a:xfrm>
            <a:off x="479394" y="18891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自身缺点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F26902C9-BB57-4227-B667-2D247A670C9A}"/>
              </a:ext>
            </a:extLst>
          </p:cNvPr>
          <p:cNvGrpSpPr/>
          <p:nvPr/>
        </p:nvGrpSpPr>
        <p:grpSpPr>
          <a:xfrm>
            <a:off x="1322759" y="1797255"/>
            <a:ext cx="2557424" cy="907751"/>
            <a:chOff x="1436370" y="1984470"/>
            <a:chExt cx="2636520" cy="1447800"/>
          </a:xfrm>
          <a:effectLst>
            <a:outerShdw blurRad="1270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0" name="任意多边形 6">
              <a:extLst>
                <a:ext uri="{FF2B5EF4-FFF2-40B4-BE49-F238E27FC236}">
                  <a16:creationId xmlns:a16="http://schemas.microsoft.com/office/drawing/2014/main" id="{4E750A5A-A665-4FE4-8CBD-969100F8DFA3}"/>
                </a:ext>
              </a:extLst>
            </p:cNvPr>
            <p:cNvSpPr/>
            <p:nvPr/>
          </p:nvSpPr>
          <p:spPr>
            <a:xfrm>
              <a:off x="1436370" y="1984470"/>
              <a:ext cx="2636520" cy="1447800"/>
            </a:xfrm>
            <a:custGeom>
              <a:avLst/>
              <a:gdLst>
                <a:gd name="connsiteX0" fmla="*/ 0 w 2636520"/>
                <a:gd name="connsiteY0" fmla="*/ 0 h 1447800"/>
                <a:gd name="connsiteX1" fmla="*/ 2103122 w 2636520"/>
                <a:gd name="connsiteY1" fmla="*/ 0 h 1447800"/>
                <a:gd name="connsiteX2" fmla="*/ 2636520 w 2636520"/>
                <a:gd name="connsiteY2" fmla="*/ 723900 h 1447800"/>
                <a:gd name="connsiteX3" fmla="*/ 2103122 w 2636520"/>
                <a:gd name="connsiteY3" fmla="*/ 1447800 h 1447800"/>
                <a:gd name="connsiteX4" fmla="*/ 0 w 2636520"/>
                <a:gd name="connsiteY4" fmla="*/ 1447800 h 1447800"/>
                <a:gd name="connsiteX5" fmla="*/ 0 w 2636520"/>
                <a:gd name="connsiteY5" fmla="*/ 1442632 h 1447800"/>
                <a:gd name="connsiteX6" fmla="*/ 529590 w 2636520"/>
                <a:gd name="connsiteY6" fmla="*/ 723900 h 1447800"/>
                <a:gd name="connsiteX7" fmla="*/ 0 w 2636520"/>
                <a:gd name="connsiteY7" fmla="*/ 5168 h 1447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36520" h="1447800">
                  <a:moveTo>
                    <a:pt x="0" y="0"/>
                  </a:moveTo>
                  <a:lnTo>
                    <a:pt x="2103122" y="0"/>
                  </a:lnTo>
                  <a:lnTo>
                    <a:pt x="2636520" y="723900"/>
                  </a:lnTo>
                  <a:lnTo>
                    <a:pt x="2103122" y="1447800"/>
                  </a:lnTo>
                  <a:lnTo>
                    <a:pt x="0" y="1447800"/>
                  </a:lnTo>
                  <a:lnTo>
                    <a:pt x="0" y="1442632"/>
                  </a:lnTo>
                  <a:lnTo>
                    <a:pt x="529590" y="723900"/>
                  </a:lnTo>
                  <a:lnTo>
                    <a:pt x="0" y="5168"/>
                  </a:lnTo>
                  <a:close/>
                </a:path>
              </a:pathLst>
            </a:custGeom>
            <a:solidFill>
              <a:srgbClr val="C00000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533" b="1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1" name="文本框 43">
              <a:extLst>
                <a:ext uri="{FF2B5EF4-FFF2-40B4-BE49-F238E27FC236}">
                  <a16:creationId xmlns:a16="http://schemas.microsoft.com/office/drawing/2014/main" id="{30F00D96-67B7-4FDA-BDDD-34ED62E0DB2A}"/>
                </a:ext>
              </a:extLst>
            </p:cNvPr>
            <p:cNvSpPr txBox="1"/>
            <p:nvPr/>
          </p:nvSpPr>
          <p:spPr>
            <a:xfrm>
              <a:off x="1500205" y="2347672"/>
              <a:ext cx="2293960" cy="721392"/>
            </a:xfrm>
            <a:prstGeom prst="rect">
              <a:avLst/>
            </a:prstGeom>
            <a:noFill/>
            <a:ln w="50800">
              <a:noFill/>
            </a:ln>
          </p:spPr>
          <p:txBody>
            <a:bodyPr wrap="square" rtlCol="0" anchor="ctr">
              <a:spAutoFit/>
            </a:bodyPr>
            <a:lstStyle/>
            <a:p>
              <a:pPr algn="ctr" defTabSz="1219170">
                <a:lnSpc>
                  <a:spcPct val="120000"/>
                </a:lnSpc>
              </a:pPr>
              <a:r>
                <a:rPr lang="zh-CN" altLang="en-US" sz="3200" b="1" baseline="-3000" dirty="0">
                  <a:solidFill>
                    <a:prstClr val="whit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经验不足</a:t>
              </a:r>
            </a:p>
          </p:txBody>
        </p: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624C4B95-3575-4D1B-A4D7-823BF6322FB2}"/>
              </a:ext>
            </a:extLst>
          </p:cNvPr>
          <p:cNvSpPr/>
          <p:nvPr/>
        </p:nvSpPr>
        <p:spPr>
          <a:xfrm>
            <a:off x="4327293" y="2024978"/>
            <a:ext cx="69874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之前没有做过微信相关的接口开发工作，对这方面的经验积累不足。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4F153EF-EE31-4BDA-892D-6228C55637E6}"/>
              </a:ext>
            </a:extLst>
          </p:cNvPr>
          <p:cNvSpPr/>
          <p:nvPr/>
        </p:nvSpPr>
        <p:spPr>
          <a:xfrm>
            <a:off x="4327293" y="3681361"/>
            <a:ext cx="67634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平时做事太注重于细节，有可能忽视了对整体的把握。</a:t>
            </a: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405" y="189865"/>
            <a:ext cx="1602625" cy="537519"/>
          </a:xfrm>
          <a:prstGeom prst="rect">
            <a:avLst/>
          </a:prstGeom>
        </p:spPr>
      </p:pic>
      <p:grpSp>
        <p:nvGrpSpPr>
          <p:cNvPr id="19" name="组合 18">
            <a:extLst>
              <a:ext uri="{FF2B5EF4-FFF2-40B4-BE49-F238E27FC236}">
                <a16:creationId xmlns:a16="http://schemas.microsoft.com/office/drawing/2014/main" id="{F26902C9-BB57-4227-B667-2D247A670C9A}"/>
              </a:ext>
            </a:extLst>
          </p:cNvPr>
          <p:cNvGrpSpPr/>
          <p:nvPr/>
        </p:nvGrpSpPr>
        <p:grpSpPr>
          <a:xfrm>
            <a:off x="1322759" y="3429000"/>
            <a:ext cx="2557424" cy="907751"/>
            <a:chOff x="2305819" y="646243"/>
            <a:chExt cx="2636520" cy="1447800"/>
          </a:xfrm>
          <a:effectLst>
            <a:outerShdw blurRad="1270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20" name="任意多边形 6">
              <a:extLst>
                <a:ext uri="{FF2B5EF4-FFF2-40B4-BE49-F238E27FC236}">
                  <a16:creationId xmlns:a16="http://schemas.microsoft.com/office/drawing/2014/main" id="{4E750A5A-A665-4FE4-8CBD-969100F8DFA3}"/>
                </a:ext>
              </a:extLst>
            </p:cNvPr>
            <p:cNvSpPr/>
            <p:nvPr/>
          </p:nvSpPr>
          <p:spPr>
            <a:xfrm>
              <a:off x="2305819" y="646243"/>
              <a:ext cx="2636520" cy="1447800"/>
            </a:xfrm>
            <a:custGeom>
              <a:avLst/>
              <a:gdLst>
                <a:gd name="connsiteX0" fmla="*/ 0 w 2636520"/>
                <a:gd name="connsiteY0" fmla="*/ 0 h 1447800"/>
                <a:gd name="connsiteX1" fmla="*/ 2103122 w 2636520"/>
                <a:gd name="connsiteY1" fmla="*/ 0 h 1447800"/>
                <a:gd name="connsiteX2" fmla="*/ 2636520 w 2636520"/>
                <a:gd name="connsiteY2" fmla="*/ 723900 h 1447800"/>
                <a:gd name="connsiteX3" fmla="*/ 2103122 w 2636520"/>
                <a:gd name="connsiteY3" fmla="*/ 1447800 h 1447800"/>
                <a:gd name="connsiteX4" fmla="*/ 0 w 2636520"/>
                <a:gd name="connsiteY4" fmla="*/ 1447800 h 1447800"/>
                <a:gd name="connsiteX5" fmla="*/ 0 w 2636520"/>
                <a:gd name="connsiteY5" fmla="*/ 1442632 h 1447800"/>
                <a:gd name="connsiteX6" fmla="*/ 529590 w 2636520"/>
                <a:gd name="connsiteY6" fmla="*/ 723900 h 1447800"/>
                <a:gd name="connsiteX7" fmla="*/ 0 w 2636520"/>
                <a:gd name="connsiteY7" fmla="*/ 5168 h 1447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36520" h="1447800">
                  <a:moveTo>
                    <a:pt x="0" y="0"/>
                  </a:moveTo>
                  <a:lnTo>
                    <a:pt x="2103122" y="0"/>
                  </a:lnTo>
                  <a:lnTo>
                    <a:pt x="2636520" y="723900"/>
                  </a:lnTo>
                  <a:lnTo>
                    <a:pt x="2103122" y="1447800"/>
                  </a:lnTo>
                  <a:lnTo>
                    <a:pt x="0" y="1447800"/>
                  </a:lnTo>
                  <a:lnTo>
                    <a:pt x="0" y="1442632"/>
                  </a:lnTo>
                  <a:lnTo>
                    <a:pt x="529590" y="723900"/>
                  </a:lnTo>
                  <a:lnTo>
                    <a:pt x="0" y="5168"/>
                  </a:lnTo>
                  <a:close/>
                </a:path>
              </a:pathLst>
            </a:custGeom>
            <a:solidFill>
              <a:srgbClr val="C00000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533" b="1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1" name="文本框 43">
              <a:extLst>
                <a:ext uri="{FF2B5EF4-FFF2-40B4-BE49-F238E27FC236}">
                  <a16:creationId xmlns:a16="http://schemas.microsoft.com/office/drawing/2014/main" id="{30F00D96-67B7-4FDA-BDDD-34ED62E0DB2A}"/>
                </a:ext>
              </a:extLst>
            </p:cNvPr>
            <p:cNvSpPr txBox="1"/>
            <p:nvPr/>
          </p:nvSpPr>
          <p:spPr>
            <a:xfrm>
              <a:off x="2590615" y="933152"/>
              <a:ext cx="2293960" cy="721392"/>
            </a:xfrm>
            <a:prstGeom prst="rect">
              <a:avLst/>
            </a:prstGeom>
            <a:noFill/>
            <a:ln w="50800">
              <a:noFill/>
            </a:ln>
          </p:spPr>
          <p:txBody>
            <a:bodyPr wrap="square" rtlCol="0" anchor="ctr">
              <a:spAutoFit/>
            </a:bodyPr>
            <a:lstStyle/>
            <a:p>
              <a:pPr algn="ctr" defTabSz="1219170">
                <a:lnSpc>
                  <a:spcPct val="120000"/>
                </a:lnSpc>
              </a:pPr>
              <a:r>
                <a:rPr lang="zh-CN" altLang="en-US" sz="3200" b="1" baseline="-3000" dirty="0">
                  <a:solidFill>
                    <a:prstClr val="whit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缺少整体把握</a:t>
              </a: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F26902C9-BB57-4227-B667-2D247A670C9A}"/>
              </a:ext>
            </a:extLst>
          </p:cNvPr>
          <p:cNvGrpSpPr/>
          <p:nvPr/>
        </p:nvGrpSpPr>
        <p:grpSpPr>
          <a:xfrm>
            <a:off x="1384679" y="5060745"/>
            <a:ext cx="2557424" cy="907751"/>
            <a:chOff x="-5236474" y="6883405"/>
            <a:chExt cx="2636520" cy="1447800"/>
          </a:xfrm>
          <a:effectLst>
            <a:outerShdw blurRad="1270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23" name="任意多边形 6">
              <a:extLst>
                <a:ext uri="{FF2B5EF4-FFF2-40B4-BE49-F238E27FC236}">
                  <a16:creationId xmlns:a16="http://schemas.microsoft.com/office/drawing/2014/main" id="{4E750A5A-A665-4FE4-8CBD-969100F8DFA3}"/>
                </a:ext>
              </a:extLst>
            </p:cNvPr>
            <p:cNvSpPr/>
            <p:nvPr/>
          </p:nvSpPr>
          <p:spPr>
            <a:xfrm>
              <a:off x="-5236474" y="6883405"/>
              <a:ext cx="2636520" cy="1447800"/>
            </a:xfrm>
            <a:custGeom>
              <a:avLst/>
              <a:gdLst>
                <a:gd name="connsiteX0" fmla="*/ 0 w 2636520"/>
                <a:gd name="connsiteY0" fmla="*/ 0 h 1447800"/>
                <a:gd name="connsiteX1" fmla="*/ 2103122 w 2636520"/>
                <a:gd name="connsiteY1" fmla="*/ 0 h 1447800"/>
                <a:gd name="connsiteX2" fmla="*/ 2636520 w 2636520"/>
                <a:gd name="connsiteY2" fmla="*/ 723900 h 1447800"/>
                <a:gd name="connsiteX3" fmla="*/ 2103122 w 2636520"/>
                <a:gd name="connsiteY3" fmla="*/ 1447800 h 1447800"/>
                <a:gd name="connsiteX4" fmla="*/ 0 w 2636520"/>
                <a:gd name="connsiteY4" fmla="*/ 1447800 h 1447800"/>
                <a:gd name="connsiteX5" fmla="*/ 0 w 2636520"/>
                <a:gd name="connsiteY5" fmla="*/ 1442632 h 1447800"/>
                <a:gd name="connsiteX6" fmla="*/ 529590 w 2636520"/>
                <a:gd name="connsiteY6" fmla="*/ 723900 h 1447800"/>
                <a:gd name="connsiteX7" fmla="*/ 0 w 2636520"/>
                <a:gd name="connsiteY7" fmla="*/ 5168 h 1447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36520" h="1447800">
                  <a:moveTo>
                    <a:pt x="0" y="0"/>
                  </a:moveTo>
                  <a:lnTo>
                    <a:pt x="2103122" y="0"/>
                  </a:lnTo>
                  <a:lnTo>
                    <a:pt x="2636520" y="723900"/>
                  </a:lnTo>
                  <a:lnTo>
                    <a:pt x="2103122" y="1447800"/>
                  </a:lnTo>
                  <a:lnTo>
                    <a:pt x="0" y="1447800"/>
                  </a:lnTo>
                  <a:lnTo>
                    <a:pt x="0" y="1442632"/>
                  </a:lnTo>
                  <a:lnTo>
                    <a:pt x="529590" y="723900"/>
                  </a:lnTo>
                  <a:lnTo>
                    <a:pt x="0" y="5168"/>
                  </a:lnTo>
                  <a:close/>
                </a:path>
              </a:pathLst>
            </a:custGeom>
            <a:solidFill>
              <a:srgbClr val="C00000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533" b="1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4" name="文本框 43">
              <a:extLst>
                <a:ext uri="{FF2B5EF4-FFF2-40B4-BE49-F238E27FC236}">
                  <a16:creationId xmlns:a16="http://schemas.microsoft.com/office/drawing/2014/main" id="{30F00D96-67B7-4FDA-BDDD-34ED62E0DB2A}"/>
                </a:ext>
              </a:extLst>
            </p:cNvPr>
            <p:cNvSpPr txBox="1"/>
            <p:nvPr/>
          </p:nvSpPr>
          <p:spPr>
            <a:xfrm>
              <a:off x="-4893914" y="7246607"/>
              <a:ext cx="2293960" cy="721392"/>
            </a:xfrm>
            <a:prstGeom prst="rect">
              <a:avLst/>
            </a:prstGeom>
            <a:noFill/>
            <a:ln w="50800">
              <a:noFill/>
            </a:ln>
          </p:spPr>
          <p:txBody>
            <a:bodyPr wrap="square" rtlCol="0" anchor="ctr">
              <a:spAutoFit/>
            </a:bodyPr>
            <a:lstStyle/>
            <a:p>
              <a:pPr algn="ctr" defTabSz="1219170">
                <a:lnSpc>
                  <a:spcPct val="120000"/>
                </a:lnSpc>
              </a:pPr>
              <a:r>
                <a:rPr lang="zh-CN" altLang="en-US" sz="3200" b="1" baseline="-3000" dirty="0">
                  <a:solidFill>
                    <a:prstClr val="whit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语言表达力欠缺</a:t>
              </a:r>
            </a:p>
          </p:txBody>
        </p:sp>
      </p:grpSp>
      <p:sp>
        <p:nvSpPr>
          <p:cNvPr id="16" name="矩形 15">
            <a:extLst>
              <a:ext uri="{FF2B5EF4-FFF2-40B4-BE49-F238E27FC236}">
                <a16:creationId xmlns:a16="http://schemas.microsoft.com/office/drawing/2014/main" id="{AC752616-49E2-44DE-AE9A-1D89A32B9679}"/>
              </a:ext>
            </a:extLst>
          </p:cNvPr>
          <p:cNvSpPr/>
          <p:nvPr/>
        </p:nvSpPr>
        <p:spPr>
          <a:xfrm>
            <a:off x="4327293" y="5263717"/>
            <a:ext cx="676342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在工作中不够活跃，不能够很好的表达自己的观点。应注意多参加一些集体活动，加强同事之间的交流。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356451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0"/>
                            </p:stCondLst>
                            <p:childTnLst>
                              <p:par>
                                <p:cTn id="3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6000"/>
                            </p:stCondLst>
                            <p:childTnLst>
                              <p:par>
                                <p:cTn id="3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/>
      <p:bldP spid="3" grpId="0"/>
      <p:bldP spid="1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">
            <a:extLst>
              <a:ext uri="{FF2B5EF4-FFF2-40B4-BE49-F238E27FC236}">
                <a16:creationId xmlns:a16="http://schemas.microsoft.com/office/drawing/2014/main" id="{D0E88443-1D3A-4A7E-B7D5-31653BB137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8913"/>
            <a:ext cx="230819" cy="46355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F11C475-0869-4901-9159-251CE91A4D28}"/>
              </a:ext>
            </a:extLst>
          </p:cNvPr>
          <p:cNvSpPr txBox="1"/>
          <p:nvPr/>
        </p:nvSpPr>
        <p:spPr>
          <a:xfrm>
            <a:off x="479394" y="188913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信条</a:t>
            </a: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3" name="图片 2" descr="图片包含 天空, 人员, 户外, 男士&#10;&#10;已生成极高可信度的说明">
            <a:extLst>
              <a:ext uri="{FF2B5EF4-FFF2-40B4-BE49-F238E27FC236}">
                <a16:creationId xmlns:a16="http://schemas.microsoft.com/office/drawing/2014/main" id="{8AD43427-94A2-429B-A328-2E405F9EACD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531" y="1784412"/>
            <a:ext cx="5291756" cy="3906174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09DD3547-5AF7-4B08-8B30-4260E94B20D0}"/>
              </a:ext>
            </a:extLst>
          </p:cNvPr>
          <p:cNvSpPr/>
          <p:nvPr/>
        </p:nvSpPr>
        <p:spPr>
          <a:xfrm>
            <a:off x="6474119" y="1884756"/>
            <a:ext cx="5057312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/>
              <a:t>人生伟业的建立 ，</a:t>
            </a:r>
            <a:endParaRPr lang="en-US" altLang="zh-CN" sz="2800" b="1" dirty="0"/>
          </a:p>
          <a:p>
            <a:r>
              <a:rPr lang="zh-CN" altLang="en-US" sz="2800" b="1" dirty="0"/>
              <a:t>不在能知，乃在能行。</a:t>
            </a:r>
            <a:endParaRPr lang="en-US" altLang="zh-CN" sz="2800" b="1" dirty="0"/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俗话说：“对万卷书不如行万里路”，只有行动才能迈出成功的第一步。人要有所作为，关键不是在于知识多么渊博，而是在于能不能为自己的理想勇敢的行动起来，坚定的朝自己的理想努力打拼。我们不怕失败，怕的是不敢为自己的理想付诸行动。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8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405" y="189865"/>
            <a:ext cx="1602625" cy="537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23184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13">
            <a:extLst>
              <a:ext uri="{FF2B5EF4-FFF2-40B4-BE49-F238E27FC236}">
                <a16:creationId xmlns:a16="http://schemas.microsoft.com/office/drawing/2014/main" id="{2DFB4B2D-4152-41AA-B4EA-E6438F512F68}"/>
              </a:ext>
            </a:extLst>
          </p:cNvPr>
          <p:cNvGrpSpPr>
            <a:grpSpLocks/>
          </p:cNvGrpSpPr>
          <p:nvPr/>
        </p:nvGrpSpPr>
        <p:grpSpPr bwMode="auto">
          <a:xfrm>
            <a:off x="2474773" y="2745757"/>
            <a:ext cx="7260423" cy="1172224"/>
            <a:chOff x="21207" y="22234"/>
            <a:chExt cx="4309863" cy="695933"/>
          </a:xfrm>
        </p:grpSpPr>
        <p:sp>
          <p:nvSpPr>
            <p:cNvPr id="9" name="任意多边形 45">
              <a:extLst>
                <a:ext uri="{FF2B5EF4-FFF2-40B4-BE49-F238E27FC236}">
                  <a16:creationId xmlns:a16="http://schemas.microsoft.com/office/drawing/2014/main" id="{FA555088-E8BC-4C15-AEEA-FC17287895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207" y="616567"/>
              <a:ext cx="1307927" cy="101600"/>
            </a:xfrm>
            <a:custGeom>
              <a:avLst/>
              <a:gdLst>
                <a:gd name="T0" fmla="*/ 0 w 1307927"/>
                <a:gd name="T1" fmla="*/ 0 h 101600"/>
                <a:gd name="T2" fmla="*/ 1223454 w 1307927"/>
                <a:gd name="T3" fmla="*/ 0 h 101600"/>
                <a:gd name="T4" fmla="*/ 1307927 w 1307927"/>
                <a:gd name="T5" fmla="*/ 101600 h 101600"/>
                <a:gd name="T6" fmla="*/ 0 w 1307927"/>
                <a:gd name="T7" fmla="*/ 101600 h 101600"/>
                <a:gd name="T8" fmla="*/ 0 w 1307927"/>
                <a:gd name="T9" fmla="*/ 0 h 10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07927" h="101600">
                  <a:moveTo>
                    <a:pt x="0" y="0"/>
                  </a:moveTo>
                  <a:lnTo>
                    <a:pt x="1223454" y="0"/>
                  </a:lnTo>
                  <a:lnTo>
                    <a:pt x="1307927" y="101600"/>
                  </a:lnTo>
                  <a:lnTo>
                    <a:pt x="0" y="10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0" name="任意多边形 126">
              <a:extLst>
                <a:ext uri="{FF2B5EF4-FFF2-40B4-BE49-F238E27FC236}">
                  <a16:creationId xmlns:a16="http://schemas.microsoft.com/office/drawing/2014/main" id="{3FD99DB9-40CD-4497-94EE-F6A2AE29E33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9654" y="616567"/>
              <a:ext cx="2891416" cy="101600"/>
            </a:xfrm>
            <a:custGeom>
              <a:avLst/>
              <a:gdLst>
                <a:gd name="T0" fmla="*/ 0 w 2891416"/>
                <a:gd name="T1" fmla="*/ 0 h 101600"/>
                <a:gd name="T2" fmla="*/ 2891416 w 2891416"/>
                <a:gd name="T3" fmla="*/ 0 h 101600"/>
                <a:gd name="T4" fmla="*/ 2891416 w 2891416"/>
                <a:gd name="T5" fmla="*/ 101600 h 101600"/>
                <a:gd name="T6" fmla="*/ 84473 w 2891416"/>
                <a:gd name="T7" fmla="*/ 101600 h 101600"/>
                <a:gd name="T8" fmla="*/ 0 w 2891416"/>
                <a:gd name="T9" fmla="*/ 0 h 10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891416" h="101600">
                  <a:moveTo>
                    <a:pt x="0" y="0"/>
                  </a:moveTo>
                  <a:lnTo>
                    <a:pt x="2891416" y="0"/>
                  </a:lnTo>
                  <a:lnTo>
                    <a:pt x="2891416" y="101600"/>
                  </a:lnTo>
                  <a:lnTo>
                    <a:pt x="84473" y="10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1" name="文本框 69">
              <a:extLst>
                <a:ext uri="{FF2B5EF4-FFF2-40B4-BE49-F238E27FC236}">
                  <a16:creationId xmlns:a16="http://schemas.microsoft.com/office/drawing/2014/main" id="{4E8EE431-7458-4913-BF92-BC0C18FD07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52104" y="22234"/>
              <a:ext cx="1666516" cy="4933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4800" b="1" i="0" u="none" strike="noStrike" kern="120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工作体会</a:t>
              </a:r>
              <a:endParaRPr kumimoji="0" lang="zh-CN" alt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2" name="文本框 69">
              <a:extLst>
                <a:ext uri="{FF2B5EF4-FFF2-40B4-BE49-F238E27FC236}">
                  <a16:creationId xmlns:a16="http://schemas.microsoft.com/office/drawing/2014/main" id="{7A412D6F-5934-4778-98F5-71F48376DE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7685" y="164261"/>
              <a:ext cx="1329134" cy="420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4000" b="1" i="0" u="none" strike="noStrike" kern="120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第三章</a:t>
              </a:r>
              <a:endParaRPr kumimoji="0" lang="zh-CN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405" y="189865"/>
            <a:ext cx="1602625" cy="537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144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">
            <a:extLst>
              <a:ext uri="{FF2B5EF4-FFF2-40B4-BE49-F238E27FC236}">
                <a16:creationId xmlns:a16="http://schemas.microsoft.com/office/drawing/2014/main" id="{D758F021-6612-4CFD-8183-B500D429AA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8913"/>
            <a:ext cx="230819" cy="46355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DA06EF4-ABF5-4E5D-89FC-79FA498FC8A6}"/>
              </a:ext>
            </a:extLst>
          </p:cNvPr>
          <p:cNvSpPr txBox="1"/>
          <p:nvPr/>
        </p:nvSpPr>
        <p:spPr>
          <a:xfrm>
            <a:off x="479394" y="18891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工作心得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D18454B-9090-4652-8916-C37BAD8BC70E}"/>
              </a:ext>
            </a:extLst>
          </p:cNvPr>
          <p:cNvSpPr/>
          <p:nvPr/>
        </p:nvSpPr>
        <p:spPr>
          <a:xfrm>
            <a:off x="5820792" y="2097284"/>
            <a:ext cx="5474564" cy="29518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入职志晟的几个月的时间里，经历了很多，有项目阻塞时的焦虑，也有完成任务的成就感，更多的是成长与收获，在此要感谢同事们的帮助和指导，使我学习到很多的专业知识和工作经验。在工作中使我深深的体会到团队的重要性，沟通协作的重要性。一个好的团队，需要全体队员的互相协作，一个有凝聚力的公司，需要各个团队的互相配合。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6B224F5-C935-49FB-86F2-028C75A31D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987" y="1583938"/>
            <a:ext cx="4885046" cy="428420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91A3892C-BC87-4022-AE32-FBBE0A00FC7C}"/>
              </a:ext>
            </a:extLst>
          </p:cNvPr>
          <p:cNvSpPr/>
          <p:nvPr/>
        </p:nvSpPr>
        <p:spPr>
          <a:xfrm>
            <a:off x="5211192" y="1817340"/>
            <a:ext cx="6391923" cy="381739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405" y="189865"/>
            <a:ext cx="1602625" cy="537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7436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">
            <a:extLst>
              <a:ext uri="{FF2B5EF4-FFF2-40B4-BE49-F238E27FC236}">
                <a16:creationId xmlns:a16="http://schemas.microsoft.com/office/drawing/2014/main" id="{D758F021-6612-4CFD-8183-B500D429AA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8913"/>
            <a:ext cx="230819" cy="46355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DA06EF4-ABF5-4E5D-89FC-79FA498FC8A6}"/>
              </a:ext>
            </a:extLst>
          </p:cNvPr>
          <p:cNvSpPr txBox="1"/>
          <p:nvPr/>
        </p:nvSpPr>
        <p:spPr>
          <a:xfrm>
            <a:off x="479394" y="18891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工作心得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405" y="189865"/>
            <a:ext cx="1602625" cy="537519"/>
          </a:xfrm>
          <a:prstGeom prst="rect">
            <a:avLst/>
          </a:prstGeom>
        </p:spPr>
      </p:pic>
      <p:grpSp>
        <p:nvGrpSpPr>
          <p:cNvPr id="28" name="组合 27">
            <a:extLst>
              <a:ext uri="{FF2B5EF4-FFF2-40B4-BE49-F238E27FC236}">
                <a16:creationId xmlns:a16="http://schemas.microsoft.com/office/drawing/2014/main" id="{26F0CC97-0CD6-4964-9C01-90117C5CCB7A}"/>
              </a:ext>
            </a:extLst>
          </p:cNvPr>
          <p:cNvGrpSpPr/>
          <p:nvPr/>
        </p:nvGrpSpPr>
        <p:grpSpPr>
          <a:xfrm>
            <a:off x="5088953" y="1922226"/>
            <a:ext cx="1712480" cy="2626764"/>
            <a:chOff x="5090781" y="2047444"/>
            <a:chExt cx="1712480" cy="2626764"/>
          </a:xfrm>
        </p:grpSpPr>
        <p:sp>
          <p:nvSpPr>
            <p:cNvPr id="29" name="Freeform 123@|5FFC:0|FBC:0|LFC:16777215|LBC:16777215">
              <a:extLst>
                <a:ext uri="{FF2B5EF4-FFF2-40B4-BE49-F238E27FC236}">
                  <a16:creationId xmlns:a16="http://schemas.microsoft.com/office/drawing/2014/main" id="{3F31BC86-A3DE-4FD0-867E-F2A67C01FD37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7377" y="4326904"/>
              <a:ext cx="820913" cy="105344"/>
            </a:xfrm>
            <a:custGeom>
              <a:avLst/>
              <a:gdLst>
                <a:gd name="T0" fmla="*/ 2147483647 w 163"/>
                <a:gd name="T1" fmla="*/ 2147483647 h 21"/>
                <a:gd name="T2" fmla="*/ 2147483647 w 163"/>
                <a:gd name="T3" fmla="*/ 2147483647 h 21"/>
                <a:gd name="T4" fmla="*/ 2147483647 w 163"/>
                <a:gd name="T5" fmla="*/ 2147483647 h 21"/>
                <a:gd name="T6" fmla="*/ 0 w 163"/>
                <a:gd name="T7" fmla="*/ 2147483647 h 21"/>
                <a:gd name="T8" fmla="*/ 2147483647 w 163"/>
                <a:gd name="T9" fmla="*/ 0 h 21"/>
                <a:gd name="T10" fmla="*/ 2147483647 w 163"/>
                <a:gd name="T11" fmla="*/ 0 h 21"/>
                <a:gd name="T12" fmla="*/ 2147483647 w 163"/>
                <a:gd name="T13" fmla="*/ 2147483647 h 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63" h="21">
                  <a:moveTo>
                    <a:pt x="163" y="11"/>
                  </a:moveTo>
                  <a:cubicBezTo>
                    <a:pt x="163" y="16"/>
                    <a:pt x="158" y="21"/>
                    <a:pt x="153" y="21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5" y="21"/>
                    <a:pt x="0" y="16"/>
                    <a:pt x="0" y="11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58" y="0"/>
                    <a:pt x="163" y="5"/>
                    <a:pt x="163" y="11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lIns="121920" tIns="60960" rIns="121920" bIns="60960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Freeform 124@|5FFC:0|FBC:0|LFC:16777215|LBC:16777215">
              <a:extLst>
                <a:ext uri="{FF2B5EF4-FFF2-40B4-BE49-F238E27FC236}">
                  <a16:creationId xmlns:a16="http://schemas.microsoft.com/office/drawing/2014/main" id="{C088DFDA-2AEE-428E-9E7A-BF04E6F08715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7378" y="4144342"/>
              <a:ext cx="820911" cy="106628"/>
            </a:xfrm>
            <a:custGeom>
              <a:avLst/>
              <a:gdLst>
                <a:gd name="T0" fmla="*/ 2147483647 w 163"/>
                <a:gd name="T1" fmla="*/ 2147483647 h 21"/>
                <a:gd name="T2" fmla="*/ 2147483647 w 163"/>
                <a:gd name="T3" fmla="*/ 2147483647 h 21"/>
                <a:gd name="T4" fmla="*/ 2147483647 w 163"/>
                <a:gd name="T5" fmla="*/ 2147483647 h 21"/>
                <a:gd name="T6" fmla="*/ 0 w 163"/>
                <a:gd name="T7" fmla="*/ 2147483647 h 21"/>
                <a:gd name="T8" fmla="*/ 2147483647 w 163"/>
                <a:gd name="T9" fmla="*/ 0 h 21"/>
                <a:gd name="T10" fmla="*/ 2147483647 w 163"/>
                <a:gd name="T11" fmla="*/ 0 h 21"/>
                <a:gd name="T12" fmla="*/ 2147483647 w 163"/>
                <a:gd name="T13" fmla="*/ 2147483647 h 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63" h="21">
                  <a:moveTo>
                    <a:pt x="163" y="11"/>
                  </a:moveTo>
                  <a:cubicBezTo>
                    <a:pt x="163" y="16"/>
                    <a:pt x="158" y="21"/>
                    <a:pt x="153" y="21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5" y="21"/>
                    <a:pt x="0" y="16"/>
                    <a:pt x="0" y="11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58" y="0"/>
                    <a:pt x="163" y="5"/>
                    <a:pt x="163" y="11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lIns="121920" tIns="60960" rIns="121920" bIns="60960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Freeform 125@|5FFC:0|FBC:0|LFC:16777215|LBC:16777215">
              <a:extLst>
                <a:ext uri="{FF2B5EF4-FFF2-40B4-BE49-F238E27FC236}">
                  <a16:creationId xmlns:a16="http://schemas.microsoft.com/office/drawing/2014/main" id="{E8C10F62-1518-4A80-8518-2BF37CD8C8D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44691" y="4511053"/>
              <a:ext cx="650048" cy="163155"/>
            </a:xfrm>
            <a:custGeom>
              <a:avLst/>
              <a:gdLst>
                <a:gd name="T0" fmla="*/ 0 w 129"/>
                <a:gd name="T1" fmla="*/ 0 h 32"/>
                <a:gd name="T2" fmla="*/ 2147483647 w 129"/>
                <a:gd name="T3" fmla="*/ 0 h 32"/>
                <a:gd name="T4" fmla="*/ 2147483647 w 129"/>
                <a:gd name="T5" fmla="*/ 2147483647 h 32"/>
                <a:gd name="T6" fmla="*/ 0 w 129"/>
                <a:gd name="T7" fmla="*/ 0 h 3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9" h="32">
                  <a:moveTo>
                    <a:pt x="0" y="0"/>
                  </a:moveTo>
                  <a:cubicBezTo>
                    <a:pt x="129" y="0"/>
                    <a:pt x="129" y="0"/>
                    <a:pt x="129" y="0"/>
                  </a:cubicBezTo>
                  <a:cubicBezTo>
                    <a:pt x="129" y="0"/>
                    <a:pt x="120" y="32"/>
                    <a:pt x="63" y="30"/>
                  </a:cubicBezTo>
                  <a:cubicBezTo>
                    <a:pt x="17" y="29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lIns="121920" tIns="60960" rIns="121920" bIns="60960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Freeform 237@|5FFC:0|FBC:0|LFC:16777215|LBC:16777215">
              <a:extLst>
                <a:ext uri="{FF2B5EF4-FFF2-40B4-BE49-F238E27FC236}">
                  <a16:creationId xmlns:a16="http://schemas.microsoft.com/office/drawing/2014/main" id="{310747B0-3A11-4F6F-8310-167D3923A78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90781" y="2047444"/>
              <a:ext cx="1712480" cy="2020804"/>
            </a:xfrm>
            <a:custGeom>
              <a:avLst/>
              <a:gdLst>
                <a:gd name="T0" fmla="*/ 2147483647 w 341"/>
                <a:gd name="T1" fmla="*/ 0 h 401"/>
                <a:gd name="T2" fmla="*/ 2147483647 w 341"/>
                <a:gd name="T3" fmla="*/ 0 h 401"/>
                <a:gd name="T4" fmla="*/ 2147483647 w 341"/>
                <a:gd name="T5" fmla="*/ 2147483647 h 401"/>
                <a:gd name="T6" fmla="*/ 2147483647 w 341"/>
                <a:gd name="T7" fmla="*/ 2147483647 h 401"/>
                <a:gd name="T8" fmla="*/ 2147483647 w 341"/>
                <a:gd name="T9" fmla="*/ 2147483647 h 401"/>
                <a:gd name="T10" fmla="*/ 2147483647 w 341"/>
                <a:gd name="T11" fmla="*/ 2147483647 h 401"/>
                <a:gd name="T12" fmla="*/ 2147483647 w 341"/>
                <a:gd name="T13" fmla="*/ 2147483647 h 401"/>
                <a:gd name="T14" fmla="*/ 2147483647 w 341"/>
                <a:gd name="T15" fmla="*/ 2147483647 h 401"/>
                <a:gd name="T16" fmla="*/ 2147483647 w 341"/>
                <a:gd name="T17" fmla="*/ 2147483647 h 401"/>
                <a:gd name="T18" fmla="*/ 2147483647 w 341"/>
                <a:gd name="T19" fmla="*/ 2147483647 h 401"/>
                <a:gd name="T20" fmla="*/ 2147483647 w 341"/>
                <a:gd name="T21" fmla="*/ 2147483647 h 401"/>
                <a:gd name="T22" fmla="*/ 2147483647 w 341"/>
                <a:gd name="T23" fmla="*/ 2147483647 h 401"/>
                <a:gd name="T24" fmla="*/ 2147483647 w 341"/>
                <a:gd name="T25" fmla="*/ 0 h 401"/>
                <a:gd name="T26" fmla="*/ 2147483647 w 341"/>
                <a:gd name="T27" fmla="*/ 2147483647 h 401"/>
                <a:gd name="T28" fmla="*/ 2147483647 w 341"/>
                <a:gd name="T29" fmla="*/ 2147483647 h 401"/>
                <a:gd name="T30" fmla="*/ 2147483647 w 341"/>
                <a:gd name="T31" fmla="*/ 2147483647 h 401"/>
                <a:gd name="T32" fmla="*/ 2147483647 w 341"/>
                <a:gd name="T33" fmla="*/ 2147483647 h 401"/>
                <a:gd name="T34" fmla="*/ 2147483647 w 341"/>
                <a:gd name="T35" fmla="*/ 2147483647 h 401"/>
                <a:gd name="T36" fmla="*/ 2147483647 w 341"/>
                <a:gd name="T37" fmla="*/ 2147483647 h 401"/>
                <a:gd name="T38" fmla="*/ 2147483647 w 341"/>
                <a:gd name="T39" fmla="*/ 2147483647 h 401"/>
                <a:gd name="T40" fmla="*/ 2147483647 w 341"/>
                <a:gd name="T41" fmla="*/ 2147483647 h 401"/>
                <a:gd name="T42" fmla="*/ 2147483647 w 341"/>
                <a:gd name="T43" fmla="*/ 2147483647 h 401"/>
                <a:gd name="T44" fmla="*/ 2147483647 w 341"/>
                <a:gd name="T45" fmla="*/ 2147483647 h 401"/>
                <a:gd name="T46" fmla="*/ 2147483647 w 341"/>
                <a:gd name="T47" fmla="*/ 2147483647 h 401"/>
                <a:gd name="T48" fmla="*/ 2147483647 w 341"/>
                <a:gd name="T49" fmla="*/ 2147483647 h 401"/>
                <a:gd name="T50" fmla="*/ 2147483647 w 341"/>
                <a:gd name="T51" fmla="*/ 2147483647 h 401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341" h="401">
                  <a:moveTo>
                    <a:pt x="175" y="0"/>
                  </a:moveTo>
                  <a:cubicBezTo>
                    <a:pt x="167" y="0"/>
                    <a:pt x="167" y="0"/>
                    <a:pt x="167" y="0"/>
                  </a:cubicBezTo>
                  <a:cubicBezTo>
                    <a:pt x="61" y="7"/>
                    <a:pt x="0" y="83"/>
                    <a:pt x="6" y="165"/>
                  </a:cubicBezTo>
                  <a:cubicBezTo>
                    <a:pt x="12" y="254"/>
                    <a:pt x="61" y="264"/>
                    <a:pt x="67" y="318"/>
                  </a:cubicBezTo>
                  <a:cubicBezTo>
                    <a:pt x="73" y="372"/>
                    <a:pt x="90" y="396"/>
                    <a:pt x="90" y="396"/>
                  </a:cubicBezTo>
                  <a:cubicBezTo>
                    <a:pt x="90" y="396"/>
                    <a:pt x="90" y="396"/>
                    <a:pt x="90" y="396"/>
                  </a:cubicBezTo>
                  <a:cubicBezTo>
                    <a:pt x="92" y="399"/>
                    <a:pt x="96" y="401"/>
                    <a:pt x="99" y="401"/>
                  </a:cubicBezTo>
                  <a:cubicBezTo>
                    <a:pt x="242" y="401"/>
                    <a:pt x="242" y="401"/>
                    <a:pt x="242" y="401"/>
                  </a:cubicBezTo>
                  <a:cubicBezTo>
                    <a:pt x="245" y="401"/>
                    <a:pt x="249" y="399"/>
                    <a:pt x="251" y="396"/>
                  </a:cubicBezTo>
                  <a:cubicBezTo>
                    <a:pt x="251" y="396"/>
                    <a:pt x="251" y="396"/>
                    <a:pt x="251" y="396"/>
                  </a:cubicBezTo>
                  <a:cubicBezTo>
                    <a:pt x="251" y="396"/>
                    <a:pt x="268" y="372"/>
                    <a:pt x="274" y="318"/>
                  </a:cubicBezTo>
                  <a:cubicBezTo>
                    <a:pt x="280" y="264"/>
                    <a:pt x="330" y="254"/>
                    <a:pt x="336" y="165"/>
                  </a:cubicBezTo>
                  <a:cubicBezTo>
                    <a:pt x="341" y="83"/>
                    <a:pt x="280" y="7"/>
                    <a:pt x="175" y="0"/>
                  </a:cubicBezTo>
                  <a:close/>
                  <a:moveTo>
                    <a:pt x="295" y="166"/>
                  </a:moveTo>
                  <a:cubicBezTo>
                    <a:pt x="290" y="234"/>
                    <a:pt x="253" y="241"/>
                    <a:pt x="249" y="282"/>
                  </a:cubicBezTo>
                  <a:cubicBezTo>
                    <a:pt x="244" y="322"/>
                    <a:pt x="231" y="352"/>
                    <a:pt x="231" y="352"/>
                  </a:cubicBezTo>
                  <a:cubicBezTo>
                    <a:pt x="231" y="352"/>
                    <a:pt x="231" y="352"/>
                    <a:pt x="231" y="352"/>
                  </a:cubicBezTo>
                  <a:cubicBezTo>
                    <a:pt x="229" y="354"/>
                    <a:pt x="227" y="356"/>
                    <a:pt x="224" y="356"/>
                  </a:cubicBezTo>
                  <a:cubicBezTo>
                    <a:pt x="117" y="356"/>
                    <a:pt x="117" y="356"/>
                    <a:pt x="117" y="356"/>
                  </a:cubicBezTo>
                  <a:cubicBezTo>
                    <a:pt x="114" y="356"/>
                    <a:pt x="112" y="354"/>
                    <a:pt x="110" y="352"/>
                  </a:cubicBezTo>
                  <a:cubicBezTo>
                    <a:pt x="110" y="352"/>
                    <a:pt x="110" y="352"/>
                    <a:pt x="110" y="352"/>
                  </a:cubicBezTo>
                  <a:cubicBezTo>
                    <a:pt x="110" y="352"/>
                    <a:pt x="98" y="322"/>
                    <a:pt x="93" y="282"/>
                  </a:cubicBezTo>
                  <a:cubicBezTo>
                    <a:pt x="89" y="241"/>
                    <a:pt x="51" y="234"/>
                    <a:pt x="47" y="166"/>
                  </a:cubicBezTo>
                  <a:cubicBezTo>
                    <a:pt x="43" y="105"/>
                    <a:pt x="89" y="48"/>
                    <a:pt x="168" y="43"/>
                  </a:cubicBezTo>
                  <a:cubicBezTo>
                    <a:pt x="174" y="43"/>
                    <a:pt x="174" y="43"/>
                    <a:pt x="174" y="43"/>
                  </a:cubicBezTo>
                  <a:cubicBezTo>
                    <a:pt x="253" y="48"/>
                    <a:pt x="299" y="105"/>
                    <a:pt x="295" y="166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lIns="121920" tIns="60960" rIns="121920" bIns="60960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" name="TextBox 13">
              <a:extLst>
                <a:ext uri="{FF2B5EF4-FFF2-40B4-BE49-F238E27FC236}">
                  <a16:creationId xmlns:a16="http://schemas.microsoft.com/office/drawing/2014/main" id="{2BC62368-A32A-416A-AC8C-520295C1BA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32818" y="2750069"/>
              <a:ext cx="1111249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工作心得</a:t>
              </a:r>
              <a:endPara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34" name="矩形 33">
            <a:extLst>
              <a:ext uri="{FF2B5EF4-FFF2-40B4-BE49-F238E27FC236}">
                <a16:creationId xmlns:a16="http://schemas.microsoft.com/office/drawing/2014/main" id="{5FFB2C1B-7145-4AD7-8FF1-40D5FDEF102A}"/>
              </a:ext>
            </a:extLst>
          </p:cNvPr>
          <p:cNvSpPr/>
          <p:nvPr/>
        </p:nvSpPr>
        <p:spPr>
          <a:xfrm>
            <a:off x="578066" y="1774887"/>
            <a:ext cx="3681716" cy="874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沟通。团队与团队间的协作，顺畅、清晰的沟通关系着整个项目的成败。</a:t>
            </a:r>
          </a:p>
        </p:txBody>
      </p:sp>
      <p:sp>
        <p:nvSpPr>
          <p:cNvPr id="35" name="Oval 295">
            <a:extLst>
              <a:ext uri="{FF2B5EF4-FFF2-40B4-BE49-F238E27FC236}">
                <a16:creationId xmlns:a16="http://schemas.microsoft.com/office/drawing/2014/main" id="{B9D7E8BE-8C2D-4576-8E55-0F2AB6922F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044" y="1840624"/>
            <a:ext cx="657225" cy="639763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txBody>
          <a:bodyPr anchor="ctr"/>
          <a:lstStyle>
            <a:lvl1pPr defTabSz="13747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3747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3747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3747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3747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37477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37477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37477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37477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5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</a:t>
            </a:r>
          </a:p>
        </p:txBody>
      </p:sp>
      <p:sp>
        <p:nvSpPr>
          <p:cNvPr id="36" name="Oval 295">
            <a:extLst>
              <a:ext uri="{FF2B5EF4-FFF2-40B4-BE49-F238E27FC236}">
                <a16:creationId xmlns:a16="http://schemas.microsoft.com/office/drawing/2014/main" id="{34EA9602-6E7D-4FB3-A20F-67D61F8518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3062" y="1821221"/>
            <a:ext cx="657225" cy="639763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txBody>
          <a:bodyPr anchor="ctr"/>
          <a:lstStyle>
            <a:lvl1pPr defTabSz="13747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3747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3747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3747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3747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37477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37477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37477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37477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5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3</a:t>
            </a:r>
          </a:p>
        </p:txBody>
      </p:sp>
      <p:sp>
        <p:nvSpPr>
          <p:cNvPr id="37" name="Oval 295">
            <a:extLst>
              <a:ext uri="{FF2B5EF4-FFF2-40B4-BE49-F238E27FC236}">
                <a16:creationId xmlns:a16="http://schemas.microsoft.com/office/drawing/2014/main" id="{276FF450-7B5C-4BC7-9ED3-EBDE134D7B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7646" y="3321561"/>
            <a:ext cx="657225" cy="639763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txBody>
          <a:bodyPr anchor="ctr"/>
          <a:lstStyle>
            <a:lvl1pPr defTabSz="13747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3747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3747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3747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3747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37477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37477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37477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37477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5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4</a:t>
            </a:r>
          </a:p>
        </p:txBody>
      </p:sp>
      <p:sp>
        <p:nvSpPr>
          <p:cNvPr id="38" name="Oval 295">
            <a:extLst>
              <a:ext uri="{FF2B5EF4-FFF2-40B4-BE49-F238E27FC236}">
                <a16:creationId xmlns:a16="http://schemas.microsoft.com/office/drawing/2014/main" id="{F9E5EE16-B7B5-4A6D-836B-169DA74CEA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0146" y="3337795"/>
            <a:ext cx="657225" cy="639763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txBody>
          <a:bodyPr anchor="ctr"/>
          <a:lstStyle>
            <a:lvl1pPr defTabSz="13747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3747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3747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3747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3747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37477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37477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37477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37477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5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F8A1C9A3-B0F0-4696-A877-2DF2CFC728C9}"/>
              </a:ext>
            </a:extLst>
          </p:cNvPr>
          <p:cNvSpPr/>
          <p:nvPr/>
        </p:nvSpPr>
        <p:spPr>
          <a:xfrm>
            <a:off x="7667820" y="3511337"/>
            <a:ext cx="3681716" cy="21261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执行力。执行力就是对政策的落实程度。执行力就是把想法变成行动，把行动变成结果。在实际工作中试错，把道路上的坑踩平了，就是一片坦途。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7B6EF8B9-D8B5-4AE3-A5BE-5F2D8FEA99DA}"/>
              </a:ext>
            </a:extLst>
          </p:cNvPr>
          <p:cNvSpPr/>
          <p:nvPr/>
        </p:nvSpPr>
        <p:spPr>
          <a:xfrm>
            <a:off x="912436" y="3823560"/>
            <a:ext cx="3681716" cy="12899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凝聚力。在团建中感悟到，良好的同事关系能大大提高公司整体凝聚力与工作效率。</a:t>
            </a: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6562910D-5270-4E3F-B442-1E8A69380785}"/>
              </a:ext>
            </a:extLst>
          </p:cNvPr>
          <p:cNvSpPr/>
          <p:nvPr/>
        </p:nvSpPr>
        <p:spPr>
          <a:xfrm>
            <a:off x="7587876" y="1553099"/>
            <a:ext cx="3681716" cy="12899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责任。责任，使人变得稳重，责任，使人知道自己的义务。强烈的责任心，是高效完成工作的基础。</a:t>
            </a:r>
          </a:p>
        </p:txBody>
      </p:sp>
      <p:sp>
        <p:nvSpPr>
          <p:cNvPr id="42" name="箭头: 上弧形 41">
            <a:extLst>
              <a:ext uri="{FF2B5EF4-FFF2-40B4-BE49-F238E27FC236}">
                <a16:creationId xmlns:a16="http://schemas.microsoft.com/office/drawing/2014/main" id="{86498DD2-C527-4189-9CC3-7989102BC864}"/>
              </a:ext>
            </a:extLst>
          </p:cNvPr>
          <p:cNvSpPr/>
          <p:nvPr/>
        </p:nvSpPr>
        <p:spPr>
          <a:xfrm rot="15669995">
            <a:off x="-506938" y="3154586"/>
            <a:ext cx="1946098" cy="600931"/>
          </a:xfrm>
          <a:prstGeom prst="curved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3" name="箭头: 上弧形 42">
            <a:extLst>
              <a:ext uri="{FF2B5EF4-FFF2-40B4-BE49-F238E27FC236}">
                <a16:creationId xmlns:a16="http://schemas.microsoft.com/office/drawing/2014/main" id="{3871C1F9-D39C-4D73-9FD8-656BDDCA7A6F}"/>
              </a:ext>
            </a:extLst>
          </p:cNvPr>
          <p:cNvSpPr/>
          <p:nvPr/>
        </p:nvSpPr>
        <p:spPr>
          <a:xfrm rot="4695041">
            <a:off x="10726639" y="2919986"/>
            <a:ext cx="1946098" cy="600931"/>
          </a:xfrm>
          <a:prstGeom prst="curved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30813999-FA86-452E-9FEA-72903E0BD6A8}"/>
              </a:ext>
            </a:extLst>
          </p:cNvPr>
          <p:cNvSpPr/>
          <p:nvPr/>
        </p:nvSpPr>
        <p:spPr>
          <a:xfrm>
            <a:off x="469935" y="3172795"/>
            <a:ext cx="368171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团队间，队员间</a:t>
            </a:r>
          </a:p>
        </p:txBody>
      </p:sp>
      <p:sp>
        <p:nvSpPr>
          <p:cNvPr id="45" name="Oval 295">
            <a:extLst>
              <a:ext uri="{FF2B5EF4-FFF2-40B4-BE49-F238E27FC236}">
                <a16:creationId xmlns:a16="http://schemas.microsoft.com/office/drawing/2014/main" id="{79E3EEFF-366A-4A9C-AB51-33A7D19A52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5686" y="4645655"/>
            <a:ext cx="657225" cy="639763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txBody>
          <a:bodyPr anchor="ctr"/>
          <a:lstStyle>
            <a:lvl1pPr defTabSz="13747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3747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3747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3747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3747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37477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37477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37477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37477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5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5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232ABD50-1687-4A59-A7CB-CC1C79D518BC}"/>
              </a:ext>
            </a:extLst>
          </p:cNvPr>
          <p:cNvSpPr/>
          <p:nvPr/>
        </p:nvSpPr>
        <p:spPr>
          <a:xfrm>
            <a:off x="4539770" y="5378230"/>
            <a:ext cx="3128082" cy="12899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 action="ppaction://hlinksldjump"/>
              </a:rPr>
              <a:t>大局观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。作为技术研发人员，每个功能模块要从整个项目的角度设计。</a:t>
            </a: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FFBC52CD-C77E-48DA-AA36-179A732A095C}"/>
              </a:ext>
            </a:extLst>
          </p:cNvPr>
          <p:cNvSpPr/>
          <p:nvPr/>
        </p:nvSpPr>
        <p:spPr>
          <a:xfrm>
            <a:off x="10051172" y="2929376"/>
            <a:ext cx="1298364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20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团队内部</a:t>
            </a:r>
          </a:p>
        </p:txBody>
      </p:sp>
    </p:spTree>
    <p:extLst>
      <p:ext uri="{BB962C8B-B14F-4D97-AF65-F5344CB8AC3E}">
        <p14:creationId xmlns:p14="http://schemas.microsoft.com/office/powerpoint/2010/main" val="40032752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500"/>
                            </p:stCondLst>
                            <p:childTnLst>
                              <p:par>
                                <p:cTn id="4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500"/>
                            </p:stCondLst>
                            <p:childTnLst>
                              <p:par>
                                <p:cTn id="6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500"/>
                            </p:stCondLst>
                            <p:childTnLst>
                              <p:par>
                                <p:cTn id="6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500"/>
                            </p:stCondLst>
                            <p:childTnLst>
                              <p:par>
                                <p:cTn id="7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4500"/>
                            </p:stCondLst>
                            <p:childTnLst>
                              <p:par>
                                <p:cTn id="7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500"/>
                            </p:stCondLst>
                            <p:childTnLst>
                              <p:par>
                                <p:cTn id="8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6500"/>
                            </p:stCondLst>
                            <p:childTnLst>
                              <p:par>
                                <p:cTn id="9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4" grpId="0"/>
      <p:bldP spid="35" grpId="0" animBg="1"/>
      <p:bldP spid="36" grpId="0" animBg="1"/>
      <p:bldP spid="37" grpId="0" animBg="1"/>
      <p:bldP spid="38" grpId="0" animBg="1"/>
      <p:bldP spid="39" grpId="0"/>
      <p:bldP spid="40" grpId="0"/>
      <p:bldP spid="41" grpId="0"/>
      <p:bldP spid="42" grpId="0" animBg="1"/>
      <p:bldP spid="43" grpId="0" animBg="1"/>
      <p:bldP spid="44" grpId="0"/>
      <p:bldP spid="45" grpId="0" animBg="1"/>
      <p:bldP spid="46" grpId="0"/>
      <p:bldP spid="4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">
            <a:extLst>
              <a:ext uri="{FF2B5EF4-FFF2-40B4-BE49-F238E27FC236}">
                <a16:creationId xmlns:a16="http://schemas.microsoft.com/office/drawing/2014/main" id="{8A9F4020-6433-4F84-8CD6-F08ECDD7F2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8913"/>
            <a:ext cx="230819" cy="46355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8D3CFE8-312B-4A9B-BC10-CB8B0059A66D}"/>
              </a:ext>
            </a:extLst>
          </p:cNvPr>
          <p:cNvSpPr txBox="1"/>
          <p:nvPr/>
        </p:nvSpPr>
        <p:spPr>
          <a:xfrm>
            <a:off x="479394" y="188913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对企业</a:t>
            </a:r>
            <a:r>
              <a:rPr lang="zh-CN" altLang="en-US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价值观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的理解</a:t>
            </a:r>
          </a:p>
        </p:txBody>
      </p: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4C128837-A326-40EF-B812-0ED2D263252E}"/>
              </a:ext>
            </a:extLst>
          </p:cNvPr>
          <p:cNvGrpSpPr/>
          <p:nvPr/>
        </p:nvGrpSpPr>
        <p:grpSpPr>
          <a:xfrm>
            <a:off x="1360824" y="2035031"/>
            <a:ext cx="2233928" cy="3506204"/>
            <a:chOff x="778084" y="1038958"/>
            <a:chExt cx="1850186" cy="2900945"/>
          </a:xfrm>
        </p:grpSpPr>
        <p:sp>
          <p:nvSpPr>
            <p:cNvPr id="35" name="圆角矩形 32">
              <a:extLst>
                <a:ext uri="{FF2B5EF4-FFF2-40B4-BE49-F238E27FC236}">
                  <a16:creationId xmlns:a16="http://schemas.microsoft.com/office/drawing/2014/main" id="{BD0147C6-AA73-4FF0-8EB5-8D97FD60C2BD}"/>
                </a:ext>
              </a:extLst>
            </p:cNvPr>
            <p:cNvSpPr/>
            <p:nvPr/>
          </p:nvSpPr>
          <p:spPr>
            <a:xfrm>
              <a:off x="887052" y="1038958"/>
              <a:ext cx="1632254" cy="1502650"/>
            </a:xfrm>
            <a:prstGeom prst="roundRect">
              <a:avLst>
                <a:gd name="adj" fmla="val 9350"/>
              </a:avLst>
            </a:prstGeom>
            <a:solidFill>
              <a:srgbClr val="C00000"/>
            </a:solidFill>
            <a:ln w="25400" cap="flat" cmpd="sng" algn="ctr">
              <a:solidFill>
                <a:sysClr val="window" lastClr="FFFFFF"/>
              </a:solidFill>
              <a:prstDash val="solid"/>
            </a:ln>
            <a:effectLst>
              <a:outerShdw blurRad="1270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lIns="91440" tIns="45720" rIns="91440" bIns="45720" rtlCol="0" anchor="ctr"/>
            <a:lstStyle/>
            <a:p>
              <a:pPr marL="0" marR="0" lvl="0" indent="0" algn="ct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HK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36" name="任意多边形 33">
              <a:extLst>
                <a:ext uri="{FF2B5EF4-FFF2-40B4-BE49-F238E27FC236}">
                  <a16:creationId xmlns:a16="http://schemas.microsoft.com/office/drawing/2014/main" id="{7CF67681-9C65-4717-897C-CBCC6DCE8482}"/>
                </a:ext>
              </a:extLst>
            </p:cNvPr>
            <p:cNvSpPr/>
            <p:nvPr/>
          </p:nvSpPr>
          <p:spPr>
            <a:xfrm>
              <a:off x="778084" y="1947913"/>
              <a:ext cx="1850186" cy="1991990"/>
            </a:xfrm>
            <a:custGeom>
              <a:avLst/>
              <a:gdLst>
                <a:gd name="connsiteX0" fmla="*/ 1 w 2466914"/>
                <a:gd name="connsiteY0" fmla="*/ 0 h 3944375"/>
                <a:gd name="connsiteX1" fmla="*/ 2466914 w 2466914"/>
                <a:gd name="connsiteY1" fmla="*/ 0 h 3944375"/>
                <a:gd name="connsiteX2" fmla="*/ 2466914 w 2466914"/>
                <a:gd name="connsiteY2" fmla="*/ 3515745 h 3944375"/>
                <a:gd name="connsiteX3" fmla="*/ 2466913 w 2466914"/>
                <a:gd name="connsiteY3" fmla="*/ 3515745 h 3944375"/>
                <a:gd name="connsiteX4" fmla="*/ 2466913 w 2466914"/>
                <a:gd name="connsiteY4" fmla="*/ 3757044 h 3944375"/>
                <a:gd name="connsiteX5" fmla="*/ 2279582 w 2466914"/>
                <a:gd name="connsiteY5" fmla="*/ 3944375 h 3944375"/>
                <a:gd name="connsiteX6" fmla="*/ 187331 w 2466914"/>
                <a:gd name="connsiteY6" fmla="*/ 3944375 h 3944375"/>
                <a:gd name="connsiteX7" fmla="*/ 0 w 2466914"/>
                <a:gd name="connsiteY7" fmla="*/ 3757044 h 3944375"/>
                <a:gd name="connsiteX8" fmla="*/ 0 w 2466914"/>
                <a:gd name="connsiteY8" fmla="*/ 2128171 h 3944375"/>
                <a:gd name="connsiteX9" fmla="*/ 1 w 2466914"/>
                <a:gd name="connsiteY9" fmla="*/ 2128161 h 3944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66914" h="3944375">
                  <a:moveTo>
                    <a:pt x="1" y="0"/>
                  </a:moveTo>
                  <a:lnTo>
                    <a:pt x="2466914" y="0"/>
                  </a:lnTo>
                  <a:lnTo>
                    <a:pt x="2466914" y="3515745"/>
                  </a:lnTo>
                  <a:lnTo>
                    <a:pt x="2466913" y="3515745"/>
                  </a:lnTo>
                  <a:lnTo>
                    <a:pt x="2466913" y="3757044"/>
                  </a:lnTo>
                  <a:cubicBezTo>
                    <a:pt x="2466913" y="3860504"/>
                    <a:pt x="2383042" y="3944375"/>
                    <a:pt x="2279582" y="3944375"/>
                  </a:cubicBezTo>
                  <a:lnTo>
                    <a:pt x="187331" y="3944375"/>
                  </a:lnTo>
                  <a:cubicBezTo>
                    <a:pt x="83871" y="3944375"/>
                    <a:pt x="0" y="3860504"/>
                    <a:pt x="0" y="3757044"/>
                  </a:cubicBezTo>
                  <a:lnTo>
                    <a:pt x="0" y="2128171"/>
                  </a:lnTo>
                  <a:lnTo>
                    <a:pt x="1" y="2128161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 w="25400" cap="flat" cmpd="sng" algn="ctr">
              <a:solidFill>
                <a:srgbClr val="002161"/>
              </a:solidFill>
              <a:prstDash val="solid"/>
            </a:ln>
            <a:effectLst>
              <a:outerShdw blurRad="1270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lIns="91440" tIns="45720" rIns="91440" bIns="45720" rtlCol="0" anchor="ctr"/>
            <a:lstStyle/>
            <a:p>
              <a:pPr marL="0" marR="0" lvl="0" indent="0" algn="ct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HK" alt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2A38E2FD-FA63-4004-AA28-84F8579C267F}"/>
                </a:ext>
              </a:extLst>
            </p:cNvPr>
            <p:cNvSpPr/>
            <p:nvPr/>
          </p:nvSpPr>
          <p:spPr>
            <a:xfrm>
              <a:off x="1403141" y="1647875"/>
              <a:ext cx="600075" cy="600075"/>
            </a:xfrm>
            <a:prstGeom prst="ellipse">
              <a:avLst/>
            </a:prstGeom>
            <a:solidFill>
              <a:srgbClr val="C00000"/>
            </a:solidFill>
            <a:ln w="25400" cap="flat" cmpd="sng" algn="ctr">
              <a:noFill/>
              <a:prstDash val="solid"/>
            </a:ln>
            <a:effectLst/>
          </p:spPr>
          <p:txBody>
            <a:bodyPr lIns="91440" tIns="45720" rIns="91440" bIns="45720" rtlCol="0" anchor="ctr"/>
            <a:lstStyle/>
            <a:p>
              <a:pPr marL="0" marR="0" lvl="0" indent="0" algn="ct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HK" alt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38" name="文本框 11">
              <a:extLst>
                <a:ext uri="{FF2B5EF4-FFF2-40B4-BE49-F238E27FC236}">
                  <a16:creationId xmlns:a16="http://schemas.microsoft.com/office/drawing/2014/main" id="{98137B46-C224-44B6-8C6B-0063A0109CDE}"/>
                </a:ext>
              </a:extLst>
            </p:cNvPr>
            <p:cNvSpPr txBox="1"/>
            <p:nvPr/>
          </p:nvSpPr>
          <p:spPr>
            <a:xfrm>
              <a:off x="1304926" y="1222952"/>
              <a:ext cx="839367" cy="636616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/>
            <a:p>
              <a:pPr marL="0" marR="0" lvl="0" indent="0" algn="ct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HK" sz="4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Impact" panose="020B0806030902050204" pitchFamily="34" charset="0"/>
                  <a:ea typeface="张海山锐谐体2.0-授权联系：Samtype@QQ.com" panose="02000000000000000000" pitchFamily="2" charset="-122"/>
                </a:rPr>
                <a:t>01</a:t>
              </a:r>
              <a:endParaRPr kumimoji="0" lang="zh-HK" altLang="en-US" sz="4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张海山锐谐体2.0-授权联系：Samtype@QQ.com" panose="02000000000000000000" pitchFamily="2" charset="-122"/>
              </a:endParaRPr>
            </a:p>
          </p:txBody>
        </p:sp>
        <p:sp>
          <p:nvSpPr>
            <p:cNvPr id="39" name="文本框 64">
              <a:extLst>
                <a:ext uri="{FF2B5EF4-FFF2-40B4-BE49-F238E27FC236}">
                  <a16:creationId xmlns:a16="http://schemas.microsoft.com/office/drawing/2014/main" id="{BA3865C8-AE91-4F5C-9522-7CC8578BB880}"/>
                </a:ext>
              </a:extLst>
            </p:cNvPr>
            <p:cNvSpPr txBox="1"/>
            <p:nvPr/>
          </p:nvSpPr>
          <p:spPr>
            <a:xfrm>
              <a:off x="1121982" y="2765638"/>
              <a:ext cx="1110344" cy="347964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/>
            <a:p>
              <a:pPr marL="0" marR="0" lvl="0" indent="0" algn="ct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133" b="1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专业</a:t>
              </a:r>
              <a:endParaRPr kumimoji="0" lang="zh-HK" altLang="en-US" sz="2133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967F0498-24DE-47EF-8118-581783D202A9}"/>
              </a:ext>
            </a:extLst>
          </p:cNvPr>
          <p:cNvGrpSpPr/>
          <p:nvPr/>
        </p:nvGrpSpPr>
        <p:grpSpPr>
          <a:xfrm>
            <a:off x="3766063" y="2035031"/>
            <a:ext cx="2233928" cy="3506204"/>
            <a:chOff x="2690633" y="1038958"/>
            <a:chExt cx="1850186" cy="2900945"/>
          </a:xfrm>
        </p:grpSpPr>
        <p:sp>
          <p:nvSpPr>
            <p:cNvPr id="42" name="圆角矩形 39">
              <a:extLst>
                <a:ext uri="{FF2B5EF4-FFF2-40B4-BE49-F238E27FC236}">
                  <a16:creationId xmlns:a16="http://schemas.microsoft.com/office/drawing/2014/main" id="{A2913B86-E12D-4727-9436-9A1F5F9E8F37}"/>
                </a:ext>
              </a:extLst>
            </p:cNvPr>
            <p:cNvSpPr/>
            <p:nvPr/>
          </p:nvSpPr>
          <p:spPr>
            <a:xfrm>
              <a:off x="2799601" y="1038958"/>
              <a:ext cx="1632254" cy="1502651"/>
            </a:xfrm>
            <a:prstGeom prst="roundRect">
              <a:avLst>
                <a:gd name="adj" fmla="val 9350"/>
              </a:avLst>
            </a:prstGeom>
            <a:solidFill>
              <a:srgbClr val="C00000"/>
            </a:solidFill>
            <a:ln w="25400" cap="flat" cmpd="sng" algn="ctr">
              <a:solidFill>
                <a:sysClr val="window" lastClr="FFFFFF"/>
              </a:solidFill>
              <a:prstDash val="solid"/>
            </a:ln>
            <a:effectLst>
              <a:outerShdw blurRad="1270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lIns="91440" tIns="45720" rIns="91440" bIns="45720" rtlCol="0" anchor="ctr"/>
            <a:lstStyle/>
            <a:p>
              <a:pPr marL="0" marR="0" lvl="0" indent="0" algn="ct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HK" alt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43" name="任意多边形 40">
              <a:extLst>
                <a:ext uri="{FF2B5EF4-FFF2-40B4-BE49-F238E27FC236}">
                  <a16:creationId xmlns:a16="http://schemas.microsoft.com/office/drawing/2014/main" id="{42BACA0A-3B23-4501-BC84-ED312E982E97}"/>
                </a:ext>
              </a:extLst>
            </p:cNvPr>
            <p:cNvSpPr/>
            <p:nvPr/>
          </p:nvSpPr>
          <p:spPr>
            <a:xfrm>
              <a:off x="2690633" y="1947912"/>
              <a:ext cx="1850186" cy="1991991"/>
            </a:xfrm>
            <a:custGeom>
              <a:avLst/>
              <a:gdLst>
                <a:gd name="connsiteX0" fmla="*/ 1 w 2466914"/>
                <a:gd name="connsiteY0" fmla="*/ 0 h 3944375"/>
                <a:gd name="connsiteX1" fmla="*/ 2466914 w 2466914"/>
                <a:gd name="connsiteY1" fmla="*/ 0 h 3944375"/>
                <a:gd name="connsiteX2" fmla="*/ 2466914 w 2466914"/>
                <a:gd name="connsiteY2" fmla="*/ 3515745 h 3944375"/>
                <a:gd name="connsiteX3" fmla="*/ 2466913 w 2466914"/>
                <a:gd name="connsiteY3" fmla="*/ 3515745 h 3944375"/>
                <a:gd name="connsiteX4" fmla="*/ 2466913 w 2466914"/>
                <a:gd name="connsiteY4" fmla="*/ 3757044 h 3944375"/>
                <a:gd name="connsiteX5" fmla="*/ 2279582 w 2466914"/>
                <a:gd name="connsiteY5" fmla="*/ 3944375 h 3944375"/>
                <a:gd name="connsiteX6" fmla="*/ 187331 w 2466914"/>
                <a:gd name="connsiteY6" fmla="*/ 3944375 h 3944375"/>
                <a:gd name="connsiteX7" fmla="*/ 0 w 2466914"/>
                <a:gd name="connsiteY7" fmla="*/ 3757044 h 3944375"/>
                <a:gd name="connsiteX8" fmla="*/ 0 w 2466914"/>
                <a:gd name="connsiteY8" fmla="*/ 2128171 h 3944375"/>
                <a:gd name="connsiteX9" fmla="*/ 1 w 2466914"/>
                <a:gd name="connsiteY9" fmla="*/ 2128161 h 3944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66914" h="3944375">
                  <a:moveTo>
                    <a:pt x="1" y="0"/>
                  </a:moveTo>
                  <a:lnTo>
                    <a:pt x="2466914" y="0"/>
                  </a:lnTo>
                  <a:lnTo>
                    <a:pt x="2466914" y="3515745"/>
                  </a:lnTo>
                  <a:lnTo>
                    <a:pt x="2466913" y="3515745"/>
                  </a:lnTo>
                  <a:lnTo>
                    <a:pt x="2466913" y="3757044"/>
                  </a:lnTo>
                  <a:cubicBezTo>
                    <a:pt x="2466913" y="3860504"/>
                    <a:pt x="2383042" y="3944375"/>
                    <a:pt x="2279582" y="3944375"/>
                  </a:cubicBezTo>
                  <a:lnTo>
                    <a:pt x="187331" y="3944375"/>
                  </a:lnTo>
                  <a:cubicBezTo>
                    <a:pt x="83871" y="3944375"/>
                    <a:pt x="0" y="3860504"/>
                    <a:pt x="0" y="3757044"/>
                  </a:cubicBezTo>
                  <a:lnTo>
                    <a:pt x="0" y="2128171"/>
                  </a:lnTo>
                  <a:lnTo>
                    <a:pt x="1" y="2128161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 w="25400" cap="flat" cmpd="sng" algn="ctr">
              <a:solidFill>
                <a:srgbClr val="002161"/>
              </a:solidFill>
              <a:prstDash val="solid"/>
            </a:ln>
            <a:effectLst>
              <a:outerShdw blurRad="1016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lIns="91440" tIns="45720" rIns="91440" bIns="45720" rtlCol="0" anchor="ctr"/>
            <a:lstStyle/>
            <a:p>
              <a:pPr marL="0" marR="0" lvl="0" indent="0" algn="ct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HK" alt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44" name="椭圆 43">
              <a:extLst>
                <a:ext uri="{FF2B5EF4-FFF2-40B4-BE49-F238E27FC236}">
                  <a16:creationId xmlns:a16="http://schemas.microsoft.com/office/drawing/2014/main" id="{113E4020-907D-4F39-B486-3E46757C4472}"/>
                </a:ext>
              </a:extLst>
            </p:cNvPr>
            <p:cNvSpPr/>
            <p:nvPr/>
          </p:nvSpPr>
          <p:spPr>
            <a:xfrm>
              <a:off x="3315689" y="1647875"/>
              <a:ext cx="600075" cy="600075"/>
            </a:xfrm>
            <a:prstGeom prst="ellipse">
              <a:avLst/>
            </a:prstGeom>
            <a:solidFill>
              <a:srgbClr val="C00000"/>
            </a:solidFill>
            <a:ln w="25400" cap="flat" cmpd="sng" algn="ctr">
              <a:noFill/>
              <a:prstDash val="solid"/>
            </a:ln>
            <a:effectLst/>
          </p:spPr>
          <p:txBody>
            <a:bodyPr lIns="91440" tIns="45720" rIns="91440" bIns="45720" rtlCol="0" anchor="ctr"/>
            <a:lstStyle/>
            <a:p>
              <a:pPr marL="0" marR="0" lvl="0" indent="0" algn="ct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HK" alt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45" name="文本框 48">
              <a:extLst>
                <a:ext uri="{FF2B5EF4-FFF2-40B4-BE49-F238E27FC236}">
                  <a16:creationId xmlns:a16="http://schemas.microsoft.com/office/drawing/2014/main" id="{8C1E3890-71DE-4DE8-BEC6-4E12EA6EDC07}"/>
                </a:ext>
              </a:extLst>
            </p:cNvPr>
            <p:cNvSpPr txBox="1"/>
            <p:nvPr/>
          </p:nvSpPr>
          <p:spPr>
            <a:xfrm>
              <a:off x="3185327" y="1222952"/>
              <a:ext cx="894944" cy="636616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/>
            <a:p>
              <a:pPr marL="0" marR="0" lvl="0" indent="0" algn="ct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HK" sz="4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Impact" panose="020B0806030902050204" pitchFamily="34" charset="0"/>
                  <a:ea typeface="张海山锐谐体2.0-授权联系：Samtype@QQ.com" panose="02000000000000000000" pitchFamily="2" charset="-122"/>
                </a:rPr>
                <a:t>02</a:t>
              </a:r>
              <a:endParaRPr kumimoji="0" lang="zh-HK" altLang="en-US" sz="4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张海山锐谐体2.0-授权联系：Samtype@QQ.com" panose="02000000000000000000" pitchFamily="2" charset="-122"/>
              </a:endParaRPr>
            </a:p>
          </p:txBody>
        </p:sp>
        <p:sp>
          <p:nvSpPr>
            <p:cNvPr id="46" name="文本框 66">
              <a:extLst>
                <a:ext uri="{FF2B5EF4-FFF2-40B4-BE49-F238E27FC236}">
                  <a16:creationId xmlns:a16="http://schemas.microsoft.com/office/drawing/2014/main" id="{4BF47433-398F-4569-A78D-DE2EFC5F512A}"/>
                </a:ext>
              </a:extLst>
            </p:cNvPr>
            <p:cNvSpPr txBox="1"/>
            <p:nvPr/>
          </p:nvSpPr>
          <p:spPr>
            <a:xfrm>
              <a:off x="3060264" y="2765638"/>
              <a:ext cx="1110344" cy="347964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/>
            <a:p>
              <a:pPr marL="0" marR="0" lvl="0" indent="0" algn="ct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133" b="1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专注</a:t>
              </a:r>
              <a:endParaRPr kumimoji="0" lang="zh-HK" altLang="en-US" sz="2133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A8C38886-82CD-4B43-AB59-ECB46A3A62DF}"/>
              </a:ext>
            </a:extLst>
          </p:cNvPr>
          <p:cNvGrpSpPr/>
          <p:nvPr/>
        </p:nvGrpSpPr>
        <p:grpSpPr>
          <a:xfrm>
            <a:off x="6161357" y="2035031"/>
            <a:ext cx="2233928" cy="3506204"/>
            <a:chOff x="4603182" y="1038958"/>
            <a:chExt cx="1850186" cy="2900945"/>
          </a:xfrm>
        </p:grpSpPr>
        <p:sp>
          <p:nvSpPr>
            <p:cNvPr id="49" name="圆角矩形 46">
              <a:extLst>
                <a:ext uri="{FF2B5EF4-FFF2-40B4-BE49-F238E27FC236}">
                  <a16:creationId xmlns:a16="http://schemas.microsoft.com/office/drawing/2014/main" id="{4BAB7390-28A7-4432-B64C-9C50FD846508}"/>
                </a:ext>
              </a:extLst>
            </p:cNvPr>
            <p:cNvSpPr/>
            <p:nvPr/>
          </p:nvSpPr>
          <p:spPr>
            <a:xfrm>
              <a:off x="4712149" y="1038958"/>
              <a:ext cx="1632254" cy="1502651"/>
            </a:xfrm>
            <a:prstGeom prst="roundRect">
              <a:avLst>
                <a:gd name="adj" fmla="val 9350"/>
              </a:avLst>
            </a:prstGeom>
            <a:solidFill>
              <a:srgbClr val="C00000"/>
            </a:solidFill>
            <a:ln w="25400" cap="flat" cmpd="sng" algn="ctr">
              <a:solidFill>
                <a:sysClr val="window" lastClr="FFFFFF"/>
              </a:solidFill>
              <a:prstDash val="solid"/>
            </a:ln>
            <a:effectLst>
              <a:outerShdw blurRad="1270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lIns="91440" tIns="45720" rIns="91440" bIns="45720" rtlCol="0" anchor="ctr"/>
            <a:lstStyle/>
            <a:p>
              <a:pPr marL="0" marR="0" lvl="0" indent="0" algn="ct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HK" alt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50" name="任意多边形 47">
              <a:extLst>
                <a:ext uri="{FF2B5EF4-FFF2-40B4-BE49-F238E27FC236}">
                  <a16:creationId xmlns:a16="http://schemas.microsoft.com/office/drawing/2014/main" id="{12BC099C-05CE-48CE-8F5F-60062936942F}"/>
                </a:ext>
              </a:extLst>
            </p:cNvPr>
            <p:cNvSpPr/>
            <p:nvPr/>
          </p:nvSpPr>
          <p:spPr>
            <a:xfrm>
              <a:off x="4603182" y="1947912"/>
              <a:ext cx="1850186" cy="1991991"/>
            </a:xfrm>
            <a:custGeom>
              <a:avLst/>
              <a:gdLst>
                <a:gd name="connsiteX0" fmla="*/ 1 w 2466914"/>
                <a:gd name="connsiteY0" fmla="*/ 0 h 3944375"/>
                <a:gd name="connsiteX1" fmla="*/ 2466914 w 2466914"/>
                <a:gd name="connsiteY1" fmla="*/ 0 h 3944375"/>
                <a:gd name="connsiteX2" fmla="*/ 2466914 w 2466914"/>
                <a:gd name="connsiteY2" fmla="*/ 3515745 h 3944375"/>
                <a:gd name="connsiteX3" fmla="*/ 2466913 w 2466914"/>
                <a:gd name="connsiteY3" fmla="*/ 3515745 h 3944375"/>
                <a:gd name="connsiteX4" fmla="*/ 2466913 w 2466914"/>
                <a:gd name="connsiteY4" fmla="*/ 3757044 h 3944375"/>
                <a:gd name="connsiteX5" fmla="*/ 2279582 w 2466914"/>
                <a:gd name="connsiteY5" fmla="*/ 3944375 h 3944375"/>
                <a:gd name="connsiteX6" fmla="*/ 187331 w 2466914"/>
                <a:gd name="connsiteY6" fmla="*/ 3944375 h 3944375"/>
                <a:gd name="connsiteX7" fmla="*/ 0 w 2466914"/>
                <a:gd name="connsiteY7" fmla="*/ 3757044 h 3944375"/>
                <a:gd name="connsiteX8" fmla="*/ 0 w 2466914"/>
                <a:gd name="connsiteY8" fmla="*/ 2128171 h 3944375"/>
                <a:gd name="connsiteX9" fmla="*/ 1 w 2466914"/>
                <a:gd name="connsiteY9" fmla="*/ 2128161 h 3944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66914" h="3944375">
                  <a:moveTo>
                    <a:pt x="1" y="0"/>
                  </a:moveTo>
                  <a:lnTo>
                    <a:pt x="2466914" y="0"/>
                  </a:lnTo>
                  <a:lnTo>
                    <a:pt x="2466914" y="3515745"/>
                  </a:lnTo>
                  <a:lnTo>
                    <a:pt x="2466913" y="3515745"/>
                  </a:lnTo>
                  <a:lnTo>
                    <a:pt x="2466913" y="3757044"/>
                  </a:lnTo>
                  <a:cubicBezTo>
                    <a:pt x="2466913" y="3860504"/>
                    <a:pt x="2383042" y="3944375"/>
                    <a:pt x="2279582" y="3944375"/>
                  </a:cubicBezTo>
                  <a:lnTo>
                    <a:pt x="187331" y="3944375"/>
                  </a:lnTo>
                  <a:cubicBezTo>
                    <a:pt x="83871" y="3944375"/>
                    <a:pt x="0" y="3860504"/>
                    <a:pt x="0" y="3757044"/>
                  </a:cubicBezTo>
                  <a:lnTo>
                    <a:pt x="0" y="2128171"/>
                  </a:lnTo>
                  <a:lnTo>
                    <a:pt x="1" y="2128161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 w="25400" cap="flat" cmpd="sng" algn="ctr">
              <a:solidFill>
                <a:srgbClr val="002161"/>
              </a:solidFill>
              <a:prstDash val="solid"/>
            </a:ln>
            <a:effectLst>
              <a:outerShdw blurRad="1016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lIns="91440" tIns="45720" rIns="91440" bIns="45720" rtlCol="0" anchor="ctr"/>
            <a:lstStyle/>
            <a:p>
              <a:pPr marL="0" marR="0" lvl="0" indent="0" algn="ct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HK" alt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51" name="椭圆 50">
              <a:extLst>
                <a:ext uri="{FF2B5EF4-FFF2-40B4-BE49-F238E27FC236}">
                  <a16:creationId xmlns:a16="http://schemas.microsoft.com/office/drawing/2014/main" id="{BD9A52DF-FBA2-4F4E-A51D-DB39C4A5E676}"/>
                </a:ext>
              </a:extLst>
            </p:cNvPr>
            <p:cNvSpPr/>
            <p:nvPr/>
          </p:nvSpPr>
          <p:spPr>
            <a:xfrm>
              <a:off x="5228238" y="1647875"/>
              <a:ext cx="600075" cy="600075"/>
            </a:xfrm>
            <a:prstGeom prst="ellipse">
              <a:avLst/>
            </a:prstGeom>
            <a:solidFill>
              <a:srgbClr val="C00000"/>
            </a:solidFill>
            <a:ln w="25400" cap="flat" cmpd="sng" algn="ctr">
              <a:noFill/>
              <a:prstDash val="solid"/>
            </a:ln>
            <a:effectLst/>
          </p:spPr>
          <p:txBody>
            <a:bodyPr lIns="91440" tIns="45720" rIns="91440" bIns="45720" rtlCol="0" anchor="ctr"/>
            <a:lstStyle/>
            <a:p>
              <a:pPr marL="0" marR="0" lvl="0" indent="0" algn="ct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HK" alt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52" name="文本框 54">
              <a:extLst>
                <a:ext uri="{FF2B5EF4-FFF2-40B4-BE49-F238E27FC236}">
                  <a16:creationId xmlns:a16="http://schemas.microsoft.com/office/drawing/2014/main" id="{5195F185-170E-4E55-ADE7-20F79D3DB301}"/>
                </a:ext>
              </a:extLst>
            </p:cNvPr>
            <p:cNvSpPr txBox="1"/>
            <p:nvPr/>
          </p:nvSpPr>
          <p:spPr>
            <a:xfrm>
              <a:off x="5044295" y="1222952"/>
              <a:ext cx="978584" cy="636616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/>
            <a:p>
              <a:pPr marL="0" marR="0" lvl="0" indent="0" algn="ct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HK" sz="4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Impact" panose="020B0806030902050204" pitchFamily="34" charset="0"/>
                  <a:ea typeface="张海山锐谐体2.0-授权联系：Samtype@QQ.com" panose="02000000000000000000" pitchFamily="2" charset="-122"/>
                </a:rPr>
                <a:t>03</a:t>
              </a:r>
              <a:endParaRPr kumimoji="0" lang="zh-HK" altLang="en-US" sz="4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张海山锐谐体2.0-授权联系：Samtype@QQ.com" panose="02000000000000000000" pitchFamily="2" charset="-122"/>
              </a:endParaRPr>
            </a:p>
          </p:txBody>
        </p:sp>
        <p:sp>
          <p:nvSpPr>
            <p:cNvPr id="53" name="文本框 68">
              <a:extLst>
                <a:ext uri="{FF2B5EF4-FFF2-40B4-BE49-F238E27FC236}">
                  <a16:creationId xmlns:a16="http://schemas.microsoft.com/office/drawing/2014/main" id="{4DC5B6CE-F885-421A-882C-83623A7038C3}"/>
                </a:ext>
              </a:extLst>
            </p:cNvPr>
            <p:cNvSpPr txBox="1"/>
            <p:nvPr/>
          </p:nvSpPr>
          <p:spPr>
            <a:xfrm>
              <a:off x="4960299" y="2765638"/>
              <a:ext cx="1110344" cy="347964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/>
            <a:p>
              <a:pPr marL="0" marR="0" lvl="0" indent="0" algn="ct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133" b="1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协同</a:t>
              </a:r>
              <a:endParaRPr kumimoji="0" lang="zh-HK" altLang="en-US" sz="2133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B8A017B9-156D-4079-96AC-3A2812107F3E}"/>
              </a:ext>
            </a:extLst>
          </p:cNvPr>
          <p:cNvGrpSpPr/>
          <p:nvPr/>
        </p:nvGrpSpPr>
        <p:grpSpPr>
          <a:xfrm>
            <a:off x="8566595" y="2035031"/>
            <a:ext cx="2233928" cy="3506204"/>
            <a:chOff x="6515731" y="1038958"/>
            <a:chExt cx="1850186" cy="2900945"/>
          </a:xfrm>
        </p:grpSpPr>
        <p:sp>
          <p:nvSpPr>
            <p:cNvPr id="56" name="圆角矩形 53">
              <a:extLst>
                <a:ext uri="{FF2B5EF4-FFF2-40B4-BE49-F238E27FC236}">
                  <a16:creationId xmlns:a16="http://schemas.microsoft.com/office/drawing/2014/main" id="{B1B6B8C4-9147-4B46-B810-6E90B329600D}"/>
                </a:ext>
              </a:extLst>
            </p:cNvPr>
            <p:cNvSpPr/>
            <p:nvPr/>
          </p:nvSpPr>
          <p:spPr>
            <a:xfrm>
              <a:off x="6681751" y="1038958"/>
              <a:ext cx="1632254" cy="1502651"/>
            </a:xfrm>
            <a:prstGeom prst="roundRect">
              <a:avLst>
                <a:gd name="adj" fmla="val 9350"/>
              </a:avLst>
            </a:prstGeom>
            <a:solidFill>
              <a:srgbClr val="C00000"/>
            </a:solidFill>
            <a:ln w="25400" cap="flat" cmpd="sng" algn="ctr">
              <a:solidFill>
                <a:sysClr val="window" lastClr="FFFFFF"/>
              </a:solidFill>
              <a:prstDash val="solid"/>
            </a:ln>
            <a:effectLst>
              <a:outerShdw blurRad="1270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lIns="91440" tIns="45720" rIns="91440" bIns="45720" rtlCol="0" anchor="ctr"/>
            <a:lstStyle/>
            <a:p>
              <a:pPr marL="0" marR="0" lvl="0" indent="0" algn="ct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HK" alt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57" name="任意多边形 54">
              <a:extLst>
                <a:ext uri="{FF2B5EF4-FFF2-40B4-BE49-F238E27FC236}">
                  <a16:creationId xmlns:a16="http://schemas.microsoft.com/office/drawing/2014/main" id="{7D644AA0-0C27-4567-96F1-BDFF0F405C1E}"/>
                </a:ext>
              </a:extLst>
            </p:cNvPr>
            <p:cNvSpPr/>
            <p:nvPr/>
          </p:nvSpPr>
          <p:spPr>
            <a:xfrm>
              <a:off x="6515731" y="1947912"/>
              <a:ext cx="1850186" cy="1991991"/>
            </a:xfrm>
            <a:custGeom>
              <a:avLst/>
              <a:gdLst>
                <a:gd name="connsiteX0" fmla="*/ 1 w 2466914"/>
                <a:gd name="connsiteY0" fmla="*/ 0 h 3944375"/>
                <a:gd name="connsiteX1" fmla="*/ 2466914 w 2466914"/>
                <a:gd name="connsiteY1" fmla="*/ 0 h 3944375"/>
                <a:gd name="connsiteX2" fmla="*/ 2466914 w 2466914"/>
                <a:gd name="connsiteY2" fmla="*/ 3515745 h 3944375"/>
                <a:gd name="connsiteX3" fmla="*/ 2466913 w 2466914"/>
                <a:gd name="connsiteY3" fmla="*/ 3515745 h 3944375"/>
                <a:gd name="connsiteX4" fmla="*/ 2466913 w 2466914"/>
                <a:gd name="connsiteY4" fmla="*/ 3757044 h 3944375"/>
                <a:gd name="connsiteX5" fmla="*/ 2279582 w 2466914"/>
                <a:gd name="connsiteY5" fmla="*/ 3944375 h 3944375"/>
                <a:gd name="connsiteX6" fmla="*/ 187331 w 2466914"/>
                <a:gd name="connsiteY6" fmla="*/ 3944375 h 3944375"/>
                <a:gd name="connsiteX7" fmla="*/ 0 w 2466914"/>
                <a:gd name="connsiteY7" fmla="*/ 3757044 h 3944375"/>
                <a:gd name="connsiteX8" fmla="*/ 0 w 2466914"/>
                <a:gd name="connsiteY8" fmla="*/ 2128171 h 3944375"/>
                <a:gd name="connsiteX9" fmla="*/ 1 w 2466914"/>
                <a:gd name="connsiteY9" fmla="*/ 2128161 h 3944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66914" h="3944375">
                  <a:moveTo>
                    <a:pt x="1" y="0"/>
                  </a:moveTo>
                  <a:lnTo>
                    <a:pt x="2466914" y="0"/>
                  </a:lnTo>
                  <a:lnTo>
                    <a:pt x="2466914" y="3515745"/>
                  </a:lnTo>
                  <a:lnTo>
                    <a:pt x="2466913" y="3515745"/>
                  </a:lnTo>
                  <a:lnTo>
                    <a:pt x="2466913" y="3757044"/>
                  </a:lnTo>
                  <a:cubicBezTo>
                    <a:pt x="2466913" y="3860504"/>
                    <a:pt x="2383042" y="3944375"/>
                    <a:pt x="2279582" y="3944375"/>
                  </a:cubicBezTo>
                  <a:lnTo>
                    <a:pt x="187331" y="3944375"/>
                  </a:lnTo>
                  <a:cubicBezTo>
                    <a:pt x="83871" y="3944375"/>
                    <a:pt x="0" y="3860504"/>
                    <a:pt x="0" y="3757044"/>
                  </a:cubicBezTo>
                  <a:lnTo>
                    <a:pt x="0" y="2128171"/>
                  </a:lnTo>
                  <a:lnTo>
                    <a:pt x="1" y="2128161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 w="25400" cap="flat" cmpd="sng" algn="ctr">
              <a:solidFill>
                <a:srgbClr val="002161"/>
              </a:solidFill>
              <a:prstDash val="solid"/>
            </a:ln>
            <a:effectLst>
              <a:outerShdw blurRad="1016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lIns="91440" tIns="45720" rIns="91440" bIns="45720" rtlCol="0" anchor="ctr"/>
            <a:lstStyle/>
            <a:p>
              <a:pPr marL="0" marR="0" lvl="0" indent="0" algn="ct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HK" alt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58" name="椭圆 57">
              <a:extLst>
                <a:ext uri="{FF2B5EF4-FFF2-40B4-BE49-F238E27FC236}">
                  <a16:creationId xmlns:a16="http://schemas.microsoft.com/office/drawing/2014/main" id="{B3FBD141-C172-4959-AE21-BCA309EAB851}"/>
                </a:ext>
              </a:extLst>
            </p:cNvPr>
            <p:cNvSpPr/>
            <p:nvPr/>
          </p:nvSpPr>
          <p:spPr>
            <a:xfrm>
              <a:off x="7140787" y="1647875"/>
              <a:ext cx="600075" cy="600075"/>
            </a:xfrm>
            <a:prstGeom prst="ellipse">
              <a:avLst/>
            </a:prstGeom>
            <a:solidFill>
              <a:srgbClr val="C00000"/>
            </a:solidFill>
            <a:ln w="25400" cap="flat" cmpd="sng" algn="ctr">
              <a:noFill/>
              <a:prstDash val="solid"/>
            </a:ln>
            <a:effectLst/>
          </p:spPr>
          <p:txBody>
            <a:bodyPr lIns="91440" tIns="45720" rIns="91440" bIns="45720" rtlCol="0" anchor="ctr"/>
            <a:lstStyle/>
            <a:p>
              <a:pPr marL="0" marR="0" lvl="0" indent="0" algn="ct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HK" alt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59" name="文本框 60">
              <a:extLst>
                <a:ext uri="{FF2B5EF4-FFF2-40B4-BE49-F238E27FC236}">
                  <a16:creationId xmlns:a16="http://schemas.microsoft.com/office/drawing/2014/main" id="{B4416761-B6E7-4F91-AA14-99777E4533E2}"/>
                </a:ext>
              </a:extLst>
            </p:cNvPr>
            <p:cNvSpPr txBox="1"/>
            <p:nvPr/>
          </p:nvSpPr>
          <p:spPr>
            <a:xfrm>
              <a:off x="6988992" y="1222952"/>
              <a:ext cx="876274" cy="636616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/>
            <a:p>
              <a:pPr marL="0" marR="0" lvl="0" indent="0" algn="ct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HK" sz="4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Impact" panose="020B0806030902050204" pitchFamily="34" charset="0"/>
                  <a:ea typeface="张海山锐谐体2.0-授权联系：Samtype@QQ.com" panose="02000000000000000000" pitchFamily="2" charset="-122"/>
                </a:rPr>
                <a:t>04</a:t>
              </a:r>
              <a:endParaRPr kumimoji="0" lang="zh-HK" altLang="en-US" sz="4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张海山锐谐体2.0-授权联系：Samtype@QQ.com" panose="02000000000000000000" pitchFamily="2" charset="-122"/>
              </a:endParaRPr>
            </a:p>
          </p:txBody>
        </p:sp>
        <p:sp>
          <p:nvSpPr>
            <p:cNvPr id="60" name="文本框 70">
              <a:extLst>
                <a:ext uri="{FF2B5EF4-FFF2-40B4-BE49-F238E27FC236}">
                  <a16:creationId xmlns:a16="http://schemas.microsoft.com/office/drawing/2014/main" id="{C1FE9F08-35C1-4FEB-B71E-0993CDA6A455}"/>
                </a:ext>
              </a:extLst>
            </p:cNvPr>
            <p:cNvSpPr txBox="1"/>
            <p:nvPr/>
          </p:nvSpPr>
          <p:spPr>
            <a:xfrm>
              <a:off x="6871957" y="2765638"/>
              <a:ext cx="1110344" cy="347964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/>
            <a:p>
              <a:pPr marL="0" marR="0" lvl="0" indent="0" algn="ct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133" b="1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创新</a:t>
              </a:r>
              <a:endParaRPr kumimoji="0" lang="zh-HK" altLang="en-US" sz="2133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28" name="图片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405" y="189865"/>
            <a:ext cx="1602625" cy="537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89165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000"/>
                            </p:stCondLst>
                            <p:childTnLst>
                              <p:par>
                                <p:cTn id="2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图片 32">
            <a:extLst>
              <a:ext uri="{FF2B5EF4-FFF2-40B4-BE49-F238E27FC236}">
                <a16:creationId xmlns:a16="http://schemas.microsoft.com/office/drawing/2014/main" id="{88252D1B-CA89-4A8A-98AA-8270156F66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1673" y="1552753"/>
            <a:ext cx="8093772" cy="3752494"/>
          </a:xfrm>
          <a:prstGeom prst="rect">
            <a:avLst/>
          </a:prstGeom>
        </p:spPr>
      </p:pic>
      <p:sp>
        <p:nvSpPr>
          <p:cNvPr id="6" name="矩形 1">
            <a:extLst>
              <a:ext uri="{FF2B5EF4-FFF2-40B4-BE49-F238E27FC236}">
                <a16:creationId xmlns:a16="http://schemas.microsoft.com/office/drawing/2014/main" id="{074F18CB-6BCC-4CF2-89FC-79E8CE1396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8913"/>
            <a:ext cx="230819" cy="46355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323854F-7F55-4711-925A-70865570C3E0}"/>
              </a:ext>
            </a:extLst>
          </p:cNvPr>
          <p:cNvSpPr txBox="1"/>
          <p:nvPr/>
        </p:nvSpPr>
        <p:spPr>
          <a:xfrm>
            <a:off x="479394" y="188913"/>
            <a:ext cx="39020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对企业</a:t>
            </a:r>
            <a:r>
              <a:rPr lang="zh-CN" altLang="en-US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价值观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的理解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—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专业</a:t>
            </a:r>
          </a:p>
        </p:txBody>
      </p:sp>
    </p:spTree>
    <p:extLst>
      <p:ext uri="{BB962C8B-B14F-4D97-AF65-F5344CB8AC3E}">
        <p14:creationId xmlns:p14="http://schemas.microsoft.com/office/powerpoint/2010/main" val="2803447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图片 58">
            <a:extLst>
              <a:ext uri="{FF2B5EF4-FFF2-40B4-BE49-F238E27FC236}">
                <a16:creationId xmlns:a16="http://schemas.microsoft.com/office/drawing/2014/main" id="{D3CA7F0D-19C2-46F7-9602-5338FA1AE1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071" y="1639155"/>
            <a:ext cx="10797692" cy="3873270"/>
          </a:xfrm>
          <a:prstGeom prst="rect">
            <a:avLst/>
          </a:prstGeom>
        </p:spPr>
      </p:pic>
      <p:sp>
        <p:nvSpPr>
          <p:cNvPr id="6" name="矩形 1">
            <a:extLst>
              <a:ext uri="{FF2B5EF4-FFF2-40B4-BE49-F238E27FC236}">
                <a16:creationId xmlns:a16="http://schemas.microsoft.com/office/drawing/2014/main" id="{A187069E-462D-488F-8BE2-3E8EFCBBB4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8913"/>
            <a:ext cx="230819" cy="46355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452A39B-2E68-4CF2-8CCF-4AFDA63340C9}"/>
              </a:ext>
            </a:extLst>
          </p:cNvPr>
          <p:cNvSpPr txBox="1"/>
          <p:nvPr/>
        </p:nvSpPr>
        <p:spPr>
          <a:xfrm>
            <a:off x="479394" y="188913"/>
            <a:ext cx="39020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对企业</a:t>
            </a:r>
            <a:r>
              <a:rPr lang="zh-CN" altLang="en-US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价值观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的理解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—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专注</a:t>
            </a:r>
          </a:p>
        </p:txBody>
      </p:sp>
    </p:spTree>
    <p:extLst>
      <p:ext uri="{BB962C8B-B14F-4D97-AF65-F5344CB8AC3E}">
        <p14:creationId xmlns:p14="http://schemas.microsoft.com/office/powerpoint/2010/main" val="284828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图片包含 建筑物, 户外, 天空, 城市&#10;&#10;已生成极高可信度的说明">
            <a:extLst>
              <a:ext uri="{FF2B5EF4-FFF2-40B4-BE49-F238E27FC236}">
                <a16:creationId xmlns:a16="http://schemas.microsoft.com/office/drawing/2014/main" id="{5B8A2CFE-41FF-4CB3-85AC-AA95C71B1A3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848"/>
          <a:stretch/>
        </p:blipFill>
        <p:spPr>
          <a:xfrm>
            <a:off x="0" y="-28278"/>
            <a:ext cx="12192000" cy="2944304"/>
          </a:xfrm>
          <a:prstGeom prst="rect">
            <a:avLst/>
          </a:prstGeom>
        </p:spPr>
      </p:pic>
      <p:sp>
        <p:nvSpPr>
          <p:cNvPr id="8" name="TextBox 59">
            <a:extLst>
              <a:ext uri="{FF2B5EF4-FFF2-40B4-BE49-F238E27FC236}">
                <a16:creationId xmlns:a16="http://schemas.microsoft.com/office/drawing/2014/main" id="{D66B7DAE-EA24-42D8-A391-0F1CF3B950F2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2814240" y="3293734"/>
            <a:ext cx="6812094" cy="76944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685800">
              <a:defRPr/>
            </a:pPr>
            <a:r>
              <a:rPr lang="zh-CN" altLang="en-US" sz="4400" b="1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大黑简体" pitchFamily="65" charset="-122"/>
              </a:rPr>
              <a:t>前言 </a:t>
            </a:r>
            <a:r>
              <a:rPr lang="en-US" altLang="zh-CN" sz="4400" b="1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</a:t>
            </a:r>
            <a:r>
              <a:rPr lang="en-US" altLang="zh-CN" sz="2400" dirty="0">
                <a:solidFill>
                  <a:srgbClr val="C00000"/>
                </a:solidFill>
                <a:latin typeface="Impact" panose="020B0806030902050204" pitchFamily="34" charset="0"/>
                <a:sym typeface="Impact" panose="020B0806030902050204" pitchFamily="34" charset="0"/>
              </a:rPr>
              <a:t>Introduction</a:t>
            </a:r>
            <a:endParaRPr lang="zh-CN" altLang="en-US" sz="2400" dirty="0">
              <a:solidFill>
                <a:srgbClr val="C00000"/>
              </a:solidFill>
              <a:latin typeface="Impact" panose="020B0806030902050204" pitchFamily="34" charset="0"/>
              <a:sym typeface="Impact" panose="020B080603090205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529DAF5-F70F-4627-98BA-DE316EBDB6B0}"/>
              </a:ext>
            </a:extLst>
          </p:cNvPr>
          <p:cNvSpPr/>
          <p:nvPr/>
        </p:nvSpPr>
        <p:spPr>
          <a:xfrm>
            <a:off x="1849514" y="4412603"/>
            <a:ext cx="9070020" cy="21209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时光飞逝，我自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来到志晟，如今已经过去了两个多月。这两个多月的工作，使我收获很多，也使我体会到了各位领导各位同事的关心，体会到了志晟这个大家庭的温暖。接下来的日子里，我将以积极进取的工作热情，踏实勤勉的工作态度，认真负责，保质保量的完成领导交办的工作任务。下面，我就这两个多月的工作情况，向各位领导与同事作个简要汇报，以接受大家的评议。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任意多边形: 形状 11">
            <a:extLst>
              <a:ext uri="{FF2B5EF4-FFF2-40B4-BE49-F238E27FC236}">
                <a16:creationId xmlns:a16="http://schemas.microsoft.com/office/drawing/2014/main" id="{A91FA430-3F96-4BDB-A88B-C35A072E4396}"/>
              </a:ext>
            </a:extLst>
          </p:cNvPr>
          <p:cNvSpPr/>
          <p:nvPr/>
        </p:nvSpPr>
        <p:spPr>
          <a:xfrm>
            <a:off x="0" y="4346800"/>
            <a:ext cx="994299" cy="2186705"/>
          </a:xfrm>
          <a:custGeom>
            <a:avLst/>
            <a:gdLst>
              <a:gd name="connsiteX0" fmla="*/ 0 w 994299"/>
              <a:gd name="connsiteY0" fmla="*/ 0 h 2186705"/>
              <a:gd name="connsiteX1" fmla="*/ 994299 w 994299"/>
              <a:gd name="connsiteY1" fmla="*/ 0 h 2186705"/>
              <a:gd name="connsiteX2" fmla="*/ 994299 w 994299"/>
              <a:gd name="connsiteY2" fmla="*/ 2186705 h 2186705"/>
              <a:gd name="connsiteX3" fmla="*/ 0 w 994299"/>
              <a:gd name="connsiteY3" fmla="*/ 2186705 h 2186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4299" h="2186705">
                <a:moveTo>
                  <a:pt x="0" y="0"/>
                </a:moveTo>
                <a:lnTo>
                  <a:pt x="994299" y="0"/>
                </a:lnTo>
                <a:lnTo>
                  <a:pt x="994299" y="2186705"/>
                </a:lnTo>
                <a:lnTo>
                  <a:pt x="0" y="2186705"/>
                </a:lnTo>
                <a:close/>
              </a:path>
            </a:pathLst>
          </a:cu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432894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6175073-D639-4144-BEA8-F884B749FB0A}"/>
              </a:ext>
            </a:extLst>
          </p:cNvPr>
          <p:cNvSpPr txBox="1">
            <a:spLocks/>
          </p:cNvSpPr>
          <p:nvPr/>
        </p:nvSpPr>
        <p:spPr>
          <a:xfrm>
            <a:off x="815414" y="234192"/>
            <a:ext cx="2839925" cy="505969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endParaRPr lang="en-GB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35" name="图片 34">
            <a:extLst>
              <a:ext uri="{FF2B5EF4-FFF2-40B4-BE49-F238E27FC236}">
                <a16:creationId xmlns:a16="http://schemas.microsoft.com/office/drawing/2014/main" id="{E5179922-1B12-4154-849A-293E983F5F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1794" y="1646240"/>
            <a:ext cx="9580141" cy="4383499"/>
          </a:xfrm>
          <a:prstGeom prst="rect">
            <a:avLst/>
          </a:prstGeom>
        </p:spPr>
      </p:pic>
      <p:sp>
        <p:nvSpPr>
          <p:cNvPr id="7" name="矩形 1">
            <a:extLst>
              <a:ext uri="{FF2B5EF4-FFF2-40B4-BE49-F238E27FC236}">
                <a16:creationId xmlns:a16="http://schemas.microsoft.com/office/drawing/2014/main" id="{68E60744-9FC6-45FB-9102-ED105D7097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8913"/>
            <a:ext cx="230819" cy="46355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606E939-0C19-4997-B421-BA11A997F9FD}"/>
              </a:ext>
            </a:extLst>
          </p:cNvPr>
          <p:cNvSpPr txBox="1"/>
          <p:nvPr/>
        </p:nvSpPr>
        <p:spPr>
          <a:xfrm>
            <a:off x="479394" y="188913"/>
            <a:ext cx="39020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对企业</a:t>
            </a:r>
            <a:r>
              <a:rPr lang="zh-CN" altLang="en-US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价值观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的理解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—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协同</a:t>
            </a:r>
          </a:p>
        </p:txBody>
      </p:sp>
    </p:spTree>
    <p:extLst>
      <p:ext uri="{BB962C8B-B14F-4D97-AF65-F5344CB8AC3E}">
        <p14:creationId xmlns:p14="http://schemas.microsoft.com/office/powerpoint/2010/main" val="1083252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EF6D153-D6EE-4EAA-85EC-111FD56F33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8797" y="1401849"/>
            <a:ext cx="8942857" cy="4780952"/>
          </a:xfrm>
          <a:prstGeom prst="rect">
            <a:avLst/>
          </a:prstGeom>
        </p:spPr>
      </p:pic>
      <p:sp>
        <p:nvSpPr>
          <p:cNvPr id="10" name="矩形 1">
            <a:extLst>
              <a:ext uri="{FF2B5EF4-FFF2-40B4-BE49-F238E27FC236}">
                <a16:creationId xmlns:a16="http://schemas.microsoft.com/office/drawing/2014/main" id="{8F84848D-BC75-444B-B667-2A39CEE92D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8913"/>
            <a:ext cx="230819" cy="46355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BE331F6-157B-4615-8B52-08E237F7D379}"/>
              </a:ext>
            </a:extLst>
          </p:cNvPr>
          <p:cNvSpPr txBox="1"/>
          <p:nvPr/>
        </p:nvSpPr>
        <p:spPr>
          <a:xfrm>
            <a:off x="479394" y="188913"/>
            <a:ext cx="39020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对企业</a:t>
            </a:r>
            <a:r>
              <a:rPr lang="zh-CN" altLang="en-US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价值观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的理解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—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创新</a:t>
            </a:r>
          </a:p>
        </p:txBody>
      </p:sp>
    </p:spTree>
    <p:extLst>
      <p:ext uri="{BB962C8B-B14F-4D97-AF65-F5344CB8AC3E}">
        <p14:creationId xmlns:p14="http://schemas.microsoft.com/office/powerpoint/2010/main" val="1728347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">
            <a:extLst>
              <a:ext uri="{FF2B5EF4-FFF2-40B4-BE49-F238E27FC236}">
                <a16:creationId xmlns:a16="http://schemas.microsoft.com/office/drawing/2014/main" id="{57151CE5-8652-4F6B-B987-ED19BA6BFF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8913"/>
            <a:ext cx="230819" cy="46355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896B49C-0897-4D54-9F41-F75A221DC20D}"/>
              </a:ext>
            </a:extLst>
          </p:cNvPr>
          <p:cNvSpPr txBox="1"/>
          <p:nvPr/>
        </p:nvSpPr>
        <p:spPr>
          <a:xfrm>
            <a:off x="479394" y="188913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对部门的建议与意见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C89B393-C69A-4414-8970-9C0BD37A016F}"/>
              </a:ext>
            </a:extLst>
          </p:cNvPr>
          <p:cNvSpPr/>
          <p:nvPr/>
        </p:nvSpPr>
        <p:spPr>
          <a:xfrm>
            <a:off x="1553131" y="4703711"/>
            <a:ext cx="9326121" cy="874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、整理收集专业技术书籍，可以由员工贡献，公司定期购买，对员工开放借阅，并且请有经验的员工推荐。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E97ABB6-361E-4A8B-8DDA-CACC51294D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643" y="1187393"/>
            <a:ext cx="9947096" cy="34004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405" y="189865"/>
            <a:ext cx="1602625" cy="537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629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13">
            <a:extLst>
              <a:ext uri="{FF2B5EF4-FFF2-40B4-BE49-F238E27FC236}">
                <a16:creationId xmlns:a16="http://schemas.microsoft.com/office/drawing/2014/main" id="{2DFB4B2D-4152-41AA-B4EA-E6438F512F68}"/>
              </a:ext>
            </a:extLst>
          </p:cNvPr>
          <p:cNvGrpSpPr>
            <a:grpSpLocks/>
          </p:cNvGrpSpPr>
          <p:nvPr/>
        </p:nvGrpSpPr>
        <p:grpSpPr bwMode="auto">
          <a:xfrm>
            <a:off x="2474773" y="2772391"/>
            <a:ext cx="7260423" cy="1145590"/>
            <a:chOff x="21207" y="38046"/>
            <a:chExt cx="4309863" cy="680121"/>
          </a:xfrm>
        </p:grpSpPr>
        <p:sp>
          <p:nvSpPr>
            <p:cNvPr id="9" name="任意多边形 45">
              <a:extLst>
                <a:ext uri="{FF2B5EF4-FFF2-40B4-BE49-F238E27FC236}">
                  <a16:creationId xmlns:a16="http://schemas.microsoft.com/office/drawing/2014/main" id="{FA555088-E8BC-4C15-AEEA-FC17287895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207" y="616567"/>
              <a:ext cx="1307927" cy="101600"/>
            </a:xfrm>
            <a:custGeom>
              <a:avLst/>
              <a:gdLst>
                <a:gd name="T0" fmla="*/ 0 w 1307927"/>
                <a:gd name="T1" fmla="*/ 0 h 101600"/>
                <a:gd name="T2" fmla="*/ 1223454 w 1307927"/>
                <a:gd name="T3" fmla="*/ 0 h 101600"/>
                <a:gd name="T4" fmla="*/ 1307927 w 1307927"/>
                <a:gd name="T5" fmla="*/ 101600 h 101600"/>
                <a:gd name="T6" fmla="*/ 0 w 1307927"/>
                <a:gd name="T7" fmla="*/ 101600 h 101600"/>
                <a:gd name="T8" fmla="*/ 0 w 1307927"/>
                <a:gd name="T9" fmla="*/ 0 h 10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07927" h="101600">
                  <a:moveTo>
                    <a:pt x="0" y="0"/>
                  </a:moveTo>
                  <a:lnTo>
                    <a:pt x="1223454" y="0"/>
                  </a:lnTo>
                  <a:lnTo>
                    <a:pt x="1307927" y="101600"/>
                  </a:lnTo>
                  <a:lnTo>
                    <a:pt x="0" y="10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0" name="任意多边形 126">
              <a:extLst>
                <a:ext uri="{FF2B5EF4-FFF2-40B4-BE49-F238E27FC236}">
                  <a16:creationId xmlns:a16="http://schemas.microsoft.com/office/drawing/2014/main" id="{3FD99DB9-40CD-4497-94EE-F6A2AE29E33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9654" y="616567"/>
              <a:ext cx="2891416" cy="101600"/>
            </a:xfrm>
            <a:custGeom>
              <a:avLst/>
              <a:gdLst>
                <a:gd name="T0" fmla="*/ 0 w 2891416"/>
                <a:gd name="T1" fmla="*/ 0 h 101600"/>
                <a:gd name="T2" fmla="*/ 2891416 w 2891416"/>
                <a:gd name="T3" fmla="*/ 0 h 101600"/>
                <a:gd name="T4" fmla="*/ 2891416 w 2891416"/>
                <a:gd name="T5" fmla="*/ 101600 h 101600"/>
                <a:gd name="T6" fmla="*/ 84473 w 2891416"/>
                <a:gd name="T7" fmla="*/ 101600 h 101600"/>
                <a:gd name="T8" fmla="*/ 0 w 2891416"/>
                <a:gd name="T9" fmla="*/ 0 h 10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891416" h="101600">
                  <a:moveTo>
                    <a:pt x="0" y="0"/>
                  </a:moveTo>
                  <a:lnTo>
                    <a:pt x="2891416" y="0"/>
                  </a:lnTo>
                  <a:lnTo>
                    <a:pt x="2891416" y="101600"/>
                  </a:lnTo>
                  <a:lnTo>
                    <a:pt x="84473" y="10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1" name="文本框 69">
              <a:extLst>
                <a:ext uri="{FF2B5EF4-FFF2-40B4-BE49-F238E27FC236}">
                  <a16:creationId xmlns:a16="http://schemas.microsoft.com/office/drawing/2014/main" id="{4E8EE431-7458-4913-BF92-BC0C18FD07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93623" y="38046"/>
              <a:ext cx="2665809" cy="4933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4800" b="1" i="0" u="none" strike="noStrike" kern="120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工作规划与展望</a:t>
              </a:r>
              <a:endParaRPr kumimoji="0" lang="zh-CN" alt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2" name="文本框 69">
              <a:extLst>
                <a:ext uri="{FF2B5EF4-FFF2-40B4-BE49-F238E27FC236}">
                  <a16:creationId xmlns:a16="http://schemas.microsoft.com/office/drawing/2014/main" id="{7A412D6F-5934-4778-98F5-71F48376DE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7685" y="164261"/>
              <a:ext cx="1329134" cy="420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4000" b="1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第四章</a:t>
              </a:r>
              <a:endParaRPr kumimoji="0" lang="zh-CN" altLang="zh-CN" sz="4000" b="1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405" y="189865"/>
            <a:ext cx="1602625" cy="537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694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">
            <a:extLst>
              <a:ext uri="{FF2B5EF4-FFF2-40B4-BE49-F238E27FC236}">
                <a16:creationId xmlns:a16="http://schemas.microsoft.com/office/drawing/2014/main" id="{8A9F4020-6433-4F84-8CD6-F08ECDD7F2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8913"/>
            <a:ext cx="230819" cy="46355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8D3CFE8-312B-4A9B-BC10-CB8B0059A66D}"/>
              </a:ext>
            </a:extLst>
          </p:cNvPr>
          <p:cNvSpPr txBox="1"/>
          <p:nvPr/>
        </p:nvSpPr>
        <p:spPr>
          <a:xfrm>
            <a:off x="479394" y="188913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工作规划与展望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A009427-7FB8-4F49-8C7D-6BB37EB7A43C}"/>
              </a:ext>
            </a:extLst>
          </p:cNvPr>
          <p:cNvSpPr/>
          <p:nvPr/>
        </p:nvSpPr>
        <p:spPr>
          <a:xfrm>
            <a:off x="3683901" y="1468944"/>
            <a:ext cx="4629413" cy="874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工作方式：在工作中提高自己，总结工作经验，改进自己的工作方式，提高工作效率。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8EDDD66-A840-4F7F-B719-BF998EC5664F}"/>
              </a:ext>
            </a:extLst>
          </p:cNvPr>
          <p:cNvSpPr/>
          <p:nvPr/>
        </p:nvSpPr>
        <p:spPr>
          <a:xfrm>
            <a:off x="662824" y="3429000"/>
            <a:ext cx="4211310" cy="12899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工作技能：明确项目架构发展方向，加强专业技术的储备，深入学习微服务架构知识。</a:t>
            </a: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CF3ECDA7-B70E-4728-B0A5-3A53746AA48A}"/>
              </a:ext>
            </a:extLst>
          </p:cNvPr>
          <p:cNvGrpSpPr/>
          <p:nvPr/>
        </p:nvGrpSpPr>
        <p:grpSpPr>
          <a:xfrm>
            <a:off x="1535837" y="5223332"/>
            <a:ext cx="9294920" cy="1027526"/>
            <a:chOff x="1535837" y="5223332"/>
            <a:chExt cx="9294920" cy="1027526"/>
          </a:xfrm>
        </p:grpSpPr>
        <p:sp>
          <p:nvSpPr>
            <p:cNvPr id="22" name="矩形: 圆角 21">
              <a:extLst>
                <a:ext uri="{FF2B5EF4-FFF2-40B4-BE49-F238E27FC236}">
                  <a16:creationId xmlns:a16="http://schemas.microsoft.com/office/drawing/2014/main" id="{0C937980-1CF6-44AE-9077-022208EEB929}"/>
                </a:ext>
              </a:extLst>
            </p:cNvPr>
            <p:cNvSpPr/>
            <p:nvPr/>
          </p:nvSpPr>
          <p:spPr>
            <a:xfrm>
              <a:off x="1535837" y="5223332"/>
              <a:ext cx="9294920" cy="1027526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2B69E4D6-19B7-4BCA-99ED-E6271076AB70}"/>
                </a:ext>
              </a:extLst>
            </p:cNvPr>
            <p:cNvSpPr/>
            <p:nvPr/>
          </p:nvSpPr>
          <p:spPr>
            <a:xfrm>
              <a:off x="2089213" y="5299630"/>
              <a:ext cx="8413072" cy="8744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未来在志晟的日子中，我将改进工作方式，提高工作技能，认真负责的做好自己的工作，并且做好与同事间的配合。大家互相帮助支持，为公司发展贡献自己的力量。</a:t>
              </a:r>
            </a:p>
          </p:txBody>
        </p:sp>
      </p:grpSp>
      <p:grpSp>
        <p:nvGrpSpPr>
          <p:cNvPr id="8" name="Group 4">
            <a:extLst>
              <a:ext uri="{FF2B5EF4-FFF2-40B4-BE49-F238E27FC236}">
                <a16:creationId xmlns:a16="http://schemas.microsoft.com/office/drawing/2014/main" id="{FDE17352-CEF1-4D4C-A384-E1AA482A4481}"/>
              </a:ext>
            </a:extLst>
          </p:cNvPr>
          <p:cNvGrpSpPr/>
          <p:nvPr/>
        </p:nvGrpSpPr>
        <p:grpSpPr>
          <a:xfrm>
            <a:off x="4992608" y="2562836"/>
            <a:ext cx="1855684" cy="1786915"/>
            <a:chOff x="4200186" y="2320894"/>
            <a:chExt cx="3791627" cy="3651116"/>
          </a:xfrm>
        </p:grpSpPr>
        <p:sp>
          <p:nvSpPr>
            <p:cNvPr id="9" name="Rounded Rectangle 6">
              <a:extLst>
                <a:ext uri="{FF2B5EF4-FFF2-40B4-BE49-F238E27FC236}">
                  <a16:creationId xmlns:a16="http://schemas.microsoft.com/office/drawing/2014/main" id="{2A91703F-C618-402B-9EBC-CDCC014C31AE}"/>
                </a:ext>
              </a:extLst>
            </p:cNvPr>
            <p:cNvSpPr/>
            <p:nvPr/>
          </p:nvSpPr>
          <p:spPr>
            <a:xfrm flipH="1">
              <a:off x="4214254" y="4850056"/>
              <a:ext cx="3777559" cy="914400"/>
            </a:xfrm>
            <a:prstGeom prst="roundRect">
              <a:avLst>
                <a:gd name="adj" fmla="val 50000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 defTabSz="866943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GB" sz="9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0" name="Rounded Rectangle 5">
              <a:extLst>
                <a:ext uri="{FF2B5EF4-FFF2-40B4-BE49-F238E27FC236}">
                  <a16:creationId xmlns:a16="http://schemas.microsoft.com/office/drawing/2014/main" id="{12775E04-D601-4B19-AD72-5CEC0FCA1652}"/>
                </a:ext>
              </a:extLst>
            </p:cNvPr>
            <p:cNvSpPr/>
            <p:nvPr/>
          </p:nvSpPr>
          <p:spPr>
            <a:xfrm rot="3492391" flipH="1">
              <a:off x="4991307" y="3689252"/>
              <a:ext cx="3651116" cy="914400"/>
            </a:xfrm>
            <a:prstGeom prst="roundRect">
              <a:avLst>
                <a:gd name="adj" fmla="val 50000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 defTabSz="866943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GB" sz="9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1" name="Rounded Rectangle 3">
              <a:extLst>
                <a:ext uri="{FF2B5EF4-FFF2-40B4-BE49-F238E27FC236}">
                  <a16:creationId xmlns:a16="http://schemas.microsoft.com/office/drawing/2014/main" id="{542A7B52-0D27-4896-B646-81FADA66A76F}"/>
                </a:ext>
              </a:extLst>
            </p:cNvPr>
            <p:cNvSpPr/>
            <p:nvPr/>
          </p:nvSpPr>
          <p:spPr>
            <a:xfrm rot="18107609">
              <a:off x="3556490" y="3689252"/>
              <a:ext cx="3651116" cy="914400"/>
            </a:xfrm>
            <a:prstGeom prst="roundRect">
              <a:avLst>
                <a:gd name="adj" fmla="val 50000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 defTabSz="866943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GB" sz="9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2" name="Rounded Rectangle 9">
              <a:extLst>
                <a:ext uri="{FF2B5EF4-FFF2-40B4-BE49-F238E27FC236}">
                  <a16:creationId xmlns:a16="http://schemas.microsoft.com/office/drawing/2014/main" id="{039B1186-639C-4EF4-B487-2231AFA00551}"/>
                </a:ext>
              </a:extLst>
            </p:cNvPr>
            <p:cNvSpPr/>
            <p:nvPr/>
          </p:nvSpPr>
          <p:spPr>
            <a:xfrm flipH="1">
              <a:off x="4200186" y="4850056"/>
              <a:ext cx="1948760" cy="914400"/>
            </a:xfrm>
            <a:prstGeom prst="roundRect">
              <a:avLst>
                <a:gd name="adj" fmla="val 50000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 defTabSz="866943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GB" sz="9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3" name="Oval 13">
              <a:extLst>
                <a:ext uri="{FF2B5EF4-FFF2-40B4-BE49-F238E27FC236}">
                  <a16:creationId xmlns:a16="http://schemas.microsoft.com/office/drawing/2014/main" id="{9B959A35-788B-4669-8D61-D61784A4A5B6}"/>
                </a:ext>
              </a:extLst>
            </p:cNvPr>
            <p:cNvSpPr/>
            <p:nvPr/>
          </p:nvSpPr>
          <p:spPr>
            <a:xfrm>
              <a:off x="5725181" y="2613073"/>
              <a:ext cx="755703" cy="75570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 defTabSz="866943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GB" sz="9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4" name="Oval 14">
              <a:extLst>
                <a:ext uri="{FF2B5EF4-FFF2-40B4-BE49-F238E27FC236}">
                  <a16:creationId xmlns:a16="http://schemas.microsoft.com/office/drawing/2014/main" id="{04A11C62-7B84-451F-BDD0-B01CA287C571}"/>
                </a:ext>
              </a:extLst>
            </p:cNvPr>
            <p:cNvSpPr/>
            <p:nvPr/>
          </p:nvSpPr>
          <p:spPr>
            <a:xfrm>
              <a:off x="4297730" y="4929404"/>
              <a:ext cx="755703" cy="75570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 defTabSz="866943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GB" sz="9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5" name="Oval 15">
              <a:extLst>
                <a:ext uri="{FF2B5EF4-FFF2-40B4-BE49-F238E27FC236}">
                  <a16:creationId xmlns:a16="http://schemas.microsoft.com/office/drawing/2014/main" id="{2F4207DB-DF4A-4B63-BD96-C3C57E0F7C94}"/>
                </a:ext>
              </a:extLst>
            </p:cNvPr>
            <p:cNvSpPr/>
            <p:nvPr/>
          </p:nvSpPr>
          <p:spPr>
            <a:xfrm>
              <a:off x="7164059" y="4930934"/>
              <a:ext cx="755703" cy="75570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 defTabSz="866943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GB" sz="9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6" name="Freeform 17">
              <a:extLst>
                <a:ext uri="{FF2B5EF4-FFF2-40B4-BE49-F238E27FC236}">
                  <a16:creationId xmlns:a16="http://schemas.microsoft.com/office/drawing/2014/main" id="{37063760-C732-403B-97BC-087EC0F03E8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50368" y="2791506"/>
              <a:ext cx="305327" cy="398835"/>
            </a:xfrm>
            <a:custGeom>
              <a:avLst/>
              <a:gdLst>
                <a:gd name="T0" fmla="*/ 60 w 74"/>
                <a:gd name="T1" fmla="*/ 0 h 97"/>
                <a:gd name="T2" fmla="*/ 72 w 74"/>
                <a:gd name="T3" fmla="*/ 11 h 97"/>
                <a:gd name="T4" fmla="*/ 70 w 74"/>
                <a:gd name="T5" fmla="*/ 52 h 97"/>
                <a:gd name="T6" fmla="*/ 63 w 74"/>
                <a:gd name="T7" fmla="*/ 11 h 97"/>
                <a:gd name="T8" fmla="*/ 60 w 74"/>
                <a:gd name="T9" fmla="*/ 8 h 97"/>
                <a:gd name="T10" fmla="*/ 26 w 74"/>
                <a:gd name="T11" fmla="*/ 11 h 97"/>
                <a:gd name="T12" fmla="*/ 26 w 74"/>
                <a:gd name="T13" fmla="*/ 18 h 97"/>
                <a:gd name="T14" fmla="*/ 19 w 74"/>
                <a:gd name="T15" fmla="*/ 24 h 97"/>
                <a:gd name="T16" fmla="*/ 12 w 74"/>
                <a:gd name="T17" fmla="*/ 24 h 97"/>
                <a:gd name="T18" fmla="*/ 8 w 74"/>
                <a:gd name="T19" fmla="*/ 79 h 97"/>
                <a:gd name="T20" fmla="*/ 9 w 74"/>
                <a:gd name="T21" fmla="*/ 81 h 97"/>
                <a:gd name="T22" fmla="*/ 28 w 74"/>
                <a:gd name="T23" fmla="*/ 82 h 97"/>
                <a:gd name="T24" fmla="*/ 37 w 74"/>
                <a:gd name="T25" fmla="*/ 90 h 97"/>
                <a:gd name="T26" fmla="*/ 3 w 74"/>
                <a:gd name="T27" fmla="*/ 87 h 97"/>
                <a:gd name="T28" fmla="*/ 3 w 74"/>
                <a:gd name="T29" fmla="*/ 87 h 97"/>
                <a:gd name="T30" fmla="*/ 0 w 74"/>
                <a:gd name="T31" fmla="*/ 20 h 97"/>
                <a:gd name="T32" fmla="*/ 1 w 74"/>
                <a:gd name="T33" fmla="*/ 17 h 97"/>
                <a:gd name="T34" fmla="*/ 19 w 74"/>
                <a:gd name="T35" fmla="*/ 0 h 97"/>
                <a:gd name="T36" fmla="*/ 17 w 74"/>
                <a:gd name="T37" fmla="*/ 52 h 97"/>
                <a:gd name="T38" fmla="*/ 27 w 74"/>
                <a:gd name="T39" fmla="*/ 56 h 97"/>
                <a:gd name="T40" fmla="*/ 17 w 74"/>
                <a:gd name="T41" fmla="*/ 52 h 97"/>
                <a:gd name="T42" fmla="*/ 17 w 74"/>
                <a:gd name="T43" fmla="*/ 44 h 97"/>
                <a:gd name="T44" fmla="*/ 56 w 74"/>
                <a:gd name="T45" fmla="*/ 40 h 97"/>
                <a:gd name="T46" fmla="*/ 17 w 74"/>
                <a:gd name="T47" fmla="*/ 28 h 97"/>
                <a:gd name="T48" fmla="*/ 56 w 74"/>
                <a:gd name="T49" fmla="*/ 33 h 97"/>
                <a:gd name="T50" fmla="*/ 17 w 74"/>
                <a:gd name="T51" fmla="*/ 28 h 97"/>
                <a:gd name="T52" fmla="*/ 34 w 74"/>
                <a:gd name="T53" fmla="*/ 22 h 97"/>
                <a:gd name="T54" fmla="*/ 56 w 74"/>
                <a:gd name="T55" fmla="*/ 17 h 97"/>
                <a:gd name="T56" fmla="*/ 41 w 74"/>
                <a:gd name="T57" fmla="*/ 69 h 97"/>
                <a:gd name="T58" fmla="*/ 41 w 74"/>
                <a:gd name="T59" fmla="*/ 69 h 97"/>
                <a:gd name="T60" fmla="*/ 31 w 74"/>
                <a:gd name="T61" fmla="*/ 66 h 97"/>
                <a:gd name="T62" fmla="*/ 47 w 74"/>
                <a:gd name="T63" fmla="*/ 86 h 97"/>
                <a:gd name="T64" fmla="*/ 59 w 74"/>
                <a:gd name="T65" fmla="*/ 87 h 97"/>
                <a:gd name="T66" fmla="*/ 71 w 74"/>
                <a:gd name="T67" fmla="*/ 96 h 97"/>
                <a:gd name="T68" fmla="*/ 72 w 74"/>
                <a:gd name="T69" fmla="*/ 90 h 97"/>
                <a:gd name="T70" fmla="*/ 63 w 74"/>
                <a:gd name="T71" fmla="*/ 80 h 97"/>
                <a:gd name="T72" fmla="*/ 64 w 74"/>
                <a:gd name="T73" fmla="*/ 57 h 97"/>
                <a:gd name="T74" fmla="*/ 38 w 74"/>
                <a:gd name="T75" fmla="*/ 54 h 97"/>
                <a:gd name="T76" fmla="*/ 42 w 74"/>
                <a:gd name="T77" fmla="*/ 58 h 97"/>
                <a:gd name="T78" fmla="*/ 40 w 74"/>
                <a:gd name="T79" fmla="*/ 76 h 97"/>
                <a:gd name="T80" fmla="*/ 57 w 74"/>
                <a:gd name="T81" fmla="*/ 78 h 97"/>
                <a:gd name="T82" fmla="*/ 59 w 74"/>
                <a:gd name="T83" fmla="*/ 61 h 97"/>
                <a:gd name="T84" fmla="*/ 21 w 74"/>
                <a:gd name="T85" fmla="*/ 9 h 97"/>
                <a:gd name="T86" fmla="*/ 13 w 74"/>
                <a:gd name="T87" fmla="*/ 19 h 97"/>
                <a:gd name="T88" fmla="*/ 17 w 74"/>
                <a:gd name="T89" fmla="*/ 20 h 97"/>
                <a:gd name="T90" fmla="*/ 18 w 74"/>
                <a:gd name="T91" fmla="*/ 20 h 97"/>
                <a:gd name="T92" fmla="*/ 22 w 74"/>
                <a:gd name="T93" fmla="*/ 17 h 97"/>
                <a:gd name="T94" fmla="*/ 22 w 74"/>
                <a:gd name="T95" fmla="*/ 15 h 97"/>
                <a:gd name="T96" fmla="*/ 21 w 74"/>
                <a:gd name="T97" fmla="*/ 11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4" h="97">
                  <a:moveTo>
                    <a:pt x="21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64" y="0"/>
                    <a:pt x="66" y="1"/>
                    <a:pt x="68" y="3"/>
                  </a:cubicBezTo>
                  <a:cubicBezTo>
                    <a:pt x="70" y="5"/>
                    <a:pt x="72" y="8"/>
                    <a:pt x="72" y="11"/>
                  </a:cubicBezTo>
                  <a:cubicBezTo>
                    <a:pt x="72" y="56"/>
                    <a:pt x="72" y="56"/>
                    <a:pt x="72" y="56"/>
                  </a:cubicBezTo>
                  <a:cubicBezTo>
                    <a:pt x="71" y="55"/>
                    <a:pt x="70" y="53"/>
                    <a:pt x="70" y="52"/>
                  </a:cubicBezTo>
                  <a:cubicBezTo>
                    <a:pt x="68" y="50"/>
                    <a:pt x="66" y="48"/>
                    <a:pt x="63" y="47"/>
                  </a:cubicBezTo>
                  <a:cubicBezTo>
                    <a:pt x="63" y="11"/>
                    <a:pt x="63" y="11"/>
                    <a:pt x="63" y="11"/>
                  </a:cubicBezTo>
                  <a:cubicBezTo>
                    <a:pt x="63" y="10"/>
                    <a:pt x="63" y="9"/>
                    <a:pt x="62" y="9"/>
                  </a:cubicBezTo>
                  <a:cubicBezTo>
                    <a:pt x="62" y="8"/>
                    <a:pt x="61" y="8"/>
                    <a:pt x="60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26" y="14"/>
                    <a:pt x="26" y="14"/>
                    <a:pt x="26" y="14"/>
                  </a:cubicBezTo>
                  <a:cubicBezTo>
                    <a:pt x="26" y="16"/>
                    <a:pt x="26" y="17"/>
                    <a:pt x="26" y="18"/>
                  </a:cubicBezTo>
                  <a:cubicBezTo>
                    <a:pt x="26" y="19"/>
                    <a:pt x="25" y="21"/>
                    <a:pt x="23" y="22"/>
                  </a:cubicBezTo>
                  <a:cubicBezTo>
                    <a:pt x="22" y="23"/>
                    <a:pt x="21" y="24"/>
                    <a:pt x="19" y="24"/>
                  </a:cubicBezTo>
                  <a:cubicBezTo>
                    <a:pt x="18" y="24"/>
                    <a:pt x="17" y="24"/>
                    <a:pt x="16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8" y="79"/>
                    <a:pt x="8" y="79"/>
                    <a:pt x="8" y="79"/>
                  </a:cubicBezTo>
                  <a:cubicBezTo>
                    <a:pt x="8" y="80"/>
                    <a:pt x="9" y="80"/>
                    <a:pt x="9" y="81"/>
                  </a:cubicBezTo>
                  <a:cubicBezTo>
                    <a:pt x="9" y="81"/>
                    <a:pt x="9" y="81"/>
                    <a:pt x="9" y="81"/>
                  </a:cubicBezTo>
                  <a:cubicBezTo>
                    <a:pt x="10" y="81"/>
                    <a:pt x="10" y="82"/>
                    <a:pt x="11" y="82"/>
                  </a:cubicBezTo>
                  <a:cubicBezTo>
                    <a:pt x="28" y="82"/>
                    <a:pt x="28" y="82"/>
                    <a:pt x="28" y="82"/>
                  </a:cubicBezTo>
                  <a:cubicBezTo>
                    <a:pt x="28" y="82"/>
                    <a:pt x="29" y="83"/>
                    <a:pt x="29" y="84"/>
                  </a:cubicBezTo>
                  <a:cubicBezTo>
                    <a:pt x="31" y="86"/>
                    <a:pt x="34" y="88"/>
                    <a:pt x="37" y="90"/>
                  </a:cubicBezTo>
                  <a:cubicBezTo>
                    <a:pt x="11" y="90"/>
                    <a:pt x="11" y="90"/>
                    <a:pt x="11" y="90"/>
                  </a:cubicBezTo>
                  <a:cubicBezTo>
                    <a:pt x="8" y="90"/>
                    <a:pt x="5" y="89"/>
                    <a:pt x="3" y="87"/>
                  </a:cubicBezTo>
                  <a:cubicBezTo>
                    <a:pt x="3" y="87"/>
                    <a:pt x="3" y="87"/>
                    <a:pt x="3" y="87"/>
                  </a:cubicBezTo>
                  <a:cubicBezTo>
                    <a:pt x="3" y="87"/>
                    <a:pt x="3" y="87"/>
                    <a:pt x="3" y="87"/>
                  </a:cubicBezTo>
                  <a:cubicBezTo>
                    <a:pt x="1" y="85"/>
                    <a:pt x="0" y="82"/>
                    <a:pt x="0" y="79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1" y="0"/>
                    <a:pt x="21" y="0"/>
                    <a:pt x="21" y="0"/>
                  </a:cubicBezTo>
                  <a:close/>
                  <a:moveTo>
                    <a:pt x="17" y="52"/>
                  </a:moveTo>
                  <a:cubicBezTo>
                    <a:pt x="17" y="56"/>
                    <a:pt x="17" y="56"/>
                    <a:pt x="17" y="56"/>
                  </a:cubicBezTo>
                  <a:cubicBezTo>
                    <a:pt x="27" y="56"/>
                    <a:pt x="27" y="56"/>
                    <a:pt x="27" y="56"/>
                  </a:cubicBezTo>
                  <a:cubicBezTo>
                    <a:pt x="27" y="52"/>
                    <a:pt x="27" y="52"/>
                    <a:pt x="27" y="52"/>
                  </a:cubicBezTo>
                  <a:cubicBezTo>
                    <a:pt x="17" y="52"/>
                    <a:pt x="17" y="52"/>
                    <a:pt x="17" y="52"/>
                  </a:cubicBezTo>
                  <a:close/>
                  <a:moveTo>
                    <a:pt x="17" y="40"/>
                  </a:moveTo>
                  <a:cubicBezTo>
                    <a:pt x="17" y="44"/>
                    <a:pt x="17" y="44"/>
                    <a:pt x="17" y="44"/>
                  </a:cubicBezTo>
                  <a:cubicBezTo>
                    <a:pt x="56" y="44"/>
                    <a:pt x="56" y="44"/>
                    <a:pt x="56" y="44"/>
                  </a:cubicBezTo>
                  <a:cubicBezTo>
                    <a:pt x="56" y="40"/>
                    <a:pt x="56" y="40"/>
                    <a:pt x="56" y="40"/>
                  </a:cubicBezTo>
                  <a:cubicBezTo>
                    <a:pt x="17" y="40"/>
                    <a:pt x="17" y="40"/>
                    <a:pt x="17" y="40"/>
                  </a:cubicBezTo>
                  <a:close/>
                  <a:moveTo>
                    <a:pt x="17" y="28"/>
                  </a:moveTo>
                  <a:cubicBezTo>
                    <a:pt x="17" y="33"/>
                    <a:pt x="17" y="33"/>
                    <a:pt x="17" y="33"/>
                  </a:cubicBezTo>
                  <a:cubicBezTo>
                    <a:pt x="56" y="33"/>
                    <a:pt x="56" y="33"/>
                    <a:pt x="56" y="33"/>
                  </a:cubicBezTo>
                  <a:cubicBezTo>
                    <a:pt x="56" y="28"/>
                    <a:pt x="56" y="28"/>
                    <a:pt x="56" y="28"/>
                  </a:cubicBezTo>
                  <a:cubicBezTo>
                    <a:pt x="17" y="28"/>
                    <a:pt x="17" y="28"/>
                    <a:pt x="17" y="28"/>
                  </a:cubicBezTo>
                  <a:close/>
                  <a:moveTo>
                    <a:pt x="34" y="17"/>
                  </a:moveTo>
                  <a:cubicBezTo>
                    <a:pt x="34" y="22"/>
                    <a:pt x="34" y="22"/>
                    <a:pt x="34" y="22"/>
                  </a:cubicBezTo>
                  <a:cubicBezTo>
                    <a:pt x="56" y="22"/>
                    <a:pt x="56" y="22"/>
                    <a:pt x="56" y="22"/>
                  </a:cubicBezTo>
                  <a:cubicBezTo>
                    <a:pt x="56" y="17"/>
                    <a:pt x="56" y="17"/>
                    <a:pt x="56" y="17"/>
                  </a:cubicBezTo>
                  <a:cubicBezTo>
                    <a:pt x="34" y="17"/>
                    <a:pt x="34" y="17"/>
                    <a:pt x="34" y="17"/>
                  </a:cubicBezTo>
                  <a:close/>
                  <a:moveTo>
                    <a:pt x="41" y="69"/>
                  </a:moveTo>
                  <a:cubicBezTo>
                    <a:pt x="43" y="64"/>
                    <a:pt x="48" y="61"/>
                    <a:pt x="55" y="60"/>
                  </a:cubicBezTo>
                  <a:cubicBezTo>
                    <a:pt x="48" y="56"/>
                    <a:pt x="39" y="62"/>
                    <a:pt x="41" y="69"/>
                  </a:cubicBezTo>
                  <a:close/>
                  <a:moveTo>
                    <a:pt x="38" y="54"/>
                  </a:moveTo>
                  <a:cubicBezTo>
                    <a:pt x="34" y="57"/>
                    <a:pt x="32" y="61"/>
                    <a:pt x="31" y="66"/>
                  </a:cubicBezTo>
                  <a:cubicBezTo>
                    <a:pt x="31" y="70"/>
                    <a:pt x="32" y="75"/>
                    <a:pt x="35" y="79"/>
                  </a:cubicBezTo>
                  <a:cubicBezTo>
                    <a:pt x="38" y="83"/>
                    <a:pt x="43" y="86"/>
                    <a:pt x="47" y="86"/>
                  </a:cubicBezTo>
                  <a:cubicBezTo>
                    <a:pt x="51" y="87"/>
                    <a:pt x="55" y="86"/>
                    <a:pt x="58" y="84"/>
                  </a:cubicBezTo>
                  <a:cubicBezTo>
                    <a:pt x="58" y="85"/>
                    <a:pt x="58" y="86"/>
                    <a:pt x="59" y="87"/>
                  </a:cubicBezTo>
                  <a:cubicBezTo>
                    <a:pt x="65" y="95"/>
                    <a:pt x="65" y="95"/>
                    <a:pt x="65" y="95"/>
                  </a:cubicBezTo>
                  <a:cubicBezTo>
                    <a:pt x="67" y="97"/>
                    <a:pt x="69" y="97"/>
                    <a:pt x="71" y="96"/>
                  </a:cubicBezTo>
                  <a:cubicBezTo>
                    <a:pt x="71" y="96"/>
                    <a:pt x="71" y="96"/>
                    <a:pt x="71" y="96"/>
                  </a:cubicBezTo>
                  <a:cubicBezTo>
                    <a:pt x="73" y="94"/>
                    <a:pt x="74" y="91"/>
                    <a:pt x="72" y="90"/>
                  </a:cubicBezTo>
                  <a:cubicBezTo>
                    <a:pt x="66" y="82"/>
                    <a:pt x="66" y="82"/>
                    <a:pt x="66" y="82"/>
                  </a:cubicBezTo>
                  <a:cubicBezTo>
                    <a:pt x="65" y="81"/>
                    <a:pt x="64" y="80"/>
                    <a:pt x="63" y="80"/>
                  </a:cubicBezTo>
                  <a:cubicBezTo>
                    <a:pt x="66" y="77"/>
                    <a:pt x="67" y="74"/>
                    <a:pt x="68" y="70"/>
                  </a:cubicBezTo>
                  <a:cubicBezTo>
                    <a:pt x="68" y="66"/>
                    <a:pt x="67" y="61"/>
                    <a:pt x="64" y="57"/>
                  </a:cubicBezTo>
                  <a:cubicBezTo>
                    <a:pt x="61" y="53"/>
                    <a:pt x="56" y="50"/>
                    <a:pt x="52" y="50"/>
                  </a:cubicBezTo>
                  <a:cubicBezTo>
                    <a:pt x="47" y="49"/>
                    <a:pt x="42" y="50"/>
                    <a:pt x="38" y="54"/>
                  </a:cubicBezTo>
                  <a:close/>
                  <a:moveTo>
                    <a:pt x="51" y="56"/>
                  </a:moveTo>
                  <a:cubicBezTo>
                    <a:pt x="48" y="56"/>
                    <a:pt x="45" y="56"/>
                    <a:pt x="42" y="58"/>
                  </a:cubicBezTo>
                  <a:cubicBezTo>
                    <a:pt x="39" y="61"/>
                    <a:pt x="38" y="63"/>
                    <a:pt x="37" y="67"/>
                  </a:cubicBezTo>
                  <a:cubicBezTo>
                    <a:pt x="37" y="70"/>
                    <a:pt x="38" y="73"/>
                    <a:pt x="40" y="76"/>
                  </a:cubicBezTo>
                  <a:cubicBezTo>
                    <a:pt x="42" y="78"/>
                    <a:pt x="45" y="80"/>
                    <a:pt x="48" y="80"/>
                  </a:cubicBezTo>
                  <a:cubicBezTo>
                    <a:pt x="51" y="80"/>
                    <a:pt x="54" y="80"/>
                    <a:pt x="57" y="78"/>
                  </a:cubicBezTo>
                  <a:cubicBezTo>
                    <a:pt x="60" y="76"/>
                    <a:pt x="61" y="73"/>
                    <a:pt x="61" y="69"/>
                  </a:cubicBezTo>
                  <a:cubicBezTo>
                    <a:pt x="62" y="66"/>
                    <a:pt x="61" y="63"/>
                    <a:pt x="59" y="61"/>
                  </a:cubicBezTo>
                  <a:cubicBezTo>
                    <a:pt x="57" y="58"/>
                    <a:pt x="54" y="56"/>
                    <a:pt x="51" y="56"/>
                  </a:cubicBezTo>
                  <a:close/>
                  <a:moveTo>
                    <a:pt x="21" y="9"/>
                  </a:moveTo>
                  <a:cubicBezTo>
                    <a:pt x="11" y="19"/>
                    <a:pt x="11" y="19"/>
                    <a:pt x="11" y="19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8" y="20"/>
                    <a:pt x="18" y="20"/>
                  </a:cubicBezTo>
                  <a:cubicBezTo>
                    <a:pt x="19" y="20"/>
                    <a:pt x="20" y="19"/>
                    <a:pt x="21" y="19"/>
                  </a:cubicBezTo>
                  <a:cubicBezTo>
                    <a:pt x="21" y="18"/>
                    <a:pt x="22" y="17"/>
                    <a:pt x="22" y="17"/>
                  </a:cubicBezTo>
                  <a:cubicBezTo>
                    <a:pt x="22" y="16"/>
                    <a:pt x="22" y="16"/>
                    <a:pt x="2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1" y="11"/>
                    <a:pt x="21" y="11"/>
                    <a:pt x="21" y="11"/>
                  </a:cubicBezTo>
                  <a:lnTo>
                    <a:pt x="21" y="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30" tIns="45716" rIns="91430" bIns="4571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 defTabSz="866943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endParaRPr lang="zh-CN" altLang="en-US" sz="90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7" name="Freeform 18">
              <a:extLst>
                <a:ext uri="{FF2B5EF4-FFF2-40B4-BE49-F238E27FC236}">
                  <a16:creationId xmlns:a16="http://schemas.microsoft.com/office/drawing/2014/main" id="{12AA58EB-7DDB-4BA4-B017-BB9B01D6A6C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37230" y="5088755"/>
              <a:ext cx="276702" cy="437000"/>
            </a:xfrm>
            <a:custGeom>
              <a:avLst/>
              <a:gdLst>
                <a:gd name="T0" fmla="*/ 57 w 67"/>
                <a:gd name="T1" fmla="*/ 10 h 106"/>
                <a:gd name="T2" fmla="*/ 62 w 67"/>
                <a:gd name="T3" fmla="*/ 51 h 106"/>
                <a:gd name="T4" fmla="*/ 51 w 67"/>
                <a:gd name="T5" fmla="*/ 66 h 106"/>
                <a:gd name="T6" fmla="*/ 55 w 67"/>
                <a:gd name="T7" fmla="*/ 65 h 106"/>
                <a:gd name="T8" fmla="*/ 57 w 67"/>
                <a:gd name="T9" fmla="*/ 73 h 106"/>
                <a:gd name="T10" fmla="*/ 56 w 67"/>
                <a:gd name="T11" fmla="*/ 80 h 106"/>
                <a:gd name="T12" fmla="*/ 57 w 67"/>
                <a:gd name="T13" fmla="*/ 86 h 106"/>
                <a:gd name="T14" fmla="*/ 55 w 67"/>
                <a:gd name="T15" fmla="*/ 93 h 106"/>
                <a:gd name="T16" fmla="*/ 15 w 67"/>
                <a:gd name="T17" fmla="*/ 97 h 106"/>
                <a:gd name="T18" fmla="*/ 12 w 67"/>
                <a:gd name="T19" fmla="*/ 95 h 106"/>
                <a:gd name="T20" fmla="*/ 12 w 67"/>
                <a:gd name="T21" fmla="*/ 83 h 106"/>
                <a:gd name="T22" fmla="*/ 12 w 67"/>
                <a:gd name="T23" fmla="*/ 82 h 106"/>
                <a:gd name="T24" fmla="*/ 12 w 67"/>
                <a:gd name="T25" fmla="*/ 71 h 106"/>
                <a:gd name="T26" fmla="*/ 15 w 67"/>
                <a:gd name="T27" fmla="*/ 69 h 106"/>
                <a:gd name="T28" fmla="*/ 16 w 67"/>
                <a:gd name="T29" fmla="*/ 63 h 106"/>
                <a:gd name="T30" fmla="*/ 0 w 67"/>
                <a:gd name="T31" fmla="*/ 34 h 106"/>
                <a:gd name="T32" fmla="*/ 33 w 67"/>
                <a:gd name="T33" fmla="*/ 0 h 106"/>
                <a:gd name="T34" fmla="*/ 28 w 67"/>
                <a:gd name="T35" fmla="*/ 41 h 106"/>
                <a:gd name="T36" fmla="*/ 30 w 67"/>
                <a:gd name="T37" fmla="*/ 39 h 106"/>
                <a:gd name="T38" fmla="*/ 33 w 67"/>
                <a:gd name="T39" fmla="*/ 41 h 106"/>
                <a:gd name="T40" fmla="*/ 36 w 67"/>
                <a:gd name="T41" fmla="*/ 39 h 106"/>
                <a:gd name="T42" fmla="*/ 39 w 67"/>
                <a:gd name="T43" fmla="*/ 41 h 106"/>
                <a:gd name="T44" fmla="*/ 43 w 67"/>
                <a:gd name="T45" fmla="*/ 38 h 106"/>
                <a:gd name="T46" fmla="*/ 39 w 67"/>
                <a:gd name="T47" fmla="*/ 52 h 106"/>
                <a:gd name="T48" fmla="*/ 44 w 67"/>
                <a:gd name="T49" fmla="*/ 66 h 106"/>
                <a:gd name="T50" fmla="*/ 44 w 67"/>
                <a:gd name="T51" fmla="*/ 58 h 106"/>
                <a:gd name="T52" fmla="*/ 56 w 67"/>
                <a:gd name="T53" fmla="*/ 47 h 106"/>
                <a:gd name="T54" fmla="*/ 52 w 67"/>
                <a:gd name="T55" fmla="*/ 15 h 106"/>
                <a:gd name="T56" fmla="*/ 15 w 67"/>
                <a:gd name="T57" fmla="*/ 15 h 106"/>
                <a:gd name="T58" fmla="*/ 11 w 67"/>
                <a:gd name="T59" fmla="*/ 48 h 106"/>
                <a:gd name="T60" fmla="*/ 23 w 67"/>
                <a:gd name="T61" fmla="*/ 59 h 106"/>
                <a:gd name="T62" fmla="*/ 23 w 67"/>
                <a:gd name="T63" fmla="*/ 67 h 106"/>
                <a:gd name="T64" fmla="*/ 29 w 67"/>
                <a:gd name="T65" fmla="*/ 52 h 106"/>
                <a:gd name="T66" fmla="*/ 25 w 67"/>
                <a:gd name="T67" fmla="*/ 38 h 106"/>
                <a:gd name="T68" fmla="*/ 40 w 67"/>
                <a:gd name="T69" fmla="*/ 43 h 106"/>
                <a:gd name="T70" fmla="*/ 36 w 67"/>
                <a:gd name="T71" fmla="*/ 42 h 106"/>
                <a:gd name="T72" fmla="*/ 30 w 67"/>
                <a:gd name="T73" fmla="*/ 42 h 106"/>
                <a:gd name="T74" fmla="*/ 27 w 67"/>
                <a:gd name="T75" fmla="*/ 42 h 106"/>
                <a:gd name="T76" fmla="*/ 32 w 67"/>
                <a:gd name="T77" fmla="*/ 51 h 106"/>
                <a:gd name="T78" fmla="*/ 32 w 67"/>
                <a:gd name="T79" fmla="*/ 67 h 106"/>
                <a:gd name="T80" fmla="*/ 35 w 67"/>
                <a:gd name="T81" fmla="*/ 51 h 106"/>
                <a:gd name="T82" fmla="*/ 35 w 67"/>
                <a:gd name="T83" fmla="*/ 50 h 106"/>
                <a:gd name="T84" fmla="*/ 43 w 67"/>
                <a:gd name="T85" fmla="*/ 96 h 106"/>
                <a:gd name="T86" fmla="*/ 34 w 67"/>
                <a:gd name="T87" fmla="*/ 106 h 106"/>
                <a:gd name="T88" fmla="*/ 43 w 67"/>
                <a:gd name="T89" fmla="*/ 96 h 106"/>
                <a:gd name="T90" fmla="*/ 17 w 67"/>
                <a:gd name="T91" fmla="*/ 88 h 106"/>
                <a:gd name="T92" fmla="*/ 17 w 67"/>
                <a:gd name="T93" fmla="*/ 90 h 106"/>
                <a:gd name="T94" fmla="*/ 50 w 67"/>
                <a:gd name="T95" fmla="*/ 86 h 106"/>
                <a:gd name="T96" fmla="*/ 50 w 67"/>
                <a:gd name="T97" fmla="*/ 73 h 106"/>
                <a:gd name="T98" fmla="*/ 17 w 67"/>
                <a:gd name="T99" fmla="*/ 77 h 106"/>
                <a:gd name="T100" fmla="*/ 50 w 67"/>
                <a:gd name="T101" fmla="*/ 74 h 106"/>
                <a:gd name="T102" fmla="*/ 50 w 67"/>
                <a:gd name="T103" fmla="*/ 73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67" h="106">
                  <a:moveTo>
                    <a:pt x="33" y="0"/>
                  </a:moveTo>
                  <a:cubicBezTo>
                    <a:pt x="43" y="0"/>
                    <a:pt x="51" y="4"/>
                    <a:pt x="57" y="10"/>
                  </a:cubicBezTo>
                  <a:cubicBezTo>
                    <a:pt x="63" y="16"/>
                    <a:pt x="67" y="25"/>
                    <a:pt x="67" y="34"/>
                  </a:cubicBezTo>
                  <a:cubicBezTo>
                    <a:pt x="67" y="40"/>
                    <a:pt x="65" y="46"/>
                    <a:pt x="62" y="51"/>
                  </a:cubicBezTo>
                  <a:cubicBezTo>
                    <a:pt x="59" y="56"/>
                    <a:pt x="56" y="59"/>
                    <a:pt x="51" y="62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53" y="66"/>
                    <a:pt x="53" y="66"/>
                    <a:pt x="53" y="66"/>
                  </a:cubicBezTo>
                  <a:cubicBezTo>
                    <a:pt x="55" y="65"/>
                    <a:pt x="55" y="65"/>
                    <a:pt x="55" y="65"/>
                  </a:cubicBezTo>
                  <a:cubicBezTo>
                    <a:pt x="56" y="68"/>
                    <a:pt x="56" y="68"/>
                    <a:pt x="56" y="68"/>
                  </a:cubicBezTo>
                  <a:cubicBezTo>
                    <a:pt x="57" y="70"/>
                    <a:pt x="57" y="72"/>
                    <a:pt x="57" y="73"/>
                  </a:cubicBezTo>
                  <a:cubicBezTo>
                    <a:pt x="57" y="75"/>
                    <a:pt x="57" y="77"/>
                    <a:pt x="56" y="79"/>
                  </a:cubicBezTo>
                  <a:cubicBezTo>
                    <a:pt x="56" y="80"/>
                    <a:pt x="56" y="80"/>
                    <a:pt x="56" y="80"/>
                  </a:cubicBezTo>
                  <a:cubicBezTo>
                    <a:pt x="56" y="80"/>
                    <a:pt x="56" y="80"/>
                    <a:pt x="56" y="80"/>
                  </a:cubicBezTo>
                  <a:cubicBezTo>
                    <a:pt x="57" y="82"/>
                    <a:pt x="57" y="84"/>
                    <a:pt x="57" y="86"/>
                  </a:cubicBezTo>
                  <a:cubicBezTo>
                    <a:pt x="57" y="88"/>
                    <a:pt x="57" y="90"/>
                    <a:pt x="56" y="92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3" y="94"/>
                    <a:pt x="53" y="94"/>
                    <a:pt x="53" y="94"/>
                  </a:cubicBezTo>
                  <a:cubicBezTo>
                    <a:pt x="15" y="97"/>
                    <a:pt x="15" y="97"/>
                    <a:pt x="15" y="97"/>
                  </a:cubicBezTo>
                  <a:cubicBezTo>
                    <a:pt x="13" y="97"/>
                    <a:pt x="13" y="97"/>
                    <a:pt x="13" y="97"/>
                  </a:cubicBezTo>
                  <a:cubicBezTo>
                    <a:pt x="12" y="95"/>
                    <a:pt x="12" y="95"/>
                    <a:pt x="12" y="95"/>
                  </a:cubicBezTo>
                  <a:cubicBezTo>
                    <a:pt x="11" y="93"/>
                    <a:pt x="11" y="91"/>
                    <a:pt x="10" y="90"/>
                  </a:cubicBezTo>
                  <a:cubicBezTo>
                    <a:pt x="10" y="88"/>
                    <a:pt x="11" y="86"/>
                    <a:pt x="12" y="83"/>
                  </a:cubicBezTo>
                  <a:cubicBezTo>
                    <a:pt x="12" y="83"/>
                    <a:pt x="12" y="83"/>
                    <a:pt x="12" y="83"/>
                  </a:cubicBezTo>
                  <a:cubicBezTo>
                    <a:pt x="12" y="82"/>
                    <a:pt x="12" y="82"/>
                    <a:pt x="12" y="82"/>
                  </a:cubicBezTo>
                  <a:cubicBezTo>
                    <a:pt x="11" y="81"/>
                    <a:pt x="11" y="79"/>
                    <a:pt x="10" y="77"/>
                  </a:cubicBezTo>
                  <a:cubicBezTo>
                    <a:pt x="10" y="75"/>
                    <a:pt x="11" y="73"/>
                    <a:pt x="12" y="71"/>
                  </a:cubicBezTo>
                  <a:cubicBezTo>
                    <a:pt x="13" y="69"/>
                    <a:pt x="13" y="69"/>
                    <a:pt x="13" y="69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16" y="69"/>
                    <a:pt x="16" y="69"/>
                    <a:pt x="16" y="69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1" y="60"/>
                    <a:pt x="7" y="56"/>
                    <a:pt x="5" y="51"/>
                  </a:cubicBezTo>
                  <a:cubicBezTo>
                    <a:pt x="2" y="46"/>
                    <a:pt x="0" y="40"/>
                    <a:pt x="0" y="34"/>
                  </a:cubicBezTo>
                  <a:cubicBezTo>
                    <a:pt x="0" y="25"/>
                    <a:pt x="4" y="16"/>
                    <a:pt x="10" y="10"/>
                  </a:cubicBezTo>
                  <a:cubicBezTo>
                    <a:pt x="16" y="4"/>
                    <a:pt x="24" y="0"/>
                    <a:pt x="33" y="0"/>
                  </a:cubicBezTo>
                  <a:close/>
                  <a:moveTo>
                    <a:pt x="26" y="40"/>
                  </a:moveTo>
                  <a:cubicBezTo>
                    <a:pt x="27" y="41"/>
                    <a:pt x="27" y="41"/>
                    <a:pt x="28" y="41"/>
                  </a:cubicBezTo>
                  <a:cubicBezTo>
                    <a:pt x="28" y="41"/>
                    <a:pt x="29" y="41"/>
                    <a:pt x="30" y="40"/>
                  </a:cubicBezTo>
                  <a:cubicBezTo>
                    <a:pt x="30" y="39"/>
                    <a:pt x="30" y="39"/>
                    <a:pt x="30" y="39"/>
                  </a:cubicBezTo>
                  <a:cubicBezTo>
                    <a:pt x="31" y="40"/>
                    <a:pt x="31" y="40"/>
                    <a:pt x="31" y="40"/>
                  </a:cubicBezTo>
                  <a:cubicBezTo>
                    <a:pt x="32" y="41"/>
                    <a:pt x="32" y="41"/>
                    <a:pt x="33" y="41"/>
                  </a:cubicBezTo>
                  <a:cubicBezTo>
                    <a:pt x="34" y="41"/>
                    <a:pt x="35" y="41"/>
                    <a:pt x="35" y="40"/>
                  </a:cubicBezTo>
                  <a:cubicBezTo>
                    <a:pt x="36" y="39"/>
                    <a:pt x="36" y="39"/>
                    <a:pt x="36" y="39"/>
                  </a:cubicBezTo>
                  <a:cubicBezTo>
                    <a:pt x="36" y="40"/>
                    <a:pt x="36" y="40"/>
                    <a:pt x="36" y="40"/>
                  </a:cubicBezTo>
                  <a:cubicBezTo>
                    <a:pt x="37" y="41"/>
                    <a:pt x="38" y="41"/>
                    <a:pt x="39" y="41"/>
                  </a:cubicBezTo>
                  <a:cubicBezTo>
                    <a:pt x="40" y="41"/>
                    <a:pt x="41" y="41"/>
                    <a:pt x="42" y="40"/>
                  </a:cubicBezTo>
                  <a:cubicBezTo>
                    <a:pt x="43" y="38"/>
                    <a:pt x="43" y="38"/>
                    <a:pt x="43" y="38"/>
                  </a:cubicBezTo>
                  <a:cubicBezTo>
                    <a:pt x="46" y="40"/>
                    <a:pt x="46" y="40"/>
                    <a:pt x="46" y="40"/>
                  </a:cubicBezTo>
                  <a:cubicBezTo>
                    <a:pt x="39" y="52"/>
                    <a:pt x="39" y="52"/>
                    <a:pt x="39" y="52"/>
                  </a:cubicBezTo>
                  <a:cubicBezTo>
                    <a:pt x="39" y="67"/>
                    <a:pt x="39" y="67"/>
                    <a:pt x="39" y="67"/>
                  </a:cubicBezTo>
                  <a:cubicBezTo>
                    <a:pt x="44" y="66"/>
                    <a:pt x="44" y="66"/>
                    <a:pt x="44" y="66"/>
                  </a:cubicBezTo>
                  <a:cubicBezTo>
                    <a:pt x="44" y="60"/>
                    <a:pt x="44" y="60"/>
                    <a:pt x="44" y="60"/>
                  </a:cubicBezTo>
                  <a:cubicBezTo>
                    <a:pt x="44" y="58"/>
                    <a:pt x="44" y="58"/>
                    <a:pt x="44" y="58"/>
                  </a:cubicBezTo>
                  <a:cubicBezTo>
                    <a:pt x="46" y="57"/>
                    <a:pt x="46" y="57"/>
                    <a:pt x="46" y="57"/>
                  </a:cubicBezTo>
                  <a:cubicBezTo>
                    <a:pt x="50" y="55"/>
                    <a:pt x="54" y="52"/>
                    <a:pt x="56" y="47"/>
                  </a:cubicBezTo>
                  <a:cubicBezTo>
                    <a:pt x="59" y="44"/>
                    <a:pt x="60" y="39"/>
                    <a:pt x="60" y="34"/>
                  </a:cubicBezTo>
                  <a:cubicBezTo>
                    <a:pt x="60" y="27"/>
                    <a:pt x="57" y="20"/>
                    <a:pt x="52" y="15"/>
                  </a:cubicBezTo>
                  <a:cubicBezTo>
                    <a:pt x="47" y="10"/>
                    <a:pt x="41" y="7"/>
                    <a:pt x="33" y="7"/>
                  </a:cubicBezTo>
                  <a:cubicBezTo>
                    <a:pt x="26" y="7"/>
                    <a:pt x="19" y="10"/>
                    <a:pt x="15" y="15"/>
                  </a:cubicBezTo>
                  <a:cubicBezTo>
                    <a:pt x="10" y="20"/>
                    <a:pt x="7" y="27"/>
                    <a:pt x="7" y="34"/>
                  </a:cubicBezTo>
                  <a:cubicBezTo>
                    <a:pt x="7" y="39"/>
                    <a:pt x="8" y="44"/>
                    <a:pt x="11" y="48"/>
                  </a:cubicBezTo>
                  <a:cubicBezTo>
                    <a:pt x="13" y="52"/>
                    <a:pt x="17" y="55"/>
                    <a:pt x="21" y="58"/>
                  </a:cubicBezTo>
                  <a:cubicBezTo>
                    <a:pt x="23" y="59"/>
                    <a:pt x="23" y="59"/>
                    <a:pt x="23" y="59"/>
                  </a:cubicBezTo>
                  <a:cubicBezTo>
                    <a:pt x="23" y="61"/>
                    <a:pt x="23" y="61"/>
                    <a:pt x="23" y="61"/>
                  </a:cubicBezTo>
                  <a:cubicBezTo>
                    <a:pt x="23" y="67"/>
                    <a:pt x="23" y="67"/>
                    <a:pt x="23" y="67"/>
                  </a:cubicBezTo>
                  <a:cubicBezTo>
                    <a:pt x="29" y="67"/>
                    <a:pt x="29" y="67"/>
                    <a:pt x="29" y="67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22" y="40"/>
                    <a:pt x="22" y="40"/>
                    <a:pt x="22" y="40"/>
                  </a:cubicBezTo>
                  <a:cubicBezTo>
                    <a:pt x="25" y="38"/>
                    <a:pt x="25" y="38"/>
                    <a:pt x="25" y="38"/>
                  </a:cubicBezTo>
                  <a:cubicBezTo>
                    <a:pt x="26" y="40"/>
                    <a:pt x="26" y="40"/>
                    <a:pt x="26" y="40"/>
                  </a:cubicBezTo>
                  <a:close/>
                  <a:moveTo>
                    <a:pt x="40" y="43"/>
                  </a:moveTo>
                  <a:cubicBezTo>
                    <a:pt x="40" y="43"/>
                    <a:pt x="40" y="43"/>
                    <a:pt x="39" y="43"/>
                  </a:cubicBezTo>
                  <a:cubicBezTo>
                    <a:pt x="38" y="43"/>
                    <a:pt x="37" y="43"/>
                    <a:pt x="36" y="42"/>
                  </a:cubicBezTo>
                  <a:cubicBezTo>
                    <a:pt x="35" y="42"/>
                    <a:pt x="34" y="43"/>
                    <a:pt x="33" y="43"/>
                  </a:cubicBezTo>
                  <a:cubicBezTo>
                    <a:pt x="32" y="43"/>
                    <a:pt x="31" y="42"/>
                    <a:pt x="30" y="42"/>
                  </a:cubicBezTo>
                  <a:cubicBezTo>
                    <a:pt x="29" y="42"/>
                    <a:pt x="28" y="43"/>
                    <a:pt x="28" y="43"/>
                  </a:cubicBezTo>
                  <a:cubicBezTo>
                    <a:pt x="27" y="43"/>
                    <a:pt x="27" y="43"/>
                    <a:pt x="27" y="42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32" y="51"/>
                    <a:pt x="32" y="51"/>
                    <a:pt x="32" y="51"/>
                  </a:cubicBezTo>
                  <a:cubicBezTo>
                    <a:pt x="32" y="51"/>
                    <a:pt x="32" y="51"/>
                    <a:pt x="32" y="51"/>
                  </a:cubicBezTo>
                  <a:cubicBezTo>
                    <a:pt x="32" y="67"/>
                    <a:pt x="32" y="67"/>
                    <a:pt x="32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5" y="50"/>
                    <a:pt x="35" y="50"/>
                    <a:pt x="35" y="50"/>
                  </a:cubicBezTo>
                  <a:cubicBezTo>
                    <a:pt x="40" y="43"/>
                    <a:pt x="40" y="43"/>
                    <a:pt x="40" y="43"/>
                  </a:cubicBezTo>
                  <a:close/>
                  <a:moveTo>
                    <a:pt x="43" y="96"/>
                  </a:moveTo>
                  <a:cubicBezTo>
                    <a:pt x="24" y="98"/>
                    <a:pt x="24" y="98"/>
                    <a:pt x="24" y="98"/>
                  </a:cubicBezTo>
                  <a:cubicBezTo>
                    <a:pt x="25" y="103"/>
                    <a:pt x="29" y="106"/>
                    <a:pt x="34" y="106"/>
                  </a:cubicBezTo>
                  <a:cubicBezTo>
                    <a:pt x="39" y="106"/>
                    <a:pt x="43" y="102"/>
                    <a:pt x="43" y="97"/>
                  </a:cubicBezTo>
                  <a:cubicBezTo>
                    <a:pt x="43" y="97"/>
                    <a:pt x="43" y="97"/>
                    <a:pt x="43" y="96"/>
                  </a:cubicBezTo>
                  <a:close/>
                  <a:moveTo>
                    <a:pt x="50" y="85"/>
                  </a:moveTo>
                  <a:cubicBezTo>
                    <a:pt x="17" y="88"/>
                    <a:pt x="17" y="88"/>
                    <a:pt x="17" y="88"/>
                  </a:cubicBezTo>
                  <a:cubicBezTo>
                    <a:pt x="17" y="89"/>
                    <a:pt x="17" y="89"/>
                    <a:pt x="17" y="89"/>
                  </a:cubicBezTo>
                  <a:cubicBezTo>
                    <a:pt x="17" y="89"/>
                    <a:pt x="17" y="90"/>
                    <a:pt x="17" y="90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7"/>
                    <a:pt x="50" y="86"/>
                    <a:pt x="50" y="86"/>
                  </a:cubicBezTo>
                  <a:cubicBezTo>
                    <a:pt x="50" y="86"/>
                    <a:pt x="50" y="86"/>
                    <a:pt x="50" y="85"/>
                  </a:cubicBezTo>
                  <a:close/>
                  <a:moveTo>
                    <a:pt x="50" y="73"/>
                  </a:moveTo>
                  <a:cubicBezTo>
                    <a:pt x="17" y="76"/>
                    <a:pt x="17" y="76"/>
                    <a:pt x="17" y="76"/>
                  </a:cubicBezTo>
                  <a:cubicBezTo>
                    <a:pt x="17" y="76"/>
                    <a:pt x="17" y="76"/>
                    <a:pt x="17" y="77"/>
                  </a:cubicBezTo>
                  <a:cubicBezTo>
                    <a:pt x="17" y="77"/>
                    <a:pt x="17" y="77"/>
                    <a:pt x="17" y="77"/>
                  </a:cubicBezTo>
                  <a:cubicBezTo>
                    <a:pt x="50" y="74"/>
                    <a:pt x="50" y="74"/>
                    <a:pt x="50" y="74"/>
                  </a:cubicBezTo>
                  <a:cubicBezTo>
                    <a:pt x="50" y="74"/>
                    <a:pt x="50" y="74"/>
                    <a:pt x="50" y="73"/>
                  </a:cubicBezTo>
                  <a:cubicBezTo>
                    <a:pt x="50" y="73"/>
                    <a:pt x="50" y="73"/>
                    <a:pt x="50" y="7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vert="horz" wrap="square" lIns="91430" tIns="45716" rIns="91430" bIns="4571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 defTabSz="866943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endParaRPr lang="zh-CN" altLang="en-US" sz="90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8" name="Freeform 19">
              <a:extLst>
                <a:ext uri="{FF2B5EF4-FFF2-40B4-BE49-F238E27FC236}">
                  <a16:creationId xmlns:a16="http://schemas.microsoft.com/office/drawing/2014/main" id="{3AD8496A-B993-4408-AD3C-CAA8B16E191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348218" y="5147991"/>
              <a:ext cx="387383" cy="332044"/>
            </a:xfrm>
            <a:custGeom>
              <a:avLst/>
              <a:gdLst>
                <a:gd name="T0" fmla="*/ 4 w 94"/>
                <a:gd name="T1" fmla="*/ 19 h 81"/>
                <a:gd name="T2" fmla="*/ 46 w 94"/>
                <a:gd name="T3" fmla="*/ 19 h 81"/>
                <a:gd name="T4" fmla="*/ 50 w 94"/>
                <a:gd name="T5" fmla="*/ 16 h 81"/>
                <a:gd name="T6" fmla="*/ 73 w 94"/>
                <a:gd name="T7" fmla="*/ 0 h 81"/>
                <a:gd name="T8" fmla="*/ 73 w 94"/>
                <a:gd name="T9" fmla="*/ 33 h 81"/>
                <a:gd name="T10" fmla="*/ 73 w 94"/>
                <a:gd name="T11" fmla="*/ 66 h 81"/>
                <a:gd name="T12" fmla="*/ 50 w 94"/>
                <a:gd name="T13" fmla="*/ 49 h 81"/>
                <a:gd name="T14" fmla="*/ 46 w 94"/>
                <a:gd name="T15" fmla="*/ 47 h 81"/>
                <a:gd name="T16" fmla="*/ 33 w 94"/>
                <a:gd name="T17" fmla="*/ 47 h 81"/>
                <a:gd name="T18" fmla="*/ 40 w 94"/>
                <a:gd name="T19" fmla="*/ 70 h 81"/>
                <a:gd name="T20" fmla="*/ 45 w 94"/>
                <a:gd name="T21" fmla="*/ 70 h 81"/>
                <a:gd name="T22" fmla="*/ 45 w 94"/>
                <a:gd name="T23" fmla="*/ 81 h 81"/>
                <a:gd name="T24" fmla="*/ 43 w 94"/>
                <a:gd name="T25" fmla="*/ 81 h 81"/>
                <a:gd name="T26" fmla="*/ 21 w 94"/>
                <a:gd name="T27" fmla="*/ 81 h 81"/>
                <a:gd name="T28" fmla="*/ 11 w 94"/>
                <a:gd name="T29" fmla="*/ 47 h 81"/>
                <a:gd name="T30" fmla="*/ 4 w 94"/>
                <a:gd name="T31" fmla="*/ 47 h 81"/>
                <a:gd name="T32" fmla="*/ 4 w 94"/>
                <a:gd name="T33" fmla="*/ 19 h 81"/>
                <a:gd name="T34" fmla="*/ 87 w 94"/>
                <a:gd name="T35" fmla="*/ 23 h 81"/>
                <a:gd name="T36" fmla="*/ 94 w 94"/>
                <a:gd name="T37" fmla="*/ 33 h 81"/>
                <a:gd name="T38" fmla="*/ 87 w 94"/>
                <a:gd name="T39" fmla="*/ 43 h 81"/>
                <a:gd name="T40" fmla="*/ 87 w 94"/>
                <a:gd name="T41" fmla="*/ 66 h 81"/>
                <a:gd name="T42" fmla="*/ 78 w 94"/>
                <a:gd name="T43" fmla="*/ 66 h 81"/>
                <a:gd name="T44" fmla="*/ 78 w 94"/>
                <a:gd name="T45" fmla="*/ 0 h 81"/>
                <a:gd name="T46" fmla="*/ 87 w 94"/>
                <a:gd name="T47" fmla="*/ 0 h 81"/>
                <a:gd name="T48" fmla="*/ 87 w 94"/>
                <a:gd name="T49" fmla="*/ 23 h 81"/>
                <a:gd name="T50" fmla="*/ 46 w 94"/>
                <a:gd name="T51" fmla="*/ 49 h 81"/>
                <a:gd name="T52" fmla="*/ 37 w 94"/>
                <a:gd name="T53" fmla="*/ 49 h 81"/>
                <a:gd name="T54" fmla="*/ 40 w 94"/>
                <a:gd name="T55" fmla="*/ 61 h 81"/>
                <a:gd name="T56" fmla="*/ 43 w 94"/>
                <a:gd name="T57" fmla="*/ 61 h 81"/>
                <a:gd name="T58" fmla="*/ 43 w 94"/>
                <a:gd name="T59" fmla="*/ 57 h 81"/>
                <a:gd name="T60" fmla="*/ 46 w 94"/>
                <a:gd name="T61" fmla="*/ 49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94" h="81">
                  <a:moveTo>
                    <a:pt x="4" y="19"/>
                  </a:moveTo>
                  <a:cubicBezTo>
                    <a:pt x="46" y="19"/>
                    <a:pt x="46" y="19"/>
                    <a:pt x="46" y="19"/>
                  </a:cubicBezTo>
                  <a:cubicBezTo>
                    <a:pt x="50" y="16"/>
                    <a:pt x="50" y="16"/>
                    <a:pt x="50" y="16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73" y="33"/>
                    <a:pt x="73" y="33"/>
                    <a:pt x="73" y="33"/>
                  </a:cubicBezTo>
                  <a:cubicBezTo>
                    <a:pt x="73" y="66"/>
                    <a:pt x="73" y="66"/>
                    <a:pt x="73" y="66"/>
                  </a:cubicBezTo>
                  <a:cubicBezTo>
                    <a:pt x="50" y="49"/>
                    <a:pt x="50" y="49"/>
                    <a:pt x="50" y="49"/>
                  </a:cubicBezTo>
                  <a:cubicBezTo>
                    <a:pt x="46" y="47"/>
                    <a:pt x="46" y="47"/>
                    <a:pt x="46" y="47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40" y="70"/>
                    <a:pt x="40" y="70"/>
                    <a:pt x="40" y="70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5" y="81"/>
                    <a:pt x="45" y="81"/>
                    <a:pt x="45" y="81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21" y="81"/>
                    <a:pt x="21" y="81"/>
                    <a:pt x="21" y="81"/>
                  </a:cubicBezTo>
                  <a:cubicBezTo>
                    <a:pt x="11" y="47"/>
                    <a:pt x="11" y="47"/>
                    <a:pt x="11" y="47"/>
                  </a:cubicBezTo>
                  <a:cubicBezTo>
                    <a:pt x="4" y="47"/>
                    <a:pt x="4" y="47"/>
                    <a:pt x="4" y="47"/>
                  </a:cubicBezTo>
                  <a:cubicBezTo>
                    <a:pt x="0" y="37"/>
                    <a:pt x="0" y="28"/>
                    <a:pt x="4" y="19"/>
                  </a:cubicBezTo>
                  <a:close/>
                  <a:moveTo>
                    <a:pt x="87" y="23"/>
                  </a:moveTo>
                  <a:cubicBezTo>
                    <a:pt x="91" y="24"/>
                    <a:pt x="94" y="28"/>
                    <a:pt x="94" y="33"/>
                  </a:cubicBezTo>
                  <a:cubicBezTo>
                    <a:pt x="94" y="38"/>
                    <a:pt x="91" y="42"/>
                    <a:pt x="87" y="43"/>
                  </a:cubicBezTo>
                  <a:cubicBezTo>
                    <a:pt x="87" y="66"/>
                    <a:pt x="87" y="66"/>
                    <a:pt x="87" y="66"/>
                  </a:cubicBezTo>
                  <a:cubicBezTo>
                    <a:pt x="78" y="66"/>
                    <a:pt x="78" y="66"/>
                    <a:pt x="78" y="66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87" y="23"/>
                    <a:pt x="87" y="23"/>
                    <a:pt x="87" y="23"/>
                  </a:cubicBezTo>
                  <a:close/>
                  <a:moveTo>
                    <a:pt x="46" y="49"/>
                  </a:moveTo>
                  <a:cubicBezTo>
                    <a:pt x="37" y="49"/>
                    <a:pt x="37" y="49"/>
                    <a:pt x="37" y="49"/>
                  </a:cubicBezTo>
                  <a:cubicBezTo>
                    <a:pt x="40" y="61"/>
                    <a:pt x="40" y="61"/>
                    <a:pt x="40" y="61"/>
                  </a:cubicBezTo>
                  <a:cubicBezTo>
                    <a:pt x="43" y="61"/>
                    <a:pt x="43" y="61"/>
                    <a:pt x="43" y="61"/>
                  </a:cubicBezTo>
                  <a:cubicBezTo>
                    <a:pt x="43" y="57"/>
                    <a:pt x="43" y="57"/>
                    <a:pt x="43" y="57"/>
                  </a:cubicBezTo>
                  <a:lnTo>
                    <a:pt x="46" y="4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91430" tIns="45716" rIns="91430" bIns="4571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 defTabSz="866943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endParaRPr lang="zh-CN" altLang="en-US" sz="90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pic>
        <p:nvPicPr>
          <p:cNvPr id="21" name="图片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405" y="189865"/>
            <a:ext cx="1602625" cy="537519"/>
          </a:xfrm>
          <a:prstGeom prst="rect">
            <a:avLst/>
          </a:prstGeom>
        </p:spPr>
      </p:pic>
      <p:sp>
        <p:nvSpPr>
          <p:cNvPr id="24" name="矩形 23">
            <a:extLst>
              <a:ext uri="{FF2B5EF4-FFF2-40B4-BE49-F238E27FC236}">
                <a16:creationId xmlns:a16="http://schemas.microsoft.com/office/drawing/2014/main" id="{1E4C7DF9-BE9E-4A1F-A194-2DA5E8958D84}"/>
              </a:ext>
            </a:extLst>
          </p:cNvPr>
          <p:cNvSpPr/>
          <p:nvPr/>
        </p:nvSpPr>
        <p:spPr>
          <a:xfrm>
            <a:off x="7059525" y="3272519"/>
            <a:ext cx="4629413" cy="12899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业务能力：深入了解自己所从事的行业，在实际工作中学习智慧城市的业务架构与业务模式等知识。</a:t>
            </a:r>
          </a:p>
        </p:txBody>
      </p:sp>
    </p:spTree>
    <p:extLst>
      <p:ext uri="{BB962C8B-B14F-4D97-AF65-F5344CB8AC3E}">
        <p14:creationId xmlns:p14="http://schemas.microsoft.com/office/powerpoint/2010/main" val="6822509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00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0"/>
                            </p:stCondLst>
                            <p:childTnLst>
                              <p:par>
                                <p:cTn id="3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/>
      <p:bldP spid="6" grpId="0"/>
      <p:bldP spid="2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13">
            <a:extLst>
              <a:ext uri="{FF2B5EF4-FFF2-40B4-BE49-F238E27FC236}">
                <a16:creationId xmlns:a16="http://schemas.microsoft.com/office/drawing/2014/main" id="{2DFB4B2D-4152-41AA-B4EA-E6438F512F68}"/>
              </a:ext>
            </a:extLst>
          </p:cNvPr>
          <p:cNvGrpSpPr>
            <a:grpSpLocks/>
          </p:cNvGrpSpPr>
          <p:nvPr/>
        </p:nvGrpSpPr>
        <p:grpSpPr bwMode="auto">
          <a:xfrm>
            <a:off x="2474773" y="2772391"/>
            <a:ext cx="7260423" cy="1145590"/>
            <a:chOff x="21207" y="38046"/>
            <a:chExt cx="4309863" cy="680121"/>
          </a:xfrm>
        </p:grpSpPr>
        <p:sp>
          <p:nvSpPr>
            <p:cNvPr id="9" name="任意多边形 45">
              <a:extLst>
                <a:ext uri="{FF2B5EF4-FFF2-40B4-BE49-F238E27FC236}">
                  <a16:creationId xmlns:a16="http://schemas.microsoft.com/office/drawing/2014/main" id="{FA555088-E8BC-4C15-AEEA-FC17287895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207" y="616567"/>
              <a:ext cx="1307927" cy="101600"/>
            </a:xfrm>
            <a:custGeom>
              <a:avLst/>
              <a:gdLst>
                <a:gd name="T0" fmla="*/ 0 w 1307927"/>
                <a:gd name="T1" fmla="*/ 0 h 101600"/>
                <a:gd name="T2" fmla="*/ 1223454 w 1307927"/>
                <a:gd name="T3" fmla="*/ 0 h 101600"/>
                <a:gd name="T4" fmla="*/ 1307927 w 1307927"/>
                <a:gd name="T5" fmla="*/ 101600 h 101600"/>
                <a:gd name="T6" fmla="*/ 0 w 1307927"/>
                <a:gd name="T7" fmla="*/ 101600 h 101600"/>
                <a:gd name="T8" fmla="*/ 0 w 1307927"/>
                <a:gd name="T9" fmla="*/ 0 h 10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07927" h="101600">
                  <a:moveTo>
                    <a:pt x="0" y="0"/>
                  </a:moveTo>
                  <a:lnTo>
                    <a:pt x="1223454" y="0"/>
                  </a:lnTo>
                  <a:lnTo>
                    <a:pt x="1307927" y="101600"/>
                  </a:lnTo>
                  <a:lnTo>
                    <a:pt x="0" y="10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0" name="任意多边形 126">
              <a:extLst>
                <a:ext uri="{FF2B5EF4-FFF2-40B4-BE49-F238E27FC236}">
                  <a16:creationId xmlns:a16="http://schemas.microsoft.com/office/drawing/2014/main" id="{3FD99DB9-40CD-4497-94EE-F6A2AE29E33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9654" y="616567"/>
              <a:ext cx="2891416" cy="101600"/>
            </a:xfrm>
            <a:custGeom>
              <a:avLst/>
              <a:gdLst>
                <a:gd name="T0" fmla="*/ 0 w 2891416"/>
                <a:gd name="T1" fmla="*/ 0 h 101600"/>
                <a:gd name="T2" fmla="*/ 2891416 w 2891416"/>
                <a:gd name="T3" fmla="*/ 0 h 101600"/>
                <a:gd name="T4" fmla="*/ 2891416 w 2891416"/>
                <a:gd name="T5" fmla="*/ 101600 h 101600"/>
                <a:gd name="T6" fmla="*/ 84473 w 2891416"/>
                <a:gd name="T7" fmla="*/ 101600 h 101600"/>
                <a:gd name="T8" fmla="*/ 0 w 2891416"/>
                <a:gd name="T9" fmla="*/ 0 h 10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891416" h="101600">
                  <a:moveTo>
                    <a:pt x="0" y="0"/>
                  </a:moveTo>
                  <a:lnTo>
                    <a:pt x="2891416" y="0"/>
                  </a:lnTo>
                  <a:lnTo>
                    <a:pt x="2891416" y="101600"/>
                  </a:lnTo>
                  <a:lnTo>
                    <a:pt x="84473" y="10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1" name="文本框 69">
              <a:extLst>
                <a:ext uri="{FF2B5EF4-FFF2-40B4-BE49-F238E27FC236}">
                  <a16:creationId xmlns:a16="http://schemas.microsoft.com/office/drawing/2014/main" id="{4E8EE431-7458-4913-BF92-BC0C18FD07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27256" y="38046"/>
              <a:ext cx="916211" cy="4933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4800" b="1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致谢</a:t>
              </a:r>
              <a:endParaRPr kumimoji="0" lang="zh-CN" altLang="zh-CN" sz="4800" b="1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2" name="文本框 69">
              <a:extLst>
                <a:ext uri="{FF2B5EF4-FFF2-40B4-BE49-F238E27FC236}">
                  <a16:creationId xmlns:a16="http://schemas.microsoft.com/office/drawing/2014/main" id="{7A412D6F-5934-4778-98F5-71F48376DE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7685" y="164261"/>
              <a:ext cx="1329134" cy="420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4000" b="1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第五章</a:t>
              </a:r>
              <a:endParaRPr kumimoji="0" lang="zh-CN" altLang="zh-CN" sz="4000" b="1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405" y="189865"/>
            <a:ext cx="1602625" cy="537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669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图片包含 建筑物, 户外, 天空, 城市&#10;&#10;已生成极高可信度的说明">
            <a:extLst>
              <a:ext uri="{FF2B5EF4-FFF2-40B4-BE49-F238E27FC236}">
                <a16:creationId xmlns:a16="http://schemas.microsoft.com/office/drawing/2014/main" id="{5B8A2CFE-41FF-4CB3-85AC-AA95C71B1A3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848"/>
          <a:stretch/>
        </p:blipFill>
        <p:spPr>
          <a:xfrm>
            <a:off x="0" y="2"/>
            <a:ext cx="12192000" cy="2944304"/>
          </a:xfrm>
          <a:prstGeom prst="rect">
            <a:avLst/>
          </a:prstGeom>
        </p:spPr>
      </p:pic>
      <p:sp>
        <p:nvSpPr>
          <p:cNvPr id="8" name="TextBox 59">
            <a:extLst>
              <a:ext uri="{FF2B5EF4-FFF2-40B4-BE49-F238E27FC236}">
                <a16:creationId xmlns:a16="http://schemas.microsoft.com/office/drawing/2014/main" id="{D66B7DAE-EA24-42D8-A391-0F1CF3B950F2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2814240" y="3293734"/>
            <a:ext cx="6812094" cy="76944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6858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400" b="1" ker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大黑简体" pitchFamily="65" charset="-122"/>
              </a:rPr>
              <a:t>致谢</a:t>
            </a:r>
            <a:r>
              <a:rPr kumimoji="0" lang="zh-CN" altLang="en-US" sz="4400" b="1" i="0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方正大黑简体" pitchFamily="65" charset="-122"/>
              </a:rPr>
              <a:t> </a:t>
            </a:r>
            <a:r>
              <a:rPr kumimoji="0" lang="en-US" altLang="zh-CN" sz="44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| Thank</a:t>
            </a:r>
            <a:r>
              <a:rPr lang="zh-CN" altLang="en-US" sz="4400" b="1" ker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  <a:sym typeface="Impact" panose="020B0806030902050204" pitchFamily="34" charset="0"/>
            </a:endParaRPr>
          </a:p>
        </p:txBody>
      </p:sp>
      <p:sp>
        <p:nvSpPr>
          <p:cNvPr id="12" name="任意多边形: 形状 11">
            <a:extLst>
              <a:ext uri="{FF2B5EF4-FFF2-40B4-BE49-F238E27FC236}">
                <a16:creationId xmlns:a16="http://schemas.microsoft.com/office/drawing/2014/main" id="{A91FA430-3F96-4BDB-A88B-C35A072E4396}"/>
              </a:ext>
            </a:extLst>
          </p:cNvPr>
          <p:cNvSpPr/>
          <p:nvPr/>
        </p:nvSpPr>
        <p:spPr>
          <a:xfrm>
            <a:off x="280335" y="4233733"/>
            <a:ext cx="994299" cy="2186705"/>
          </a:xfrm>
          <a:custGeom>
            <a:avLst/>
            <a:gdLst>
              <a:gd name="connsiteX0" fmla="*/ 0 w 994299"/>
              <a:gd name="connsiteY0" fmla="*/ 0 h 2186705"/>
              <a:gd name="connsiteX1" fmla="*/ 994299 w 994299"/>
              <a:gd name="connsiteY1" fmla="*/ 0 h 2186705"/>
              <a:gd name="connsiteX2" fmla="*/ 994299 w 994299"/>
              <a:gd name="connsiteY2" fmla="*/ 2186705 h 2186705"/>
              <a:gd name="connsiteX3" fmla="*/ 0 w 994299"/>
              <a:gd name="connsiteY3" fmla="*/ 2186705 h 2186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4299" h="2186705">
                <a:moveTo>
                  <a:pt x="0" y="0"/>
                </a:moveTo>
                <a:lnTo>
                  <a:pt x="994299" y="0"/>
                </a:lnTo>
                <a:lnTo>
                  <a:pt x="994299" y="2186705"/>
                </a:lnTo>
                <a:lnTo>
                  <a:pt x="0" y="2186705"/>
                </a:lnTo>
                <a:close/>
              </a:path>
            </a:pathLst>
          </a:cu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C493053-5AA6-49AD-AE7C-1D30A3F0CB62}"/>
              </a:ext>
            </a:extLst>
          </p:cNvPr>
          <p:cNvSpPr/>
          <p:nvPr/>
        </p:nvSpPr>
        <p:spPr>
          <a:xfrm>
            <a:off x="2382173" y="4769498"/>
            <a:ext cx="8226641" cy="10282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再次对公司的栽培和各位领导、同事在工作和生活中的帮助表示感谢！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在这个大家庭中我们共同努力奋斗，创造更美好的明天！</a:t>
            </a:r>
          </a:p>
        </p:txBody>
      </p:sp>
    </p:spTree>
    <p:extLst>
      <p:ext uri="{BB962C8B-B14F-4D97-AF65-F5344CB8AC3E}">
        <p14:creationId xmlns:p14="http://schemas.microsoft.com/office/powerpoint/2010/main" val="350777633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 animBg="1"/>
      <p:bldP spid="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2000"/>
          </a:xfrm>
        </p:spPr>
        <p:txBody>
          <a:bodyPr/>
          <a:lstStyle/>
          <a:p>
            <a:pPr algn="ctr"/>
            <a:r>
              <a:rPr lang="zh-CN" altLang="zh-CN" sz="3600" dirty="0">
                <a:latin typeface="宋体" panose="02010600030101010101" pitchFamily="2" charset="-122"/>
                <a:ea typeface="宋体" panose="02010600030101010101" pitchFamily="2" charset="-122"/>
              </a:rPr>
              <a:t>职业发展基本信息</a:t>
            </a:r>
          </a:p>
        </p:txBody>
      </p:sp>
      <p:graphicFrame>
        <p:nvGraphicFramePr>
          <p:cNvPr id="4" name="表格 3"/>
          <p:cNvGraphicFramePr/>
          <p:nvPr>
            <p:extLst>
              <p:ext uri="{D42A27DB-BD31-4B8C-83A1-F6EECF244321}">
                <p14:modId xmlns:p14="http://schemas.microsoft.com/office/powerpoint/2010/main" val="530095658"/>
              </p:ext>
            </p:extLst>
          </p:nvPr>
        </p:nvGraphicFramePr>
        <p:xfrm>
          <a:off x="176530" y="1316355"/>
          <a:ext cx="11838940" cy="54597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116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273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9895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基本信息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0" dirty="0" err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姓名</a:t>
                      </a:r>
                      <a:r>
                        <a:rPr lang="en-US" sz="1800" b="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：</a:t>
                      </a:r>
                      <a:r>
                        <a:rPr lang="zh-CN" altLang="en-US" sz="1800" b="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王贵成</a:t>
                      </a:r>
                      <a:r>
                        <a:rPr lang="en-US" sz="1800" b="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    </a:t>
                      </a:r>
                      <a:r>
                        <a:rPr lang="en-US" sz="1800" b="0" dirty="0" err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部门</a:t>
                      </a:r>
                      <a:r>
                        <a:rPr lang="en-US" sz="1800" b="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：</a:t>
                      </a:r>
                      <a:r>
                        <a:rPr lang="zh-CN" altLang="en-US" sz="1800" b="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技术部</a:t>
                      </a:r>
                      <a:r>
                        <a:rPr lang="en-US" sz="1800" b="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  </a:t>
                      </a:r>
                      <a:r>
                        <a:rPr lang="en-US" sz="1800" b="0" dirty="0" err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职位：</a:t>
                      </a:r>
                      <a:r>
                        <a:rPr lang="en-US" altLang="zh-CN" sz="1800" b="0" dirty="0" err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java</a:t>
                      </a:r>
                      <a:r>
                        <a:rPr lang="zh-CN" altLang="en-US" sz="1800" b="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开发工程师</a:t>
                      </a:r>
                      <a:r>
                        <a:rPr lang="en-US" sz="1800" b="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  </a:t>
                      </a:r>
                      <a:r>
                        <a:rPr lang="en-US" sz="1800" b="0" dirty="0" err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职业生涯规划期间：</a:t>
                      </a:r>
                      <a:r>
                        <a:rPr lang="en-US" altLang="zh-CN" sz="1800" b="0" dirty="0" err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</a:t>
                      </a:r>
                      <a:r>
                        <a:rPr lang="zh-CN" altLang="en-US" sz="1800" b="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年</a:t>
                      </a:r>
                      <a:endParaRPr lang="en-US" altLang="en-US" sz="1800" b="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895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目前定位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0" dirty="0" err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岗位类别</a:t>
                      </a:r>
                      <a:r>
                        <a:rPr lang="en-US" sz="1800" b="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：   　□ </a:t>
                      </a:r>
                      <a:r>
                        <a:rPr lang="en-US" sz="1800" b="0" dirty="0" err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管理岗位</a:t>
                      </a:r>
                      <a:r>
                        <a:rPr lang="en-US" sz="1800" b="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  　■  </a:t>
                      </a:r>
                      <a:r>
                        <a:rPr lang="en-US" sz="1800" b="0" dirty="0" err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技术岗位</a:t>
                      </a:r>
                      <a:r>
                        <a:rPr lang="en-US" sz="1800" b="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              </a:t>
                      </a:r>
                      <a:r>
                        <a:rPr lang="en-US" sz="1800" b="0" dirty="0" err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职级</a:t>
                      </a:r>
                      <a:r>
                        <a:rPr lang="en-US" sz="1800" b="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： </a:t>
                      </a:r>
                      <a:r>
                        <a:rPr lang="zh-CN" altLang="en-US" sz="1800" b="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中级</a:t>
                      </a:r>
                      <a:endParaRPr lang="en-US" altLang="en-US" sz="1800" b="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6182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发展目标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□ </a:t>
                      </a:r>
                      <a:r>
                        <a:rPr lang="en-US" sz="1800" b="0" dirty="0" err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现级别内积分晋升</a:t>
                      </a:r>
                      <a:r>
                        <a:rPr lang="en-US" sz="1800" b="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      　■  </a:t>
                      </a:r>
                      <a:r>
                        <a:rPr lang="en-US" sz="1800" b="0" dirty="0" err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积分向上级别发展</a:t>
                      </a:r>
                      <a:r>
                        <a:rPr lang="en-US" sz="1800" b="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      □ </a:t>
                      </a:r>
                      <a:r>
                        <a:rPr lang="en-US" sz="1800" b="0" dirty="0" err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跨通道发展</a:t>
                      </a:r>
                      <a:r>
                        <a:rPr lang="en-US" sz="1800" b="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        </a:t>
                      </a:r>
                      <a:r>
                        <a:rPr lang="en-US" sz="1800" b="0" dirty="0" err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目标职级</a:t>
                      </a:r>
                      <a:r>
                        <a:rPr lang="en-US" sz="1800" b="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：</a:t>
                      </a:r>
                      <a:r>
                        <a:rPr lang="zh-CN" altLang="en-US" sz="1800" b="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中高级</a:t>
                      </a:r>
                      <a:endParaRPr lang="en-US" altLang="en-US" sz="1800" b="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4165" y="189865"/>
            <a:ext cx="1602625" cy="53751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0235"/>
          </a:xfrm>
        </p:spPr>
        <p:txBody>
          <a:bodyPr/>
          <a:lstStyle/>
          <a:p>
            <a:r>
              <a:rPr lang="zh-CN" altLang="en-US" sz="36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员工个人swot分析</a:t>
            </a:r>
          </a:p>
        </p:txBody>
      </p:sp>
      <p:graphicFrame>
        <p:nvGraphicFramePr>
          <p:cNvPr id="4" name="表格 3"/>
          <p:cNvGraphicFramePr/>
          <p:nvPr>
            <p:extLst>
              <p:ext uri="{D42A27DB-BD31-4B8C-83A1-F6EECF244321}">
                <p14:modId xmlns:p14="http://schemas.microsoft.com/office/powerpoint/2010/main" val="1572849656"/>
              </p:ext>
            </p:extLst>
          </p:nvPr>
        </p:nvGraphicFramePr>
        <p:xfrm>
          <a:off x="290830" y="1038225"/>
          <a:ext cx="11610340" cy="56375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3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9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59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616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49300">
                <a:tc rowSpan="2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5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S</a:t>
                      </a:r>
                      <a:endParaRPr lang="en-US" altLang="en-US" sz="15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1" dirty="0" err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Strengths你的优势（内部因素</a:t>
                      </a: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）</a:t>
                      </a:r>
                      <a:endParaRPr lang="en-US" altLang="en-US" sz="1800" b="1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0" kern="12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W</a:t>
                      </a:r>
                      <a:endParaRPr lang="en-US" altLang="en-US" sz="1800" b="0" kern="12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Weaknesses你的弱势（内部因素）</a:t>
                      </a:r>
                      <a:endParaRPr lang="en-US" altLang="en-US" sz="18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599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做事认真、踏实，对于自己的专业有着浓厚的兴趣。</a:t>
                      </a:r>
                    </a:p>
                    <a:p>
                      <a:r>
                        <a:rPr lang="zh-CN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个人性格随和，容易与他人相处。</a:t>
                      </a:r>
                    </a:p>
                    <a:p>
                      <a:r>
                        <a:rPr lang="zh-CN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有较强的自主学习与善于发现问题的能力。</a:t>
                      </a:r>
                      <a:endParaRPr lang="zh-CN" altLang="zh-CN" sz="1800" b="0" kern="1200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看待事物不够全面，有时会忽略细节问题。</a:t>
                      </a:r>
                    </a:p>
                    <a:p>
                      <a:r>
                        <a:rPr lang="zh-CN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做决定时不够果断，容易受他人影响，犹豫不决。</a:t>
                      </a:r>
                    </a:p>
                    <a:p>
                      <a:r>
                        <a:rPr lang="zh-CN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性格比较内向，不善于交际。</a:t>
                      </a:r>
                      <a:endParaRPr lang="en-US" sz="1800" b="0" kern="1200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0" kern="12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 </a:t>
                      </a:r>
                      <a:endParaRPr lang="zh-CN" sz="1800" b="0" kern="1200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 rowSpan="2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0" kern="12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微软雅黑" panose="020B0503020204020204" pitchFamily="34" charset="-122"/>
                        </a:rPr>
                        <a:t>O</a:t>
                      </a:r>
                      <a:endParaRPr lang="en-US" altLang="en-US" sz="1800" b="0" kern="12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Opportunities</a:t>
                      </a: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你的机会点</a:t>
                      </a:r>
                      <a:endParaRPr lang="en-US" altLang="en-US" sz="18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微软雅黑" panose="020B0503020204020204" pitchFamily="34" charset="-122"/>
                        </a:rPr>
                        <a:t>T</a:t>
                      </a:r>
                      <a:endParaRPr lang="en-US" altLang="en-US" sz="18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Threats最大挑战和威胁</a:t>
                      </a:r>
                      <a:endParaRPr lang="en-US" altLang="en-US" sz="18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6123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现在是一个信息化时代，互联网</a:t>
                      </a: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r>
                        <a:rPr lang="zh-CN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智慧城市的业务模式有很好的发展前景。</a:t>
                      </a:r>
                    </a:p>
                    <a:p>
                      <a:r>
                        <a:rPr lang="zh-CN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微服务架构是当前软件开发领域的技术热点，也是未来的发展趋势。</a:t>
                      </a:r>
                      <a:endParaRPr lang="en-US" altLang="en-US" sz="1800" b="0" kern="1200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技术更新较快，需要时时刻刻有危机感，不断学习新技术，提升自己。</a:t>
                      </a:r>
                    </a:p>
                    <a:p>
                      <a:r>
                        <a:rPr lang="zh-CN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涉及到的业务模块较多，不断有新的业务形式出现。</a:t>
                      </a:r>
                      <a:endParaRPr lang="zh-CN" altLang="en-US" sz="1800" b="0" kern="1200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4165" y="189865"/>
            <a:ext cx="1602625" cy="53751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/>
          <p:nvPr>
            <p:extLst>
              <p:ext uri="{D42A27DB-BD31-4B8C-83A1-F6EECF244321}">
                <p14:modId xmlns:p14="http://schemas.microsoft.com/office/powerpoint/2010/main" val="301122362"/>
              </p:ext>
            </p:extLst>
          </p:nvPr>
        </p:nvGraphicFramePr>
        <p:xfrm>
          <a:off x="356235" y="89535"/>
          <a:ext cx="11479530" cy="650149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045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01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699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913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235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13740">
                <a:tc gridSpan="5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800" b="1" dirty="0" err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职业规划</a:t>
                      </a:r>
                      <a:endParaRPr lang="en-US" altLang="en-US" sz="2800" b="1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374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类型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目标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0" dirty="0" err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提升计划</a:t>
                      </a:r>
                      <a:endParaRPr lang="en-US" altLang="en-US" sz="1800" b="0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预计达成时间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落实所需相关部门 / 人的支持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374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学历/证书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800" b="0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62388">
                <a:tc rowSpan="2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职业规划/职位规划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1800" b="0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1800" b="0" kern="1200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800" b="0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800" b="0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374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1800" b="0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1800" b="0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800" b="0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72160">
                <a:tc rowSpan="2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能力提升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buNone/>
                      </a:pPr>
                      <a:endParaRPr lang="en-US" altLang="en-US" sz="1800" b="0" kern="1200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altLang="en-US" sz="1800" b="0" kern="1200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0" kern="12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   </a:t>
                      </a:r>
                      <a:endParaRPr lang="en-US" altLang="en-US" sz="1800" b="0" kern="1200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800" b="0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7279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1800" b="0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1800" b="0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800" b="0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13919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其他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1800" b="0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1800" b="0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800" b="0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800" b="0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4165" y="189865"/>
            <a:ext cx="1602625" cy="53751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eform 81">
            <a:extLst>
              <a:ext uri="{FF2B5EF4-FFF2-40B4-BE49-F238E27FC236}">
                <a16:creationId xmlns:a16="http://schemas.microsoft.com/office/drawing/2014/main" id="{FD652DD9-80F8-4891-AD6D-531FA7CBC0C9}"/>
              </a:ext>
            </a:extLst>
          </p:cNvPr>
          <p:cNvSpPr/>
          <p:nvPr/>
        </p:nvSpPr>
        <p:spPr bwMode="auto">
          <a:xfrm>
            <a:off x="2114100" y="2858014"/>
            <a:ext cx="7738363" cy="2237383"/>
          </a:xfrm>
          <a:custGeom>
            <a:avLst/>
            <a:gdLst>
              <a:gd name="T0" fmla="*/ 0 w 5049"/>
              <a:gd name="T1" fmla="*/ 1263 h 1460"/>
              <a:gd name="T2" fmla="*/ 1159 w 5049"/>
              <a:gd name="T3" fmla="*/ 48 h 1460"/>
              <a:gd name="T4" fmla="*/ 2611 w 5049"/>
              <a:gd name="T5" fmla="*/ 1263 h 1460"/>
              <a:gd name="T6" fmla="*/ 2611 w 5049"/>
              <a:gd name="T7" fmla="*/ 1227 h 1460"/>
              <a:gd name="T8" fmla="*/ 3888 w 5049"/>
              <a:gd name="T9" fmla="*/ 15 h 1460"/>
              <a:gd name="T10" fmla="*/ 5049 w 5049"/>
              <a:gd name="T11" fmla="*/ 1138 h 14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049" h="1460">
                <a:moveTo>
                  <a:pt x="0" y="1263"/>
                </a:moveTo>
                <a:cubicBezTo>
                  <a:pt x="192" y="1062"/>
                  <a:pt x="724" y="48"/>
                  <a:pt x="1159" y="48"/>
                </a:cubicBezTo>
                <a:cubicBezTo>
                  <a:pt x="1594" y="48"/>
                  <a:pt x="2369" y="1066"/>
                  <a:pt x="2611" y="1263"/>
                </a:cubicBezTo>
                <a:cubicBezTo>
                  <a:pt x="2853" y="1460"/>
                  <a:pt x="2398" y="1435"/>
                  <a:pt x="2611" y="1227"/>
                </a:cubicBezTo>
                <a:cubicBezTo>
                  <a:pt x="2824" y="1019"/>
                  <a:pt x="3482" y="30"/>
                  <a:pt x="3888" y="15"/>
                </a:cubicBezTo>
                <a:cubicBezTo>
                  <a:pt x="4294" y="0"/>
                  <a:pt x="4807" y="904"/>
                  <a:pt x="5049" y="1138"/>
                </a:cubicBezTo>
              </a:path>
            </a:pathLst>
          </a:custGeom>
          <a:noFill/>
          <a:ln w="50800">
            <a:solidFill>
              <a:schemeClr val="tx1">
                <a:lumMod val="75000"/>
                <a:lumOff val="25000"/>
              </a:schemeClr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/>
          <a:lstStyle/>
          <a:p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3BD4A07A-A7D2-47BA-9B3F-6E346AB76673}"/>
              </a:ext>
            </a:extLst>
          </p:cNvPr>
          <p:cNvGrpSpPr/>
          <p:nvPr/>
        </p:nvGrpSpPr>
        <p:grpSpPr>
          <a:xfrm>
            <a:off x="3244017" y="2305150"/>
            <a:ext cx="1381681" cy="1382024"/>
            <a:chOff x="2501743" y="1635646"/>
            <a:chExt cx="1036261" cy="1036518"/>
          </a:xfrm>
        </p:grpSpPr>
        <p:sp>
          <p:nvSpPr>
            <p:cNvPr id="52" name="Oval 53">
              <a:extLst>
                <a:ext uri="{FF2B5EF4-FFF2-40B4-BE49-F238E27FC236}">
                  <a16:creationId xmlns:a16="http://schemas.microsoft.com/office/drawing/2014/main" id="{455BDA4C-549B-4F70-92E6-3755477AB8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1743" y="1635646"/>
              <a:ext cx="1036261" cy="1036518"/>
            </a:xfrm>
            <a:prstGeom prst="ellipse">
              <a:avLst/>
            </a:prstGeom>
            <a:solidFill>
              <a:srgbClr val="C00000"/>
            </a:solidFill>
            <a:ln w="88900">
              <a:gradFill flip="none" rotWithShape="1">
                <a:gsLst>
                  <a:gs pos="0">
                    <a:srgbClr val="FFFFFF"/>
                  </a:gs>
                  <a:gs pos="100000">
                    <a:srgbClr val="D9D9DA"/>
                  </a:gs>
                </a:gsLst>
                <a:lin ang="2700000" scaled="0"/>
                <a:tileRect/>
              </a:gradFill>
            </a:ln>
            <a:effectLst>
              <a:outerShdw blurRad="279400" dist="76200" dir="2700000" sx="101000" sy="101000" algn="tl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anchor="ctr"/>
            <a:lstStyle/>
            <a:p>
              <a:pPr algn="ctr">
                <a:defRPr/>
              </a:pPr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" name="Text Box 59">
              <a:extLst>
                <a:ext uri="{FF2B5EF4-FFF2-40B4-BE49-F238E27FC236}">
                  <a16:creationId xmlns:a16="http://schemas.microsoft.com/office/drawing/2014/main" id="{65B620E5-31CD-4CF5-80D1-C28930494B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39226" y="1835816"/>
              <a:ext cx="782803" cy="6540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zh-CN" sz="5067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</a:p>
          </p:txBody>
        </p:sp>
      </p:grp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04AC1348-8F94-47E1-9AE6-D1B623583F90}"/>
              </a:ext>
            </a:extLst>
          </p:cNvPr>
          <p:cNvGrpSpPr/>
          <p:nvPr/>
        </p:nvGrpSpPr>
        <p:grpSpPr>
          <a:xfrm>
            <a:off x="5469428" y="4042950"/>
            <a:ext cx="1381681" cy="1382024"/>
            <a:chOff x="4170801" y="2938997"/>
            <a:chExt cx="1036261" cy="1036518"/>
          </a:xfrm>
        </p:grpSpPr>
        <p:sp>
          <p:nvSpPr>
            <p:cNvPr id="55" name="Oval 53">
              <a:extLst>
                <a:ext uri="{FF2B5EF4-FFF2-40B4-BE49-F238E27FC236}">
                  <a16:creationId xmlns:a16="http://schemas.microsoft.com/office/drawing/2014/main" id="{BC447B42-E61B-4CD7-A457-1C1CC6FAF6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0801" y="2938997"/>
              <a:ext cx="1036261" cy="1036518"/>
            </a:xfrm>
            <a:prstGeom prst="ellipse">
              <a:avLst/>
            </a:prstGeom>
            <a:solidFill>
              <a:srgbClr val="C00000"/>
            </a:solidFill>
            <a:ln w="88900">
              <a:gradFill flip="none" rotWithShape="1">
                <a:gsLst>
                  <a:gs pos="0">
                    <a:srgbClr val="FFFFFF"/>
                  </a:gs>
                  <a:gs pos="100000">
                    <a:srgbClr val="D9D9DA"/>
                  </a:gs>
                </a:gsLst>
                <a:lin ang="2700000" scaled="0"/>
                <a:tileRect/>
              </a:gradFill>
            </a:ln>
            <a:effectLst>
              <a:outerShdw blurRad="279400" dist="76200" dir="2700000" sx="101000" sy="101000" algn="tl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anchor="ctr"/>
            <a:lstStyle/>
            <a:p>
              <a:pPr algn="ctr">
                <a:defRPr/>
              </a:pPr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6" name="Text Box 60">
              <a:extLst>
                <a:ext uri="{FF2B5EF4-FFF2-40B4-BE49-F238E27FC236}">
                  <a16:creationId xmlns:a16="http://schemas.microsoft.com/office/drawing/2014/main" id="{E4971696-4203-4A45-AB9B-30D3775C4B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92373" y="3105837"/>
              <a:ext cx="782803" cy="6540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zh-CN" sz="5067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</a:p>
          </p:txBody>
        </p:sp>
      </p:grp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6CF9CE15-6F47-4D8D-94E0-9646B54E2717}"/>
              </a:ext>
            </a:extLst>
          </p:cNvPr>
          <p:cNvGrpSpPr/>
          <p:nvPr/>
        </p:nvGrpSpPr>
        <p:grpSpPr>
          <a:xfrm>
            <a:off x="7346928" y="2305150"/>
            <a:ext cx="1381681" cy="1382024"/>
            <a:chOff x="5578926" y="1635646"/>
            <a:chExt cx="1036261" cy="1036518"/>
          </a:xfrm>
        </p:grpSpPr>
        <p:sp>
          <p:nvSpPr>
            <p:cNvPr id="58" name="Oval 53">
              <a:extLst>
                <a:ext uri="{FF2B5EF4-FFF2-40B4-BE49-F238E27FC236}">
                  <a16:creationId xmlns:a16="http://schemas.microsoft.com/office/drawing/2014/main" id="{C3967E1F-7DCA-4652-8FBD-FAFAA5C8A3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78926" y="1635646"/>
              <a:ext cx="1036261" cy="1036518"/>
            </a:xfrm>
            <a:prstGeom prst="ellipse">
              <a:avLst/>
            </a:prstGeom>
            <a:solidFill>
              <a:srgbClr val="C00000"/>
            </a:solidFill>
            <a:ln w="88900">
              <a:gradFill flip="none" rotWithShape="1">
                <a:gsLst>
                  <a:gs pos="0">
                    <a:srgbClr val="FFFFFF"/>
                  </a:gs>
                  <a:gs pos="100000">
                    <a:srgbClr val="D9D9DA"/>
                  </a:gs>
                </a:gsLst>
                <a:lin ang="2700000" scaled="0"/>
                <a:tileRect/>
              </a:gradFill>
            </a:ln>
            <a:effectLst>
              <a:outerShdw blurRad="279400" dist="76200" dir="2700000" sx="101000" sy="101000" algn="tl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anchor="ctr"/>
            <a:lstStyle/>
            <a:p>
              <a:pPr algn="ctr">
                <a:defRPr/>
              </a:pPr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9" name="Text Box 61">
              <a:extLst>
                <a:ext uri="{FF2B5EF4-FFF2-40B4-BE49-F238E27FC236}">
                  <a16:creationId xmlns:a16="http://schemas.microsoft.com/office/drawing/2014/main" id="{0F9754AD-C2E0-443F-BB09-E062DB5342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21148" y="1835816"/>
              <a:ext cx="782803" cy="6540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zh-CN" sz="5067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04</a:t>
              </a:r>
            </a:p>
          </p:txBody>
        </p:sp>
      </p:grp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F1A128EA-4D4F-45E1-942A-CDADEE83ACBF}"/>
              </a:ext>
            </a:extLst>
          </p:cNvPr>
          <p:cNvGrpSpPr/>
          <p:nvPr/>
        </p:nvGrpSpPr>
        <p:grpSpPr>
          <a:xfrm>
            <a:off x="9362365" y="3981654"/>
            <a:ext cx="1381681" cy="1382024"/>
            <a:chOff x="7090504" y="2893023"/>
            <a:chExt cx="1036261" cy="1036518"/>
          </a:xfrm>
        </p:grpSpPr>
        <p:sp>
          <p:nvSpPr>
            <p:cNvPr id="61" name="Oval 53">
              <a:extLst>
                <a:ext uri="{FF2B5EF4-FFF2-40B4-BE49-F238E27FC236}">
                  <a16:creationId xmlns:a16="http://schemas.microsoft.com/office/drawing/2014/main" id="{C3C9C0D9-0381-4E40-A701-02661F7CF4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90504" y="2893023"/>
              <a:ext cx="1036261" cy="1036518"/>
            </a:xfrm>
            <a:prstGeom prst="ellipse">
              <a:avLst/>
            </a:prstGeom>
            <a:solidFill>
              <a:srgbClr val="C00000"/>
            </a:solidFill>
            <a:ln w="88900">
              <a:gradFill flip="none" rotWithShape="1">
                <a:gsLst>
                  <a:gs pos="0">
                    <a:srgbClr val="FFFFFF"/>
                  </a:gs>
                  <a:gs pos="100000">
                    <a:srgbClr val="D9D9DA"/>
                  </a:gs>
                </a:gsLst>
                <a:lin ang="2700000" scaled="0"/>
                <a:tileRect/>
              </a:gradFill>
            </a:ln>
            <a:effectLst>
              <a:outerShdw blurRad="279400" dist="76200" dir="2700000" sx="101000" sy="101000" algn="tl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anchor="ctr"/>
            <a:lstStyle/>
            <a:p>
              <a:pPr algn="ctr">
                <a:defRPr/>
              </a:pPr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2" name="Text Box 62">
              <a:extLst>
                <a:ext uri="{FF2B5EF4-FFF2-40B4-BE49-F238E27FC236}">
                  <a16:creationId xmlns:a16="http://schemas.microsoft.com/office/drawing/2014/main" id="{B1A804F2-1A11-49E8-B3C9-A62BA5E42D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25896" y="3105837"/>
              <a:ext cx="782803" cy="6540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zh-CN" sz="5067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05</a:t>
              </a:r>
            </a:p>
          </p:txBody>
        </p:sp>
      </p:grp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ADC3DF05-2A4C-49D3-8587-6F755B9B59B3}"/>
              </a:ext>
            </a:extLst>
          </p:cNvPr>
          <p:cNvGrpSpPr/>
          <p:nvPr/>
        </p:nvGrpSpPr>
        <p:grpSpPr>
          <a:xfrm>
            <a:off x="1297548" y="3973990"/>
            <a:ext cx="1381681" cy="1382024"/>
            <a:chOff x="1041891" y="2887277"/>
            <a:chExt cx="1036261" cy="1036518"/>
          </a:xfrm>
        </p:grpSpPr>
        <p:sp>
          <p:nvSpPr>
            <p:cNvPr id="64" name="Oval 53">
              <a:extLst>
                <a:ext uri="{FF2B5EF4-FFF2-40B4-BE49-F238E27FC236}">
                  <a16:creationId xmlns:a16="http://schemas.microsoft.com/office/drawing/2014/main" id="{F07CCC51-FC38-49FD-AEEA-457FFB178B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1891" y="2887277"/>
              <a:ext cx="1036261" cy="1036518"/>
            </a:xfrm>
            <a:prstGeom prst="ellipse">
              <a:avLst/>
            </a:prstGeom>
            <a:solidFill>
              <a:srgbClr val="C00000"/>
            </a:solidFill>
            <a:ln w="88900">
              <a:gradFill flip="none" rotWithShape="1">
                <a:gsLst>
                  <a:gs pos="0">
                    <a:srgbClr val="FFFFFF"/>
                  </a:gs>
                  <a:gs pos="100000">
                    <a:srgbClr val="D9D9DA"/>
                  </a:gs>
                </a:gsLst>
                <a:lin ang="2700000" scaled="0"/>
                <a:tileRect/>
              </a:gradFill>
            </a:ln>
            <a:effectLst>
              <a:outerShdw blurRad="279400" dist="76200" dir="2700000" sx="101000" sy="101000" algn="tl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anchor="ctr"/>
            <a:lstStyle/>
            <a:p>
              <a:pPr algn="ctr">
                <a:defRPr/>
              </a:pPr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5" name="Text Box 58">
              <a:extLst>
                <a:ext uri="{FF2B5EF4-FFF2-40B4-BE49-F238E27FC236}">
                  <a16:creationId xmlns:a16="http://schemas.microsoft.com/office/drawing/2014/main" id="{AC156DB4-7B91-4262-81F7-4D651D4935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77282" y="3105837"/>
              <a:ext cx="782803" cy="6540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zh-CN" sz="5067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</a:p>
          </p:txBody>
        </p:sp>
      </p:grpSp>
      <p:sp>
        <p:nvSpPr>
          <p:cNvPr id="66" name="Text Placeholder 4">
            <a:extLst>
              <a:ext uri="{FF2B5EF4-FFF2-40B4-BE49-F238E27FC236}">
                <a16:creationId xmlns:a16="http://schemas.microsoft.com/office/drawing/2014/main" id="{C8E55975-1878-4217-A075-9D8FFFC9B273}"/>
              </a:ext>
            </a:extLst>
          </p:cNvPr>
          <p:cNvSpPr txBox="1"/>
          <p:nvPr/>
        </p:nvSpPr>
        <p:spPr>
          <a:xfrm>
            <a:off x="4855140" y="394463"/>
            <a:ext cx="2256285" cy="4967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en-GB" sz="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E59D52C6-3D02-42A7-83F5-F56D226E803B}"/>
              </a:ext>
            </a:extLst>
          </p:cNvPr>
          <p:cNvCxnSpPr/>
          <p:nvPr/>
        </p:nvCxnSpPr>
        <p:spPr>
          <a:xfrm>
            <a:off x="4026498" y="1083075"/>
            <a:ext cx="3491204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11B9229A-BF12-47C2-96C2-A3DF73E543E9}"/>
              </a:ext>
            </a:extLst>
          </p:cNvPr>
          <p:cNvSpPr txBox="1"/>
          <p:nvPr/>
        </p:nvSpPr>
        <p:spPr>
          <a:xfrm>
            <a:off x="1263287" y="269809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工作总结</a:t>
            </a: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A176726B-8433-4553-AD84-93F2C2F4A9B2}"/>
              </a:ext>
            </a:extLst>
          </p:cNvPr>
          <p:cNvSpPr txBox="1"/>
          <p:nvPr/>
        </p:nvSpPr>
        <p:spPr>
          <a:xfrm>
            <a:off x="3205160" y="4503129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自我评价</a:t>
            </a: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50A8CCAB-B110-4559-84FB-712F0AF8396A}"/>
              </a:ext>
            </a:extLst>
          </p:cNvPr>
          <p:cNvSpPr txBox="1"/>
          <p:nvPr/>
        </p:nvSpPr>
        <p:spPr>
          <a:xfrm>
            <a:off x="5278427" y="268068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工作体会</a:t>
            </a: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B4445258-DBF2-492D-BEA6-941C7CBEEF8D}"/>
              </a:ext>
            </a:extLst>
          </p:cNvPr>
          <p:cNvSpPr txBox="1"/>
          <p:nvPr/>
        </p:nvSpPr>
        <p:spPr>
          <a:xfrm>
            <a:off x="7311292" y="4503128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规划与展望</a:t>
            </a: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FD37278D-AF54-4C8B-9305-F16CE2C91D4A}"/>
              </a:ext>
            </a:extLst>
          </p:cNvPr>
          <p:cNvSpPr txBox="1"/>
          <p:nvPr/>
        </p:nvSpPr>
        <p:spPr>
          <a:xfrm>
            <a:off x="9653095" y="2680684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致谢</a:t>
            </a:r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405" y="189865"/>
            <a:ext cx="1602625" cy="537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763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0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60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7000"/>
                            </p:stCondLst>
                            <p:childTnLst>
                              <p:par>
                                <p:cTn id="4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8000"/>
                            </p:stCondLst>
                            <p:childTnLst>
                              <p:par>
                                <p:cTn id="4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9000"/>
                            </p:stCondLst>
                            <p:childTnLst>
                              <p:par>
                                <p:cTn id="5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0"/>
                            </p:stCondLst>
                            <p:childTnLst>
                              <p:par>
                                <p:cTn id="5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1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2000"/>
                            </p:stCondLst>
                            <p:childTnLst>
                              <p:par>
                                <p:cTn id="7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66" grpId="0" build="p"/>
      <p:bldP spid="69" grpId="0"/>
      <p:bldP spid="70" grpId="0"/>
      <p:bldP spid="71" grpId="0"/>
      <p:bldP spid="72" grpId="0"/>
      <p:bldP spid="7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25EA34AE-9851-4753-BAB2-E34A450A2D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2552784" cy="4351338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9E774FF3-FCD1-49D0-937F-8012AC726ECB}"/>
              </a:ext>
            </a:extLst>
          </p:cNvPr>
          <p:cNvSpPr/>
          <p:nvPr/>
        </p:nvSpPr>
        <p:spPr>
          <a:xfrm>
            <a:off x="3789718" y="1847049"/>
            <a:ext cx="7564081" cy="36751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分享朋友圈功能，开发任务是做到在保险产品详情页分享朋友圈后，点击分享链接，跳转到指定的保险产品详情页，并且分享页面包括分享标题与分享图片。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技术实现流程是对接微信接口，校验身份，参数拼接，数据加密，返回参数等流程。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大局观：在开发过程中，注意到分享功能的后期可能会出现的功能迭代。比如，用户分享的次数统计，分享地址的记录，用户分享后添加奖励功能的地址跳转等。在开发过程中注意代码的复用性与可拓展性。</a:t>
            </a:r>
          </a:p>
        </p:txBody>
      </p:sp>
      <p:sp>
        <p:nvSpPr>
          <p:cNvPr id="3" name="箭头: 右 2">
            <a:hlinkClick r:id="rId3" action="ppaction://hlinksldjump"/>
            <a:extLst>
              <a:ext uri="{FF2B5EF4-FFF2-40B4-BE49-F238E27FC236}">
                <a16:creationId xmlns:a16="http://schemas.microsoft.com/office/drawing/2014/main" id="{3F31848A-2DFA-4F7E-A0E9-EDC3D2C8CF19}"/>
              </a:ext>
            </a:extLst>
          </p:cNvPr>
          <p:cNvSpPr/>
          <p:nvPr/>
        </p:nvSpPr>
        <p:spPr>
          <a:xfrm rot="10644586">
            <a:off x="11093719" y="6252857"/>
            <a:ext cx="378129" cy="1728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 1">
            <a:extLst>
              <a:ext uri="{FF2B5EF4-FFF2-40B4-BE49-F238E27FC236}">
                <a16:creationId xmlns:a16="http://schemas.microsoft.com/office/drawing/2014/main" id="{B94994CC-EA77-46DE-BFD0-0CC1544BDB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54309"/>
            <a:ext cx="271272" cy="64633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CAFC238-80C5-4173-AC9B-E1E27DA4F58F}"/>
              </a:ext>
            </a:extLst>
          </p:cNvPr>
          <p:cNvSpPr txBox="1"/>
          <p:nvPr/>
        </p:nvSpPr>
        <p:spPr>
          <a:xfrm>
            <a:off x="838200" y="342858"/>
            <a:ext cx="22058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6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大局观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11472929"/>
      </p:ext>
    </p:extLst>
  </p:cSld>
  <p:clrMapOvr>
    <a:masterClrMapping/>
  </p:clrMapOvr>
  <p:transition spd="slow" advClick="0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13">
            <a:extLst>
              <a:ext uri="{FF2B5EF4-FFF2-40B4-BE49-F238E27FC236}">
                <a16:creationId xmlns:a16="http://schemas.microsoft.com/office/drawing/2014/main" id="{2DFB4B2D-4152-41AA-B4EA-E6438F512F68}"/>
              </a:ext>
            </a:extLst>
          </p:cNvPr>
          <p:cNvGrpSpPr>
            <a:grpSpLocks/>
          </p:cNvGrpSpPr>
          <p:nvPr/>
        </p:nvGrpSpPr>
        <p:grpSpPr bwMode="auto">
          <a:xfrm>
            <a:off x="2474773" y="2807901"/>
            <a:ext cx="7260425" cy="1110080"/>
            <a:chOff x="21207" y="59128"/>
            <a:chExt cx="4309864" cy="659039"/>
          </a:xfrm>
        </p:grpSpPr>
        <p:sp>
          <p:nvSpPr>
            <p:cNvPr id="9" name="任意多边形 45">
              <a:extLst>
                <a:ext uri="{FF2B5EF4-FFF2-40B4-BE49-F238E27FC236}">
                  <a16:creationId xmlns:a16="http://schemas.microsoft.com/office/drawing/2014/main" id="{FA555088-E8BC-4C15-AEEA-FC17287895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207" y="616567"/>
              <a:ext cx="1307927" cy="101600"/>
            </a:xfrm>
            <a:custGeom>
              <a:avLst/>
              <a:gdLst>
                <a:gd name="T0" fmla="*/ 0 w 1307927"/>
                <a:gd name="T1" fmla="*/ 0 h 101600"/>
                <a:gd name="T2" fmla="*/ 1223454 w 1307927"/>
                <a:gd name="T3" fmla="*/ 0 h 101600"/>
                <a:gd name="T4" fmla="*/ 1307927 w 1307927"/>
                <a:gd name="T5" fmla="*/ 101600 h 101600"/>
                <a:gd name="T6" fmla="*/ 0 w 1307927"/>
                <a:gd name="T7" fmla="*/ 101600 h 101600"/>
                <a:gd name="T8" fmla="*/ 0 w 1307927"/>
                <a:gd name="T9" fmla="*/ 0 h 10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07927" h="101600">
                  <a:moveTo>
                    <a:pt x="0" y="0"/>
                  </a:moveTo>
                  <a:lnTo>
                    <a:pt x="1223454" y="0"/>
                  </a:lnTo>
                  <a:lnTo>
                    <a:pt x="1307927" y="101600"/>
                  </a:lnTo>
                  <a:lnTo>
                    <a:pt x="0" y="10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0" name="任意多边形 126">
              <a:extLst>
                <a:ext uri="{FF2B5EF4-FFF2-40B4-BE49-F238E27FC236}">
                  <a16:creationId xmlns:a16="http://schemas.microsoft.com/office/drawing/2014/main" id="{3FD99DB9-40CD-4497-94EE-F6A2AE29E33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9654" y="616567"/>
              <a:ext cx="2891416" cy="101600"/>
            </a:xfrm>
            <a:custGeom>
              <a:avLst/>
              <a:gdLst>
                <a:gd name="T0" fmla="*/ 0 w 2891416"/>
                <a:gd name="T1" fmla="*/ 0 h 101600"/>
                <a:gd name="T2" fmla="*/ 2891416 w 2891416"/>
                <a:gd name="T3" fmla="*/ 0 h 101600"/>
                <a:gd name="T4" fmla="*/ 2891416 w 2891416"/>
                <a:gd name="T5" fmla="*/ 101600 h 101600"/>
                <a:gd name="T6" fmla="*/ 84473 w 2891416"/>
                <a:gd name="T7" fmla="*/ 101600 h 101600"/>
                <a:gd name="T8" fmla="*/ 0 w 2891416"/>
                <a:gd name="T9" fmla="*/ 0 h 10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891416" h="101600">
                  <a:moveTo>
                    <a:pt x="0" y="0"/>
                  </a:moveTo>
                  <a:lnTo>
                    <a:pt x="2891416" y="0"/>
                  </a:lnTo>
                  <a:lnTo>
                    <a:pt x="2891416" y="101600"/>
                  </a:lnTo>
                  <a:lnTo>
                    <a:pt x="84473" y="10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1" name="文本框 69">
              <a:extLst>
                <a:ext uri="{FF2B5EF4-FFF2-40B4-BE49-F238E27FC236}">
                  <a16:creationId xmlns:a16="http://schemas.microsoft.com/office/drawing/2014/main" id="{4E8EE431-7458-4913-BF92-BC0C18FD07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91640" y="59128"/>
              <a:ext cx="2739431" cy="4933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4800" b="1" dirty="0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实用期工作总结</a:t>
              </a:r>
              <a:endParaRPr lang="zh-CN" altLang="zh-CN" sz="48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文本框 69">
              <a:extLst>
                <a:ext uri="{FF2B5EF4-FFF2-40B4-BE49-F238E27FC236}">
                  <a16:creationId xmlns:a16="http://schemas.microsoft.com/office/drawing/2014/main" id="{7A412D6F-5934-4778-98F5-71F48376DE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7685" y="164261"/>
              <a:ext cx="1329134" cy="420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4000" b="1" dirty="0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第</a:t>
              </a:r>
              <a:r>
                <a:rPr lang="zh-CN" altLang="zh-CN" sz="4000" b="1" dirty="0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一</a:t>
              </a:r>
              <a:r>
                <a:rPr lang="zh-CN" altLang="en-US" sz="4000" b="1" dirty="0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章</a:t>
              </a:r>
              <a:endParaRPr lang="zh-CN" altLang="zh-CN" sz="40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405" y="189865"/>
            <a:ext cx="1602625" cy="537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776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F65A9D5-904E-4705-B816-10004F4FCA25}"/>
              </a:ext>
            </a:extLst>
          </p:cNvPr>
          <p:cNvSpPr/>
          <p:nvPr/>
        </p:nvSpPr>
        <p:spPr>
          <a:xfrm>
            <a:off x="1187280" y="4580075"/>
            <a:ext cx="3725914" cy="9612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buClr>
                <a:srgbClr val="C00000"/>
              </a:buClr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入职日期：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2018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buClr>
                <a:srgbClr val="C00000"/>
              </a:buClr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开发岗位学习工作。</a:t>
            </a:r>
          </a:p>
        </p:txBody>
      </p:sp>
      <p:sp>
        <p:nvSpPr>
          <p:cNvPr id="5" name="矩形 1">
            <a:extLst>
              <a:ext uri="{FF2B5EF4-FFF2-40B4-BE49-F238E27FC236}">
                <a16:creationId xmlns:a16="http://schemas.microsoft.com/office/drawing/2014/main" id="{085BA891-0A73-42C4-9194-4E2BA3C79E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8913"/>
            <a:ext cx="230819" cy="46355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7532FA9-9682-419A-8847-77D1F243F066}"/>
              </a:ext>
            </a:extLst>
          </p:cNvPr>
          <p:cNvSpPr txBox="1"/>
          <p:nvPr/>
        </p:nvSpPr>
        <p:spPr>
          <a:xfrm>
            <a:off x="479394" y="18891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工作岗位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4C3B2E2-7EF1-40B6-9B25-6454E1352F9E}"/>
              </a:ext>
            </a:extLst>
          </p:cNvPr>
          <p:cNvSpPr/>
          <p:nvPr/>
        </p:nvSpPr>
        <p:spPr>
          <a:xfrm>
            <a:off x="6562908" y="3702784"/>
            <a:ext cx="4885380" cy="26902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入职部门：软件技术研发中心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健康购药组。</a:t>
            </a:r>
            <a:endParaRPr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岗位指责：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、负责产品需求分析、功能模块的代码实现、自测与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bug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修复。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、解决生产环境问题，提升用户体验，不断优化产品性能。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、根据项目管理流程要求，完成相应文档资料开发。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862F8D30-3440-4614-B35C-ABF05BB8E62F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8980" y="1955744"/>
            <a:ext cx="2901132" cy="1071187"/>
          </a:xfrm>
          <a:prstGeom prst="rect">
            <a:avLst/>
          </a:prstGeom>
        </p:spPr>
      </p:pic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D0BD76B1-F7AE-4B49-98F1-7BD2A433C5E5}"/>
              </a:ext>
            </a:extLst>
          </p:cNvPr>
          <p:cNvCxnSpPr/>
          <p:nvPr/>
        </p:nvCxnSpPr>
        <p:spPr>
          <a:xfrm>
            <a:off x="5779008" y="1955744"/>
            <a:ext cx="0" cy="3494080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图片 15" descr="图片包含 笔记本电脑, 计算机, 室内, 妇女&#10;&#10;已生成极高可信度的说明">
            <a:extLst>
              <a:ext uri="{FF2B5EF4-FFF2-40B4-BE49-F238E27FC236}">
                <a16:creationId xmlns:a16="http://schemas.microsoft.com/office/drawing/2014/main" id="{AD48AEB2-7718-4175-AAF1-AF2F2205C5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302" y="1955744"/>
            <a:ext cx="3506071" cy="2405944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405" y="189865"/>
            <a:ext cx="1602625" cy="537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515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">
            <a:extLst>
              <a:ext uri="{FF2B5EF4-FFF2-40B4-BE49-F238E27FC236}">
                <a16:creationId xmlns:a16="http://schemas.microsoft.com/office/drawing/2014/main" id="{C07766B8-0EBA-4DA3-B9B5-17F2671536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8913"/>
            <a:ext cx="230819" cy="46355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7D97BB-046D-452B-A024-163A08A5A0EB}"/>
              </a:ext>
            </a:extLst>
          </p:cNvPr>
          <p:cNvSpPr txBox="1"/>
          <p:nvPr/>
        </p:nvSpPr>
        <p:spPr>
          <a:xfrm>
            <a:off x="479394" y="188913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工作任务与目标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CC34E58-7F1D-42FE-81E6-2864218172C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382" b="91912" l="9833" r="89854">
                        <a14:foregroundMark x1="62134" y1="39265" x2="62134" y2="39265"/>
                        <a14:foregroundMark x1="61088" y1="44118" x2="61088" y2="44118"/>
                        <a14:foregroundMark x1="69561" y1="50000" x2="69561" y2="50000"/>
                        <a14:foregroundMark x1="72594" y1="49853" x2="72594" y2="49853"/>
                        <a14:foregroundMark x1="72176" y1="49118" x2="72176" y2="49118"/>
                        <a14:foregroundMark x1="72385" y1="42059" x2="72385" y2="42059"/>
                        <a14:foregroundMark x1="72699" y1="36765" x2="72699" y2="36765"/>
                        <a14:foregroundMark x1="71444" y1="30147" x2="71444" y2="30147"/>
                        <a14:foregroundMark x1="71757" y1="28529" x2="71757" y2="28529"/>
                        <a14:foregroundMark x1="72594" y1="54559" x2="72594" y2="54559"/>
                        <a14:foregroundMark x1="64749" y1="48971" x2="64749" y2="48971"/>
                        <a14:foregroundMark x1="64331" y1="41176" x2="64331" y2="41176"/>
                        <a14:foregroundMark x1="64644" y1="38235" x2="64644" y2="38235"/>
                        <a14:foregroundMark x1="64958" y1="36765" x2="64958" y2="36765"/>
                        <a14:foregroundMark x1="65481" y1="35588" x2="65481" y2="35588"/>
                        <a14:foregroundMark x1="64540" y1="33529" x2="64540" y2="33529"/>
                        <a14:foregroundMark x1="67050" y1="23235" x2="67050" y2="23235"/>
                        <a14:foregroundMark x1="62552" y1="18676" x2="62552" y2="18676"/>
                        <a14:foregroundMark x1="82322" y1="37941" x2="82322" y2="37941"/>
                        <a14:foregroundMark x1="80962" y1="30735" x2="80962" y2="30735"/>
                        <a14:foregroundMark x1="79812" y1="25588" x2="79812" y2="25588"/>
                        <a14:foregroundMark x1="82113" y1="31618" x2="82113" y2="31618"/>
                        <a14:foregroundMark x1="83159" y1="40735" x2="83159" y2="40735"/>
                        <a14:foregroundMark x1="80544" y1="48971" x2="80544" y2="48971"/>
                        <a14:foregroundMark x1="80335" y1="54853" x2="80335" y2="54853"/>
                        <a14:foregroundMark x1="76883" y1="64853" x2="76883" y2="64853"/>
                        <a14:foregroundMark x1="79393" y1="17941" x2="79393" y2="17941"/>
                        <a14:foregroundMark x1="75105" y1="13824" x2="75105" y2="13824"/>
                        <a14:foregroundMark x1="72071" y1="8824" x2="72071" y2="8824"/>
                        <a14:foregroundMark x1="62971" y1="8529" x2="62971" y2="8529"/>
                        <a14:foregroundMark x1="55753" y1="12500" x2="55753" y2="12500"/>
                        <a14:foregroundMark x1="53661" y1="91912" x2="53661" y2="91912"/>
                        <a14:foregroundMark x1="52197" y1="16324" x2="52197" y2="16324"/>
                        <a14:foregroundMark x1="37866" y1="47206" x2="37866" y2="47206"/>
                        <a14:foregroundMark x1="50523" y1="26324" x2="50523" y2="26324"/>
                        <a14:foregroundMark x1="54393" y1="25294" x2="54393" y2="25294"/>
                        <a14:foregroundMark x1="39435" y1="82647" x2="39435" y2="8264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4754540">
            <a:off x="4404999" y="2659499"/>
            <a:ext cx="3021806" cy="2149402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6C4599AD-6A9D-41FF-A4F6-B772AF4A1972}"/>
              </a:ext>
            </a:extLst>
          </p:cNvPr>
          <p:cNvSpPr/>
          <p:nvPr/>
        </p:nvSpPr>
        <p:spPr>
          <a:xfrm>
            <a:off x="612129" y="4616561"/>
            <a:ext cx="4156760" cy="17054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、对接一笑堂、健生堂扫码购药项目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包括药品信息的单笔批量同步、订单同步、普通药品对照、扫码购药等功能模块。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EAF5570-AD48-49C4-AE17-9FF2E376932F}"/>
              </a:ext>
            </a:extLst>
          </p:cNvPr>
          <p:cNvSpPr/>
          <p:nvPr/>
        </p:nvSpPr>
        <p:spPr>
          <a:xfrm>
            <a:off x="7555846" y="1386385"/>
            <a:ext cx="4156760" cy="17054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、保险详情页分享朋友圈功能开发。学习微信开发技术文档，根据技术文档，完成微信分享时的权限验证与授权流程的代码实现。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4B72B83-DFFA-4DC5-A7FE-CBF3695A6964}"/>
              </a:ext>
            </a:extLst>
          </p:cNvPr>
          <p:cNvSpPr/>
          <p:nvPr/>
        </p:nvSpPr>
        <p:spPr>
          <a:xfrm>
            <a:off x="479394" y="1386385"/>
            <a:ext cx="4156760" cy="21209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、保险服务管理系统项目中代理人管理模块开发。包括代理人的添加、修改、列表展示、登录权限配置、生成携带代理人信息的二维码，以及扫描二维码后的支付流程的改造。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405" y="189865"/>
            <a:ext cx="1602625" cy="537519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3D878BD9-8AEA-42D5-A5F7-93E8D25F479D}"/>
              </a:ext>
            </a:extLst>
          </p:cNvPr>
          <p:cNvSpPr/>
          <p:nvPr/>
        </p:nvSpPr>
        <p:spPr>
          <a:xfrm>
            <a:off x="7555846" y="4616561"/>
            <a:ext cx="4156760" cy="17054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、学习与工作相关的专业技能，提升知识储备，拓展知识面。学习微信公众号平台开发技术文档、数据传输与数据加密应用、</a:t>
            </a:r>
            <a:r>
              <a:rPr lang="en-US" altLang="zh-CN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SpringCloud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微服务架构。</a:t>
            </a:r>
          </a:p>
        </p:txBody>
      </p:sp>
    </p:spTree>
    <p:extLst>
      <p:ext uri="{BB962C8B-B14F-4D97-AF65-F5344CB8AC3E}">
        <p14:creationId xmlns:p14="http://schemas.microsoft.com/office/powerpoint/2010/main" val="2998858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00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0"/>
                            </p:stCondLst>
                            <p:childTnLst>
                              <p:par>
                                <p:cTn id="3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17" grpId="0"/>
      <p:bldP spid="18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内容占位符 5">
            <a:extLst>
              <a:ext uri="{FF2B5EF4-FFF2-40B4-BE49-F238E27FC236}">
                <a16:creationId xmlns:a16="http://schemas.microsoft.com/office/drawing/2014/main" id="{0866ED97-C6A9-4955-AA51-FA14A03E1A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5167929"/>
              </p:ext>
            </p:extLst>
          </p:nvPr>
        </p:nvGraphicFramePr>
        <p:xfrm>
          <a:off x="479394" y="1757237"/>
          <a:ext cx="10515600" cy="44117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矩形 1">
            <a:extLst>
              <a:ext uri="{FF2B5EF4-FFF2-40B4-BE49-F238E27FC236}">
                <a16:creationId xmlns:a16="http://schemas.microsoft.com/office/drawing/2014/main" id="{1BE9B3CF-485E-42BF-9097-93830C1A5C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8913"/>
            <a:ext cx="230819" cy="46355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8274813-3306-4522-96A4-757DB2E2E92C}"/>
              </a:ext>
            </a:extLst>
          </p:cNvPr>
          <p:cNvSpPr txBox="1"/>
          <p:nvPr/>
        </p:nvSpPr>
        <p:spPr>
          <a:xfrm>
            <a:off x="479394" y="188913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工作量分布</a:t>
            </a:r>
          </a:p>
        </p:txBody>
      </p:sp>
    </p:spTree>
    <p:extLst>
      <p:ext uri="{BB962C8B-B14F-4D97-AF65-F5344CB8AC3E}">
        <p14:creationId xmlns:p14="http://schemas.microsoft.com/office/powerpoint/2010/main" val="441874800"/>
      </p:ext>
    </p:extLst>
  </p:cSld>
  <p:clrMapOvr>
    <a:masterClrMapping/>
  </p:clrMapOvr>
  <p:transition spd="slow" advClick="0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0" descr="C:\Users\Thinkpad\Desktop\商务PNG\m_0005_形状-6.png">
            <a:extLst>
              <a:ext uri="{FF2B5EF4-FFF2-40B4-BE49-F238E27FC236}">
                <a16:creationId xmlns:a16="http://schemas.microsoft.com/office/drawing/2014/main" id="{0F9BFC91-5C4F-45B9-B99D-3E3CA98A6DB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127" r="5694"/>
          <a:stretch/>
        </p:blipFill>
        <p:spPr bwMode="auto">
          <a:xfrm>
            <a:off x="1804206" y="2319527"/>
            <a:ext cx="9241654" cy="364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1">
            <a:extLst>
              <a:ext uri="{FF2B5EF4-FFF2-40B4-BE49-F238E27FC236}">
                <a16:creationId xmlns:a16="http://schemas.microsoft.com/office/drawing/2014/main" id="{15B2C55C-8DCA-4445-B6E6-051A193521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8913"/>
            <a:ext cx="230819" cy="46355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1F9869E-8C7C-47E7-A914-AE35154272CD}"/>
              </a:ext>
            </a:extLst>
          </p:cNvPr>
          <p:cNvSpPr txBox="1"/>
          <p:nvPr/>
        </p:nvSpPr>
        <p:spPr>
          <a:xfrm>
            <a:off x="479394" y="188913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工作任务达到情况</a:t>
            </a:r>
          </a:p>
        </p:txBody>
      </p:sp>
      <p:pic>
        <p:nvPicPr>
          <p:cNvPr id="8" name="Picture 9" descr="C:\Users\Thinkpad\Desktop\商务PNG\m_0001_椭圆-2-副本-3.png">
            <a:extLst>
              <a:ext uri="{FF2B5EF4-FFF2-40B4-BE49-F238E27FC236}">
                <a16:creationId xmlns:a16="http://schemas.microsoft.com/office/drawing/2014/main" id="{DFDA8F83-D1B7-48C0-B520-C58B17DCE9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909741" y="2809759"/>
            <a:ext cx="379035" cy="376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9" descr="C:\Users\Thinkpad\Desktop\商务PNG\m_0001_椭圆-2-副本-3.png">
            <a:extLst>
              <a:ext uri="{FF2B5EF4-FFF2-40B4-BE49-F238E27FC236}">
                <a16:creationId xmlns:a16="http://schemas.microsoft.com/office/drawing/2014/main" id="{57546170-DBA5-45B9-8CD3-03368C5ECA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582903" y="3893533"/>
            <a:ext cx="379035" cy="376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C:\Users\Thinkpad\Desktop\商务PNG\m_0001_椭圆-2-副本-3.png">
            <a:extLst>
              <a:ext uri="{FF2B5EF4-FFF2-40B4-BE49-F238E27FC236}">
                <a16:creationId xmlns:a16="http://schemas.microsoft.com/office/drawing/2014/main" id="{FA903F03-1485-4A32-B9E2-7F72C5C7E2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235515" y="3276109"/>
            <a:ext cx="379035" cy="376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9" descr="C:\Users\Thinkpad\Desktop\商务PNG\m_0001_椭圆-2-副本-3.png">
            <a:extLst>
              <a:ext uri="{FF2B5EF4-FFF2-40B4-BE49-F238E27FC236}">
                <a16:creationId xmlns:a16="http://schemas.microsoft.com/office/drawing/2014/main" id="{42C9E335-ABDB-4B4C-B5B1-57D9A6FD30B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857667" y="4359743"/>
            <a:ext cx="379035" cy="376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A7200156-9531-441E-A738-98495268846C}"/>
              </a:ext>
            </a:extLst>
          </p:cNvPr>
          <p:cNvSpPr/>
          <p:nvPr/>
        </p:nvSpPr>
        <p:spPr>
          <a:xfrm>
            <a:off x="3765712" y="5042621"/>
            <a:ext cx="294198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完成保险服务管理系统，代理人管理功能模块开发。（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08-07——08-23 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5C49F4C-F38D-4E8C-8E39-D05F3416534D}"/>
              </a:ext>
            </a:extLst>
          </p:cNvPr>
          <p:cNvSpPr/>
          <p:nvPr/>
        </p:nvSpPr>
        <p:spPr>
          <a:xfrm>
            <a:off x="4419581" y="2394527"/>
            <a:ext cx="294198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完成保险详情页分享微信朋友圈功能开发。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08-21——09-14 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1805286-E6BD-46C7-BC96-8C9C0ED7907C}"/>
              </a:ext>
            </a:extLst>
          </p:cNvPr>
          <p:cNvSpPr/>
          <p:nvPr/>
        </p:nvSpPr>
        <p:spPr>
          <a:xfrm>
            <a:off x="6850023" y="4314662"/>
            <a:ext cx="294198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对接一笑堂、健生堂扫码购药项目进行中。目前已完成项目的生产环境联调测试、问题排查、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bug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修复。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08-07——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至今）</a:t>
            </a:r>
            <a:endParaRPr lang="zh-CN" altLang="en-US" dirty="0"/>
          </a:p>
        </p:txBody>
      </p:sp>
      <p:pic>
        <p:nvPicPr>
          <p:cNvPr id="18" name="图形 17" descr="跑步">
            <a:extLst>
              <a:ext uri="{FF2B5EF4-FFF2-40B4-BE49-F238E27FC236}">
                <a16:creationId xmlns:a16="http://schemas.microsoft.com/office/drawing/2014/main" id="{1D250A66-E834-417A-B5DE-7C33C97E25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79394" y="4119650"/>
            <a:ext cx="1969279" cy="1969279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405" y="203513"/>
            <a:ext cx="1602625" cy="537519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3053" y="189865"/>
            <a:ext cx="1602625" cy="537519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5EB03E90-B426-4C8A-9F09-9AECFDEAD01F}"/>
              </a:ext>
            </a:extLst>
          </p:cNvPr>
          <p:cNvSpPr/>
          <p:nvPr/>
        </p:nvSpPr>
        <p:spPr>
          <a:xfrm>
            <a:off x="7772420" y="1178695"/>
            <a:ext cx="294198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完成保险详情页分享微信朋友圈功能与前端的联调测试整合。完成功能模块上线前的准备工作。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09-25——09-29 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9617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0"/>
                            </p:stCondLst>
                            <p:childTnLst>
                              <p:par>
                                <p:cTn id="3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6000"/>
                            </p:stCondLst>
                            <p:childTnLst>
                              <p:par>
                                <p:cTn id="3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7000"/>
                            </p:stCondLst>
                            <p:childTnLst>
                              <p:par>
                                <p:cTn id="4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8000"/>
                            </p:stCondLst>
                            <p:childTnLst>
                              <p:par>
                                <p:cTn id="4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9000"/>
                            </p:stCondLst>
                            <p:childTnLst>
                              <p:par>
                                <p:cTn id="5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0"/>
                            </p:stCondLst>
                            <p:childTnLst>
                              <p:par>
                                <p:cTn id="6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3" grpId="0"/>
      <p:bldP spid="14" grpId="0"/>
      <p:bldP spid="15" grpId="0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">
            <a:extLst>
              <a:ext uri="{FF2B5EF4-FFF2-40B4-BE49-F238E27FC236}">
                <a16:creationId xmlns:a16="http://schemas.microsoft.com/office/drawing/2014/main" id="{1EC2C6ED-0F1E-4574-A9D3-85FE4E7229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8913"/>
            <a:ext cx="230819" cy="46355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83E8FFE-DCAB-4F09-968A-FD5915E1B6D2}"/>
              </a:ext>
            </a:extLst>
          </p:cNvPr>
          <p:cNvSpPr txBox="1"/>
          <p:nvPr/>
        </p:nvSpPr>
        <p:spPr>
          <a:xfrm>
            <a:off x="479394" y="188913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遇到的问题与对策</a:t>
            </a:r>
          </a:p>
        </p:txBody>
      </p:sp>
      <p:sp>
        <p:nvSpPr>
          <p:cNvPr id="8" name="AutoShape 10">
            <a:extLst>
              <a:ext uri="{FF2B5EF4-FFF2-40B4-BE49-F238E27FC236}">
                <a16:creationId xmlns:a16="http://schemas.microsoft.com/office/drawing/2014/main" id="{53C0661F-7975-43D5-9470-321F890A54F4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5394476" y="-1857264"/>
            <a:ext cx="1691080" cy="11233248"/>
          </a:xfrm>
          <a:prstGeom prst="downArrow">
            <a:avLst>
              <a:gd name="adj1" fmla="val 49065"/>
              <a:gd name="adj2" fmla="val 44827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eaVert" lIns="110413" tIns="55207" rIns="110413" bIns="55207"/>
          <a:lstStyle/>
          <a:p>
            <a:pPr defTabSz="1219170"/>
            <a:endParaRPr lang="zh-CN" altLang="en-US" sz="2533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7BD325CF-9FB7-43C8-B945-49B9EB796D4A}"/>
              </a:ext>
            </a:extLst>
          </p:cNvPr>
          <p:cNvGrpSpPr/>
          <p:nvPr/>
        </p:nvGrpSpPr>
        <p:grpSpPr bwMode="auto">
          <a:xfrm>
            <a:off x="4876462" y="3000909"/>
            <a:ext cx="2054273" cy="1608151"/>
            <a:chOff x="1226494" y="2841572"/>
            <a:chExt cx="1935848" cy="1512817"/>
          </a:xfrm>
          <a:effectLst>
            <a:outerShdw blurRad="1270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10" name="Oval 8">
              <a:extLst>
                <a:ext uri="{FF2B5EF4-FFF2-40B4-BE49-F238E27FC236}">
                  <a16:creationId xmlns:a16="http://schemas.microsoft.com/office/drawing/2014/main" id="{C0E1D1FE-5586-4182-A9A4-6155622DF2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6958" y="2841572"/>
              <a:ext cx="1514918" cy="1512817"/>
            </a:xfrm>
            <a:prstGeom prst="ellipse">
              <a:avLst/>
            </a:prstGeom>
            <a:solidFill>
              <a:srgbClr val="C00000"/>
            </a:solidFill>
            <a:ln w="76200">
              <a:solidFill>
                <a:srgbClr val="FFFFFF"/>
              </a:solidFill>
              <a:round/>
            </a:ln>
          </p:spPr>
          <p:txBody>
            <a:bodyPr/>
            <a:lstStyle/>
            <a:p>
              <a:pPr defTabSz="1219170">
                <a:defRPr/>
              </a:pPr>
              <a:endParaRPr lang="zh-CN" altLang="en-US" sz="1867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Text Box 9">
              <a:extLst>
                <a:ext uri="{FF2B5EF4-FFF2-40B4-BE49-F238E27FC236}">
                  <a16:creationId xmlns:a16="http://schemas.microsoft.com/office/drawing/2014/main" id="{761D025A-714B-4458-BFE0-23B37EF7CF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26494" y="3287905"/>
              <a:ext cx="1935848" cy="620153"/>
            </a:xfrm>
            <a:prstGeom prst="rect">
              <a:avLst/>
            </a:prstGeom>
            <a:noFill/>
            <a:ln w="50800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1219170" eaLnBrk="1" hangingPunct="1"/>
              <a:r>
                <a:rPr lang="zh-CN" altLang="en-US" sz="1867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对接微信接口</a:t>
              </a:r>
              <a:br>
                <a:rPr lang="en-US" altLang="zh-CN" sz="1867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</a:br>
              <a:r>
                <a:rPr lang="zh-CN" altLang="en-US" sz="1867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不顺畅</a:t>
              </a:r>
            </a:p>
          </p:txBody>
        </p:sp>
      </p:grpSp>
      <p:grpSp>
        <p:nvGrpSpPr>
          <p:cNvPr id="18" name="组合 40">
            <a:extLst>
              <a:ext uri="{FF2B5EF4-FFF2-40B4-BE49-F238E27FC236}">
                <a16:creationId xmlns:a16="http://schemas.microsoft.com/office/drawing/2014/main" id="{B88FBD87-6016-4207-88B2-88B972439826}"/>
              </a:ext>
            </a:extLst>
          </p:cNvPr>
          <p:cNvGrpSpPr/>
          <p:nvPr/>
        </p:nvGrpSpPr>
        <p:grpSpPr bwMode="auto">
          <a:xfrm>
            <a:off x="1802833" y="2955284"/>
            <a:ext cx="2054273" cy="1608149"/>
            <a:chOff x="1232156" y="2904671"/>
            <a:chExt cx="1935848" cy="1512816"/>
          </a:xfrm>
        </p:grpSpPr>
        <p:sp>
          <p:nvSpPr>
            <p:cNvPr id="19" name="Oval 8">
              <a:extLst>
                <a:ext uri="{FF2B5EF4-FFF2-40B4-BE49-F238E27FC236}">
                  <a16:creationId xmlns:a16="http://schemas.microsoft.com/office/drawing/2014/main" id="{56712276-785A-4FE2-A822-64E336A46D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5152" y="2904671"/>
              <a:ext cx="1514918" cy="1512816"/>
            </a:xfrm>
            <a:prstGeom prst="ellipse">
              <a:avLst/>
            </a:prstGeom>
            <a:solidFill>
              <a:srgbClr val="C00000"/>
            </a:solidFill>
            <a:ln w="76200">
              <a:solidFill>
                <a:srgbClr val="FFFFFF"/>
              </a:solidFill>
              <a:round/>
            </a:ln>
            <a:effectLst>
              <a:outerShdw blurRad="1270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pPr defTabSz="1219170"/>
              <a:endParaRPr lang="zh-CN" altLang="en-US" sz="1867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Text Box 9">
              <a:extLst>
                <a:ext uri="{FF2B5EF4-FFF2-40B4-BE49-F238E27FC236}">
                  <a16:creationId xmlns:a16="http://schemas.microsoft.com/office/drawing/2014/main" id="{D1F749A5-87E5-4D32-88CF-C610248752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32156" y="3486762"/>
              <a:ext cx="1935848" cy="620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1219170" eaLnBrk="1" hangingPunct="1"/>
              <a:r>
                <a:rPr lang="zh-CN" altLang="en-US" sz="1867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交接任务较多</a:t>
              </a:r>
              <a:endParaRPr lang="en-US" altLang="zh-CN" sz="1867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defTabSz="1219170" eaLnBrk="1" hangingPunct="1"/>
              <a:r>
                <a:rPr lang="zh-CN" altLang="en-US" sz="1867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业务不熟悉</a:t>
              </a:r>
            </a:p>
          </p:txBody>
        </p:sp>
      </p:grpSp>
      <p:sp>
        <p:nvSpPr>
          <p:cNvPr id="29" name="矩形 28">
            <a:extLst>
              <a:ext uri="{FF2B5EF4-FFF2-40B4-BE49-F238E27FC236}">
                <a16:creationId xmlns:a16="http://schemas.microsoft.com/office/drawing/2014/main" id="{E204E5D2-36FE-403F-88FF-D7856018025E}"/>
              </a:ext>
            </a:extLst>
          </p:cNvPr>
          <p:cNvSpPr/>
          <p:nvPr/>
        </p:nvSpPr>
        <p:spPr>
          <a:xfrm>
            <a:off x="1331597" y="4646365"/>
            <a:ext cx="293844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入职初期对组内项目与业务不熟悉，交接的功能模块又比较多。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解决对策：多翻看组内项目代码，多请教同事，熟悉业务流程。</a:t>
            </a:r>
            <a:endParaRPr lang="zh-CN" altLang="en-US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43F04D26-2F5E-41D2-934E-D0062E17417F}"/>
              </a:ext>
            </a:extLst>
          </p:cNvPr>
          <p:cNvSpPr/>
          <p:nvPr/>
        </p:nvSpPr>
        <p:spPr>
          <a:xfrm>
            <a:off x="4389620" y="419745"/>
            <a:ext cx="337403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在保险产品详情页分享朋友圈功能开发过程中，对微信接口的开发流程不熟悉，遇到较多阻塞。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解决对策：详细阅读微信公众平台开发技术文档，申请微信测试账号，配置本地微信接口开发环境，多尝试，多做单元测试。</a:t>
            </a: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405" y="189865"/>
            <a:ext cx="1602625" cy="537519"/>
          </a:xfrm>
          <a:prstGeom prst="rect">
            <a:avLst/>
          </a:prstGeom>
        </p:spPr>
      </p:pic>
      <p:grpSp>
        <p:nvGrpSpPr>
          <p:cNvPr id="2" name="组合 1">
            <a:extLst>
              <a:ext uri="{FF2B5EF4-FFF2-40B4-BE49-F238E27FC236}">
                <a16:creationId xmlns:a16="http://schemas.microsoft.com/office/drawing/2014/main" id="{64499BE4-D7A2-4529-946A-2D08A6AC5132}"/>
              </a:ext>
            </a:extLst>
          </p:cNvPr>
          <p:cNvGrpSpPr/>
          <p:nvPr/>
        </p:nvGrpSpPr>
        <p:grpSpPr>
          <a:xfrm>
            <a:off x="7857686" y="2969912"/>
            <a:ext cx="2054273" cy="1608151"/>
            <a:chOff x="7857686" y="2969912"/>
            <a:chExt cx="2054273" cy="1608151"/>
          </a:xfrm>
        </p:grpSpPr>
        <p:sp>
          <p:nvSpPr>
            <p:cNvPr id="14" name="Oval 8">
              <a:extLst>
                <a:ext uri="{FF2B5EF4-FFF2-40B4-BE49-F238E27FC236}">
                  <a16:creationId xmlns:a16="http://schemas.microsoft.com/office/drawing/2014/main" id="{7EB07F0B-B6FC-4B11-A325-416AA7C95D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1027" y="2969912"/>
              <a:ext cx="1607593" cy="1608151"/>
            </a:xfrm>
            <a:prstGeom prst="ellipse">
              <a:avLst/>
            </a:prstGeom>
            <a:solidFill>
              <a:srgbClr val="C00000"/>
            </a:solidFill>
            <a:ln w="76200">
              <a:solidFill>
                <a:srgbClr val="FFFFFF"/>
              </a:solidFill>
              <a:round/>
            </a:ln>
          </p:spPr>
          <p:txBody>
            <a:bodyPr/>
            <a:lstStyle/>
            <a:p>
              <a:pPr defTabSz="1219170">
                <a:defRPr/>
              </a:pPr>
              <a:endParaRPr lang="zh-CN" altLang="en-US" sz="1867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Text Box 9">
              <a:extLst>
                <a:ext uri="{FF2B5EF4-FFF2-40B4-BE49-F238E27FC236}">
                  <a16:creationId xmlns:a16="http://schemas.microsoft.com/office/drawing/2014/main" id="{AF85A990-EA22-4B9D-A57A-8D5DB42BE9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57686" y="3475369"/>
              <a:ext cx="2054273" cy="659234"/>
            </a:xfrm>
            <a:prstGeom prst="rect">
              <a:avLst/>
            </a:prstGeom>
            <a:noFill/>
            <a:ln w="50800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1219170" eaLnBrk="1" hangingPunct="1"/>
              <a:r>
                <a:rPr lang="zh-CN" altLang="en-US" sz="1867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药品对照异常</a:t>
              </a:r>
              <a:endParaRPr lang="en-US" altLang="zh-CN" sz="1867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defTabSz="1219170" eaLnBrk="1" hangingPunct="1"/>
              <a:r>
                <a:rPr lang="zh-CN" altLang="en-US" sz="1867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需要多个团队</a:t>
              </a:r>
              <a:endParaRPr lang="en-US" altLang="zh-CN" sz="1867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defTabSz="1219170" eaLnBrk="1" hangingPunct="1"/>
              <a:r>
                <a:rPr lang="zh-CN" altLang="en-US" sz="1867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协作</a:t>
              </a:r>
            </a:p>
          </p:txBody>
        </p:sp>
      </p:grpSp>
      <p:sp>
        <p:nvSpPr>
          <p:cNvPr id="16" name="矩形 15">
            <a:extLst>
              <a:ext uri="{FF2B5EF4-FFF2-40B4-BE49-F238E27FC236}">
                <a16:creationId xmlns:a16="http://schemas.microsoft.com/office/drawing/2014/main" id="{D2841CEC-118E-44A9-BCBF-9A33F2F600F4}"/>
              </a:ext>
            </a:extLst>
          </p:cNvPr>
          <p:cNvSpPr/>
          <p:nvPr/>
        </p:nvSpPr>
        <p:spPr>
          <a:xfrm>
            <a:off x="7857686" y="4483011"/>
            <a:ext cx="337403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在扫码购药项目中，做药品对照时出现异常情况，在排查问题的过程中，涉及到了健康组、基础平台、东软三方协作，在沟通过程中有阻塞。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解决对策：作为发现问题的一方，主动推进，实时沟通，避免过长时间的等待。</a:t>
            </a:r>
          </a:p>
        </p:txBody>
      </p:sp>
    </p:spTree>
    <p:extLst>
      <p:ext uri="{BB962C8B-B14F-4D97-AF65-F5344CB8AC3E}">
        <p14:creationId xmlns:p14="http://schemas.microsoft.com/office/powerpoint/2010/main" val="228200966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500"/>
                            </p:stCondLst>
                            <p:childTnLst>
                              <p:par>
                                <p:cTn id="39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500"/>
                            </p:stCondLst>
                            <p:childTnLst>
                              <p:par>
                                <p:cTn id="4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animBg="1"/>
      <p:bldP spid="29" grpId="0"/>
      <p:bldP spid="30" grpId="0"/>
      <p:bldP spid="16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3132</TotalTime>
  <Words>1815</Words>
  <Application>Microsoft Office PowerPoint</Application>
  <PresentationFormat>宽屏</PresentationFormat>
  <Paragraphs>193</Paragraphs>
  <Slides>30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42" baseType="lpstr">
      <vt:lpstr>新細明體</vt:lpstr>
      <vt:lpstr>等线</vt:lpstr>
      <vt:lpstr>等线 Light</vt:lpstr>
      <vt:lpstr>方正大黑简体</vt:lpstr>
      <vt:lpstr>宋体</vt:lpstr>
      <vt:lpstr>微软雅黑</vt:lpstr>
      <vt:lpstr>张海山锐谐体2.0-授权联系：Samtype@QQ.com</vt:lpstr>
      <vt:lpstr>Arial</vt:lpstr>
      <vt:lpstr>Calibri</vt:lpstr>
      <vt:lpstr>Impact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职业发展基本信息</vt:lpstr>
      <vt:lpstr>员工个人swot分析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</cp:lastModifiedBy>
  <cp:revision>272</cp:revision>
  <dcterms:created xsi:type="dcterms:W3CDTF">2017-10-28T12:40:27Z</dcterms:created>
  <dcterms:modified xsi:type="dcterms:W3CDTF">2018-10-15T01:28:16Z</dcterms:modified>
</cp:coreProperties>
</file>