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1566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1567" r:id="rId17"/>
    <p:sldId id="271" r:id="rId18"/>
    <p:sldId id="1562" r:id="rId19"/>
    <p:sldId id="1563" r:id="rId20"/>
    <p:sldId id="1564" r:id="rId21"/>
    <p:sldId id="1565" r:id="rId22"/>
    <p:sldId id="273" r:id="rId23"/>
    <p:sldId id="272" r:id="rId24"/>
    <p:sldId id="274" r:id="rId25"/>
    <p:sldId id="276" r:id="rId26"/>
    <p:sldId id="279" r:id="rId27"/>
    <p:sldId id="321" r:id="rId28"/>
    <p:sldId id="322" r:id="rId29"/>
    <p:sldId id="318" r:id="rId30"/>
    <p:sldId id="280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1566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1567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321"/>
            <p14:sldId id="322"/>
            <p14:sldId id="31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B2E-47E5-A29C-0565AA79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B2E-47E5-A29C-0565AA7938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B2E-47E5-A29C-0565AA7938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B2E-47E5-A29C-0565AA7938F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46F1F1-890A-49E5-9957-BCA98D61806F}" type="CATEGORYNAME">
                      <a:rPr lang="zh-CN" altLang="en-US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2E-47E5-A29C-0565AA7938F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D82D93-4227-4F1C-B821-8BEDC400E932}" type="CATEGORYNAME">
                      <a:rPr lang="zh-CN" alt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B2E-47E5-A29C-0565AA7938F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EFAB72-66F5-4A43-84C1-AAB85CF0F422}" type="CATEGORYNAME">
                      <a:rPr lang="zh-CN" alt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2E-47E5-A29C-0565AA7938F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F2D4456-DA37-4B1F-8E38-81DEF2410DFD}" type="CATEGORYNAME">
                      <a:rPr lang="zh-CN" alt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B2E-47E5-A29C-0565AA7938F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代理人管理模块</c:v>
                </c:pt>
                <c:pt idx="1">
                  <c:v>保险详情页分享</c:v>
                </c:pt>
                <c:pt idx="2">
                  <c:v>扫码购药</c:v>
                </c:pt>
                <c:pt idx="3">
                  <c:v>学习专业技能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E-47E5-A29C-0565AA7938F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2018/10/16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1195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责任</a:t>
              </a:r>
              <a:endParaRPr lang="en-US" altLang="zh-CN" sz="2400" dirty="0"/>
            </a:p>
            <a:p>
              <a:r>
                <a:rPr lang="zh-CN" altLang="en-US" sz="2400" dirty="0"/>
                <a:t>心强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在工作中有很强的责任心，认真积极地对待自己所负责的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业务开发以及和他人的对接工作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19310" y="3346598"/>
            <a:ext cx="6242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在工作、学习中能够严格监督自己、约束自己，遵守团队纪律和规则，做好团队协作。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对于新接触的技术或者业务都能踏实研究，力求快速上手。对我来说，钻研技术既是工作需要也是乐趣所在。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严于律己</a:t>
              </a:r>
              <a:endParaRPr lang="en-US" altLang="zh-CN" sz="2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79725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500205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经验不足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4327293" y="2024978"/>
            <a:ext cx="698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之前没有做过微信相关的接口开发工作，对这方面的经验积累不足。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389213" y="4104044"/>
            <a:ext cx="676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平时做事太注重于细节，有可能忽视了对整体的把握。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84679" y="3851683"/>
            <a:ext cx="2557424" cy="907751"/>
            <a:chOff x="2305819" y="646243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2305819" y="646243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2590615" y="93315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缺少整体把握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人生伟业的建立 ，</a:t>
            </a:r>
            <a:endParaRPr lang="en-US" altLang="zh-CN" sz="2800" b="1" dirty="0"/>
          </a:p>
          <a:p>
            <a:r>
              <a:rPr lang="zh-CN" altLang="en-US" sz="2800" b="1" dirty="0"/>
              <a:t>不在能知，乃在能行。</a:t>
            </a:r>
            <a:endParaRPr lang="en-US" altLang="zh-CN" sz="2800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俗话说：“对万卷书不如行万里路”，只有行动才能迈出成功的第一步。人要有所作为，关键不是在于知识多么渊博，而是在于能不能为自己的理想勇敢的行动起来，坚定的朝自己的理想努力打拼。我们不怕失败，怕的是不敢为自己的理想付诸行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经历了很多，有项目阻塞时的焦虑，也有完成任务的成就感，更多的是成长与收获，在此要感谢同事们的帮助和指导，使我学习到很多的专业知识和工作经验。在工作中使我深深的体会到团队的重要性，沟通协作的重要性。一个好的团队，需要全体队员的互相协作，一个有凝聚力的公司，需要各个团队的互相配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211192" y="1817340"/>
            <a:ext cx="6391923" cy="3817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F0CC97-0CD6-4964-9C01-90117C5CCB7A}"/>
              </a:ext>
            </a:extLst>
          </p:cNvPr>
          <p:cNvGrpSpPr/>
          <p:nvPr/>
        </p:nvGrpSpPr>
        <p:grpSpPr>
          <a:xfrm>
            <a:off x="5088953" y="1922226"/>
            <a:ext cx="1712480" cy="2626764"/>
            <a:chOff x="5090781" y="2047444"/>
            <a:chExt cx="1712480" cy="2626764"/>
          </a:xfrm>
        </p:grpSpPr>
        <p:sp>
          <p:nvSpPr>
            <p:cNvPr id="29" name="Freeform 123@|5FFC:0|FBC:0|LFC:16777215|LBC:16777215">
              <a:extLst>
                <a:ext uri="{FF2B5EF4-FFF2-40B4-BE49-F238E27FC236}">
                  <a16:creationId xmlns:a16="http://schemas.microsoft.com/office/drawing/2014/main" id="{3F31BC86-A3DE-4FD0-867E-F2A67C01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24@|5FFC:0|FBC:0|LFC:16777215|LBC:16777215">
              <a:extLst>
                <a:ext uri="{FF2B5EF4-FFF2-40B4-BE49-F238E27FC236}">
                  <a16:creationId xmlns:a16="http://schemas.microsoft.com/office/drawing/2014/main" id="{C088DFDA-2AEE-428E-9E7A-BF04E6F08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25@|5FFC:0|FBC:0|LFC:16777215|LBC:16777215">
              <a:extLst>
                <a:ext uri="{FF2B5EF4-FFF2-40B4-BE49-F238E27FC236}">
                  <a16:creationId xmlns:a16="http://schemas.microsoft.com/office/drawing/2014/main" id="{E8C10F62-1518-4A80-8518-2BF37CD8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37@|5FFC:0|FBC:0|LFC:16777215|LBC:16777215">
              <a:extLst>
                <a:ext uri="{FF2B5EF4-FFF2-40B4-BE49-F238E27FC236}">
                  <a16:creationId xmlns:a16="http://schemas.microsoft.com/office/drawing/2014/main" id="{310747B0-3A11-4F6F-8310-167D3923A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BC62368-A32A-416A-AC8C-520295C1B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FFB2C1B-7145-4AD7-8FF1-40D5FDEF102A}"/>
              </a:ext>
            </a:extLst>
          </p:cNvPr>
          <p:cNvSpPr/>
          <p:nvPr/>
        </p:nvSpPr>
        <p:spPr>
          <a:xfrm>
            <a:off x="578066" y="1774887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35" name="Oval 295">
            <a:extLst>
              <a:ext uri="{FF2B5EF4-FFF2-40B4-BE49-F238E27FC236}">
                <a16:creationId xmlns:a16="http://schemas.microsoft.com/office/drawing/2014/main" id="{B9D7E8BE-8C2D-4576-8E55-0F2AB692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44" y="1840624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6" name="Oval 295">
            <a:extLst>
              <a:ext uri="{FF2B5EF4-FFF2-40B4-BE49-F238E27FC236}">
                <a16:creationId xmlns:a16="http://schemas.microsoft.com/office/drawing/2014/main" id="{34EA9602-6E7D-4FB3-A20F-67D61F85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62" y="182122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7" name="Oval 295">
            <a:extLst>
              <a:ext uri="{FF2B5EF4-FFF2-40B4-BE49-F238E27FC236}">
                <a16:creationId xmlns:a16="http://schemas.microsoft.com/office/drawing/2014/main" id="{276FF450-7B5C-4BC7-9ED3-EBDE134D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646" y="332156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8" name="Oval 295">
            <a:extLst>
              <a:ext uri="{FF2B5EF4-FFF2-40B4-BE49-F238E27FC236}">
                <a16:creationId xmlns:a16="http://schemas.microsoft.com/office/drawing/2014/main" id="{F9E5EE16-B7B5-4A6D-836B-169DA74C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146" y="3337795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A1C9A3-B0F0-4696-A877-2DF2CFC728C9}"/>
              </a:ext>
            </a:extLst>
          </p:cNvPr>
          <p:cNvSpPr/>
          <p:nvPr/>
        </p:nvSpPr>
        <p:spPr>
          <a:xfrm>
            <a:off x="7667820" y="3511337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B6EF8B9-D8B5-4AE3-A5BE-5F2D8FEA99DA}"/>
              </a:ext>
            </a:extLst>
          </p:cNvPr>
          <p:cNvSpPr/>
          <p:nvPr/>
        </p:nvSpPr>
        <p:spPr>
          <a:xfrm>
            <a:off x="912436" y="3823560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凝聚力。在团建中感悟到，良好的同事关系能大大提高公司整体凝聚力与工作效率。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62910D-5270-4E3F-B442-1E8A69380785}"/>
              </a:ext>
            </a:extLst>
          </p:cNvPr>
          <p:cNvSpPr/>
          <p:nvPr/>
        </p:nvSpPr>
        <p:spPr>
          <a:xfrm>
            <a:off x="7587876" y="1553099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86498DD2-C527-4189-9CC3-7989102BC864}"/>
              </a:ext>
            </a:extLst>
          </p:cNvPr>
          <p:cNvSpPr/>
          <p:nvPr/>
        </p:nvSpPr>
        <p:spPr>
          <a:xfrm rot="15669995">
            <a:off x="-506938" y="3154586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3871C1F9-D39C-4D73-9FD8-656BDDCA7A6F}"/>
              </a:ext>
            </a:extLst>
          </p:cNvPr>
          <p:cNvSpPr/>
          <p:nvPr/>
        </p:nvSpPr>
        <p:spPr>
          <a:xfrm rot="4695041">
            <a:off x="10726639" y="2919986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813999-FA86-452E-9FEA-72903E0BD6A8}"/>
              </a:ext>
            </a:extLst>
          </p:cNvPr>
          <p:cNvSpPr/>
          <p:nvPr/>
        </p:nvSpPr>
        <p:spPr>
          <a:xfrm>
            <a:off x="469935" y="3172795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45" name="Oval 295">
            <a:extLst>
              <a:ext uri="{FF2B5EF4-FFF2-40B4-BE49-F238E27FC236}">
                <a16:creationId xmlns:a16="http://schemas.microsoft.com/office/drawing/2014/main" id="{79E3EEFF-366A-4A9C-AB51-33A7D19A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86" y="4645655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 action="ppaction://hlinksldjump"/>
              </a:rPr>
              <a:t>5</a:t>
            </a:r>
            <a:endParaRPr lang="en-US" altLang="zh-CN" sz="35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32ABD50-1687-4A59-A7CB-CC1C79D518BC}"/>
              </a:ext>
            </a:extLst>
          </p:cNvPr>
          <p:cNvSpPr/>
          <p:nvPr/>
        </p:nvSpPr>
        <p:spPr>
          <a:xfrm>
            <a:off x="4539770" y="5378230"/>
            <a:ext cx="312808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对全局的思考。作为技术研发人员，每个功能模块要从整个项目的角度设计。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FBC52CD-C77E-48DA-AA36-179A732A095C}"/>
              </a:ext>
            </a:extLst>
          </p:cNvPr>
          <p:cNvSpPr/>
          <p:nvPr/>
        </p:nvSpPr>
        <p:spPr>
          <a:xfrm>
            <a:off x="10051172" y="2929376"/>
            <a:ext cx="129836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</p:spTree>
    <p:extLst>
      <p:ext uri="{BB962C8B-B14F-4D97-AF65-F5344CB8AC3E}">
        <p14:creationId xmlns:p14="http://schemas.microsoft.com/office/powerpoint/2010/main" val="40032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88252D1B-CA89-4A8A-98AA-8270156F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73" y="1552753"/>
            <a:ext cx="8093772" cy="3752494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D3CA7F0D-19C2-46F7-9602-5338FA1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1" y="1639155"/>
            <a:ext cx="10797692" cy="3873270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-28278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接下来的日子里，我将以积极进取的工作热情，踏实勤勉的工作态度，认真负责，保质保量的完成领导交办的工作任务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0" y="4346800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5179922-1B12-4154-849A-293E983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4" y="1646240"/>
            <a:ext cx="9580141" cy="4383499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F6D153-D6EE-4EAA-85EC-111FD56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97" y="1401849"/>
            <a:ext cx="8942857" cy="4780952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947096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62824" y="342900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7059525" y="3456293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280335" y="4233733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lstStyle/>
          <a:p>
            <a:pPr algn="ctr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职业发展基本信息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30095658"/>
              </p:ext>
            </p:extLst>
          </p:nvPr>
        </p:nvGraphicFramePr>
        <p:xfrm>
          <a:off x="176530" y="1316355"/>
          <a:ext cx="11838940" cy="545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基本信息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王贵成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开发工程师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职业生涯规划期间：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目前定位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岗位类别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  　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发展目标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现级别内积分晋升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积分向上级别发展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跨通道发展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中高级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员工个人swot分析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572849656"/>
              </p:ext>
            </p:extLst>
          </p:nvPr>
        </p:nvGraphicFramePr>
        <p:xfrm>
          <a:off x="290830" y="1038225"/>
          <a:ext cx="11610340" cy="5637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Strengths你的优势（内部因素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Weaknesses你的弱势（内部因素）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做事认真、踏实，对于自己的专业有着浓厚的兴趣。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个人性格随和，容易与他人相处。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有较强的自主学习与善于发现问题的能力。</a:t>
                      </a:r>
                      <a:endParaRPr lang="zh-CN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看待事物不够全面，有时会忽略细节问题。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做决定时不够果断，容易受他人影响，犹豫不决。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性格比较内向，不善于交际。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O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Opportunities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你的机会点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Threats最大挑战和威胁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现在是一个信息化时代，互联网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智慧城市的业务模式有很好的发展前景。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微服务架构是当前软件开发领域的技术热点，也是未来的发展趋势。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技术更新较快，需要时时刻刻有危机感，不断学习新技术，提升自己。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涉及到的业务模块较多，不断有新的业务形式出现。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505754147"/>
              </p:ext>
            </p:extLst>
          </p:nvPr>
        </p:nvGraphicFramePr>
        <p:xfrm>
          <a:off x="356235" y="89535"/>
          <a:ext cx="11479530" cy="6501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740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提升计划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预计达成时间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落实所需相关部门 / 人的支持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学历/证书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88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职业规划/职位规划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高级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工程师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学习分布式系统的设计和应用，分布式、缓存、消息等机制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能力提升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专业技能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学习</a:t>
                      </a:r>
                      <a:r>
                        <a:rPr lang="en-US" altLang="zh-CN" sz="1800" b="0" kern="120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springCloud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微服务架构</a:t>
                      </a:r>
                      <a:endParaRPr lang="en-US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2019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7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EA34AE-9851-4753-BAB2-E34A450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8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3789718" y="1847049"/>
            <a:ext cx="7564081" cy="36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全局的思考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B94994CC-EA77-46DE-BFD0-0CC1544B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09"/>
            <a:ext cx="27127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FC238-80C5-4173-AC9B-E1E27DA4F58F}"/>
              </a:ext>
            </a:extLst>
          </p:cNvPr>
          <p:cNvSpPr txBox="1"/>
          <p:nvPr/>
        </p:nvSpPr>
        <p:spPr>
          <a:xfrm>
            <a:off x="838200" y="342858"/>
            <a:ext cx="220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全局意识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1187280" y="4580075"/>
            <a:ext cx="37259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、根据项目管理流程要求，完成相应文档资料开发。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笔记本电脑, 计算机, 室内, 妇女&#10;&#10;已生成极高可信度的说明">
            <a:extLst>
              <a:ext uri="{FF2B5EF4-FFF2-40B4-BE49-F238E27FC236}">
                <a16:creationId xmlns:a16="http://schemas.microsoft.com/office/drawing/2014/main" id="{AD48AEB2-7718-4175-AAF1-AF2F2205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2" y="1955744"/>
            <a:ext cx="3506071" cy="24059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4540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、保险服务管理系统项目中代理人管理模块开发。包括代理人的添加、修改、列表展示、登录权限配置、生成携带代理人信息的二维码，以及扫描二维码后的支付流程的改造。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866ED97-C6A9-4955-AA51-FA14A03E1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82803"/>
              </p:ext>
            </p:extLst>
          </p:nvPr>
        </p:nvGraphicFramePr>
        <p:xfrm>
          <a:off x="479394" y="1757237"/>
          <a:ext cx="10515600" cy="4411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1">
            <a:extLst>
              <a:ext uri="{FF2B5EF4-FFF2-40B4-BE49-F238E27FC236}">
                <a16:creationId xmlns:a16="http://schemas.microsoft.com/office/drawing/2014/main" id="{1BE9B3CF-485E-42BF-9097-93830C1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74813-3306-4522-96A4-757DB2E2E92C}"/>
              </a:ext>
            </a:extLst>
          </p:cNvPr>
          <p:cNvSpPr txBox="1"/>
          <p:nvPr/>
        </p:nvSpPr>
        <p:spPr>
          <a:xfrm>
            <a:off x="479394" y="188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工作量分布</a:t>
            </a:r>
          </a:p>
        </p:txBody>
      </p:sp>
    </p:spTree>
    <p:extLst>
      <p:ext uri="{BB962C8B-B14F-4D97-AF65-F5344CB8AC3E}">
        <p14:creationId xmlns:p14="http://schemas.microsoft.com/office/powerpoint/2010/main" val="4418748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完成保险详情页分享微信朋友圈功能与前端的联调测试整合。完成功能模块上线前的准备工作。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2606618" y="2955283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1325754" y="1457223"/>
            <a:ext cx="5333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在保险产品详情页分享朋友圈功能开发过程中，对微信接口的开发流程不熟悉，遇到较多阻塞。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4499BE4-D7A2-4529-946A-2D08A6AC5132}"/>
              </a:ext>
            </a:extLst>
          </p:cNvPr>
          <p:cNvGrpSpPr/>
          <p:nvPr/>
        </p:nvGrpSpPr>
        <p:grpSpPr>
          <a:xfrm>
            <a:off x="7119957" y="2946144"/>
            <a:ext cx="2054273" cy="1608151"/>
            <a:chOff x="7119957" y="2946144"/>
            <a:chExt cx="2054273" cy="1608151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EB07F0B-B6FC-4B11-A325-416AA7C9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98" y="2946144"/>
              <a:ext cx="1607593" cy="1608151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AF85A990-EA22-4B9D-A57A-8D5DB42BE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957" y="3420602"/>
              <a:ext cx="2054273" cy="659234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药品对照异常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需要多个团队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协作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2841CEC-118E-44A9-BCBF-9A33F2F600F4}"/>
              </a:ext>
            </a:extLst>
          </p:cNvPr>
          <p:cNvSpPr/>
          <p:nvPr/>
        </p:nvSpPr>
        <p:spPr>
          <a:xfrm>
            <a:off x="5665304" y="4483011"/>
            <a:ext cx="5148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在扫码购药项目中，做药品对照时出现异常情况，在排查问题的过程中，涉及到了健康组、基础平台、东软三方协作，在沟通过程中有阻塞。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解决对策：作为发现问题的一方，主动推进，实时沟通，避免过长时间的等待。</a:t>
            </a:r>
          </a:p>
        </p:txBody>
      </p:sp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30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</TotalTime>
  <Words>1773</Words>
  <Application>Microsoft Office PowerPoint</Application>
  <PresentationFormat>宽屏</PresentationFormat>
  <Paragraphs>191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职业发展基本信息</vt:lpstr>
      <vt:lpstr>员工个人swot分析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282</cp:revision>
  <dcterms:created xsi:type="dcterms:W3CDTF">2017-10-28T12:40:27Z</dcterms:created>
  <dcterms:modified xsi:type="dcterms:W3CDTF">2018-10-16T08:27:11Z</dcterms:modified>
</cp:coreProperties>
</file>