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1566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1567" r:id="rId17"/>
    <p:sldId id="271" r:id="rId18"/>
    <p:sldId id="1562" r:id="rId19"/>
    <p:sldId id="1563" r:id="rId20"/>
    <p:sldId id="1564" r:id="rId21"/>
    <p:sldId id="1565" r:id="rId22"/>
    <p:sldId id="273" r:id="rId23"/>
    <p:sldId id="272" r:id="rId24"/>
    <p:sldId id="274" r:id="rId25"/>
    <p:sldId id="276" r:id="rId26"/>
    <p:sldId id="279" r:id="rId27"/>
    <p:sldId id="321" r:id="rId28"/>
    <p:sldId id="322" r:id="rId29"/>
    <p:sldId id="318" r:id="rId30"/>
    <p:sldId id="280" r:id="rId31"/>
    <p:sldId id="1568" r:id="rId32"/>
    <p:sldId id="1569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1566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1567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321"/>
            <p14:sldId id="322"/>
            <p14:sldId id="318"/>
            <p14:sldId id="280"/>
            <p14:sldId id="1568"/>
            <p14:sldId id="1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B2E-47E5-A29C-0565AA79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B2E-47E5-A29C-0565AA7938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B2E-47E5-A29C-0565AA7938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B2E-47E5-A29C-0565AA7938F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46F1F1-890A-49E5-9957-BCA98D61806F}" type="CATEGORYNAME">
                      <a:rPr lang="en-US" altLang="zh-CN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2E-47E5-A29C-0565AA7938F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2D93-4227-4F1C-B821-8BEDC400E932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B2E-47E5-A29C-0565AA7938F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EFAB72-66F5-4A43-84C1-AAB85CF0F422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2E-47E5-A29C-0565AA7938F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F2D4456-DA37-4B1F-8E38-81DEF2410DFD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B2E-47E5-A29C-0565AA7938F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代理人管理模块 20%</c:v>
                </c:pt>
                <c:pt idx="1">
                  <c:v>保险详情页分享 30%</c:v>
                </c:pt>
                <c:pt idx="2">
                  <c:v>扫码购药 40%</c:v>
                </c:pt>
                <c:pt idx="3">
                  <c:v>学习专业技能 10%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E-47E5-A29C-0565AA7938F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155603" y="1841968"/>
              <a:ext cx="1195278" cy="8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责任</a:t>
              </a:r>
              <a:endParaRPr lang="en-US" altLang="zh-CN" sz="32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心强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在工作中有很强的责任心，认真积极地对待自己所负责的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业务开发以及和他人的对接工作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19310" y="3346598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对于新接触的技术或者业务都能踏实研究，力求快速上手。对我来说，钻研技术既是工作需要也是乐趣所在。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271697" y="1842123"/>
              <a:ext cx="976544" cy="8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严于律己</a:t>
              </a:r>
              <a:endParaRPr lang="en-US" altLang="zh-CN" sz="32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0274" y="1870169"/>
              <a:ext cx="976544" cy="74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79725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607649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经验不足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4327293" y="2024978"/>
            <a:ext cx="698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之前没有做过微信相关的接口开发工作，对这方面的经验积累不足。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89213" y="4104044"/>
            <a:ext cx="676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84679" y="3851683"/>
            <a:ext cx="2557424" cy="907751"/>
            <a:chOff x="2305819" y="646243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2305819" y="646243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2590615" y="93315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读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513033" y="1879600"/>
            <a:ext cx="6090082" cy="3755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F0CC97-0CD6-4964-9C01-90117C5CCB7A}"/>
              </a:ext>
            </a:extLst>
          </p:cNvPr>
          <p:cNvGrpSpPr/>
          <p:nvPr/>
        </p:nvGrpSpPr>
        <p:grpSpPr>
          <a:xfrm>
            <a:off x="5088953" y="1922226"/>
            <a:ext cx="1712480" cy="2626764"/>
            <a:chOff x="5090781" y="2047444"/>
            <a:chExt cx="1712480" cy="2626764"/>
          </a:xfrm>
        </p:grpSpPr>
        <p:sp>
          <p:nvSpPr>
            <p:cNvPr id="29" name="Freeform 123@|5FFC:0|FBC:0|LFC:16777215|LBC:16777215">
              <a:extLst>
                <a:ext uri="{FF2B5EF4-FFF2-40B4-BE49-F238E27FC236}">
                  <a16:creationId xmlns:a16="http://schemas.microsoft.com/office/drawing/2014/main" id="{3F31BC86-A3DE-4FD0-867E-F2A67C01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24@|5FFC:0|FBC:0|LFC:16777215|LBC:16777215">
              <a:extLst>
                <a:ext uri="{FF2B5EF4-FFF2-40B4-BE49-F238E27FC236}">
                  <a16:creationId xmlns:a16="http://schemas.microsoft.com/office/drawing/2014/main" id="{C088DFDA-2AEE-428E-9E7A-BF04E6F0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25@|5FFC:0|FBC:0|LFC:16777215|LBC:16777215">
              <a:extLst>
                <a:ext uri="{FF2B5EF4-FFF2-40B4-BE49-F238E27FC236}">
                  <a16:creationId xmlns:a16="http://schemas.microsoft.com/office/drawing/2014/main" id="{E8C10F62-1518-4A80-8518-2BF37CD8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37@|5FFC:0|FBC:0|LFC:16777215|LBC:16777215">
              <a:extLst>
                <a:ext uri="{FF2B5EF4-FFF2-40B4-BE49-F238E27FC236}">
                  <a16:creationId xmlns:a16="http://schemas.microsoft.com/office/drawing/2014/main" id="{310747B0-3A11-4F6F-8310-167D3923A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BC62368-A32A-416A-AC8C-520295C1B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FFB2C1B-7145-4AD7-8FF1-40D5FDEF102A}"/>
              </a:ext>
            </a:extLst>
          </p:cNvPr>
          <p:cNvSpPr/>
          <p:nvPr/>
        </p:nvSpPr>
        <p:spPr>
          <a:xfrm>
            <a:off x="578066" y="1774887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35" name="Oval 295">
            <a:extLst>
              <a:ext uri="{FF2B5EF4-FFF2-40B4-BE49-F238E27FC236}">
                <a16:creationId xmlns:a16="http://schemas.microsoft.com/office/drawing/2014/main" id="{B9D7E8BE-8C2D-4576-8E55-0F2AB692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44" y="1840624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6" name="Oval 295">
            <a:extLst>
              <a:ext uri="{FF2B5EF4-FFF2-40B4-BE49-F238E27FC236}">
                <a16:creationId xmlns:a16="http://schemas.microsoft.com/office/drawing/2014/main" id="{34EA9602-6E7D-4FB3-A20F-67D61F85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62" y="182122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7" name="Oval 295">
            <a:extLst>
              <a:ext uri="{FF2B5EF4-FFF2-40B4-BE49-F238E27FC236}">
                <a16:creationId xmlns:a16="http://schemas.microsoft.com/office/drawing/2014/main" id="{276FF450-7B5C-4BC7-9ED3-EBDE134D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46" y="332156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8" name="Oval 295">
            <a:extLst>
              <a:ext uri="{FF2B5EF4-FFF2-40B4-BE49-F238E27FC236}">
                <a16:creationId xmlns:a16="http://schemas.microsoft.com/office/drawing/2014/main" id="{F9E5EE16-B7B5-4A6D-836B-169DA74C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146" y="333779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A1C9A3-B0F0-4696-A877-2DF2CFC728C9}"/>
              </a:ext>
            </a:extLst>
          </p:cNvPr>
          <p:cNvSpPr/>
          <p:nvPr/>
        </p:nvSpPr>
        <p:spPr>
          <a:xfrm>
            <a:off x="7667820" y="3511337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B6EF8B9-D8B5-4AE3-A5BE-5F2D8FEA99DA}"/>
              </a:ext>
            </a:extLst>
          </p:cNvPr>
          <p:cNvSpPr/>
          <p:nvPr/>
        </p:nvSpPr>
        <p:spPr>
          <a:xfrm>
            <a:off x="912436" y="3823560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62910D-5270-4E3F-B442-1E8A69380785}"/>
              </a:ext>
            </a:extLst>
          </p:cNvPr>
          <p:cNvSpPr/>
          <p:nvPr/>
        </p:nvSpPr>
        <p:spPr>
          <a:xfrm>
            <a:off x="7587876" y="1553099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86498DD2-C527-4189-9CC3-7989102BC864}"/>
              </a:ext>
            </a:extLst>
          </p:cNvPr>
          <p:cNvSpPr/>
          <p:nvPr/>
        </p:nvSpPr>
        <p:spPr>
          <a:xfrm rot="15669995">
            <a:off x="-506938" y="31545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3871C1F9-D39C-4D73-9FD8-656BDDCA7A6F}"/>
              </a:ext>
            </a:extLst>
          </p:cNvPr>
          <p:cNvSpPr/>
          <p:nvPr/>
        </p:nvSpPr>
        <p:spPr>
          <a:xfrm rot="4695041">
            <a:off x="10726639" y="29199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813999-FA86-452E-9FEA-72903E0BD6A8}"/>
              </a:ext>
            </a:extLst>
          </p:cNvPr>
          <p:cNvSpPr/>
          <p:nvPr/>
        </p:nvSpPr>
        <p:spPr>
          <a:xfrm>
            <a:off x="469935" y="3172795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45" name="Oval 295">
            <a:extLst>
              <a:ext uri="{FF2B5EF4-FFF2-40B4-BE49-F238E27FC236}">
                <a16:creationId xmlns:a16="http://schemas.microsoft.com/office/drawing/2014/main" id="{79E3EEFF-366A-4A9C-AB51-33A7D19A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86" y="464565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 action="ppaction://hlinksldjump"/>
              </a:rPr>
              <a:t>5</a:t>
            </a:r>
            <a:endParaRPr lang="en-US" altLang="zh-CN" sz="35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2ABD50-1687-4A59-A7CB-CC1C79D518BC}"/>
              </a:ext>
            </a:extLst>
          </p:cNvPr>
          <p:cNvSpPr/>
          <p:nvPr/>
        </p:nvSpPr>
        <p:spPr>
          <a:xfrm>
            <a:off x="4539770" y="5378230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对全局的思考。作为技术研发人员，每个功能模块要从整个项目的角度设计。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FBC52CD-C77E-48DA-AA36-179A732A095C}"/>
              </a:ext>
            </a:extLst>
          </p:cNvPr>
          <p:cNvSpPr/>
          <p:nvPr/>
        </p:nvSpPr>
        <p:spPr>
          <a:xfrm>
            <a:off x="10051172" y="2929376"/>
            <a:ext cx="129836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</p:spTree>
    <p:extLst>
      <p:ext uri="{BB962C8B-B14F-4D97-AF65-F5344CB8AC3E}">
        <p14:creationId xmlns:p14="http://schemas.microsoft.com/office/powerpoint/2010/main" val="40032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B84EA5-D2A2-415D-8792-F742A2FE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6" y="1790288"/>
            <a:ext cx="7215147" cy="39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1794B0-C5E3-4EE4-9668-D59652B8BA6B}"/>
              </a:ext>
            </a:extLst>
          </p:cNvPr>
          <p:cNvSpPr/>
          <p:nvPr/>
        </p:nvSpPr>
        <p:spPr>
          <a:xfrm>
            <a:off x="7824939" y="3029110"/>
            <a:ext cx="391389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产品设计、产品开发、产品服务、整体运营，提供专业的智慧城市可落地方案，实现规划、交付、运营一体化。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69BD64-F3EC-474C-AA12-968EEC0B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81" y="1004887"/>
            <a:ext cx="4457700" cy="6019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0A2E65-233A-4386-A837-88371EEE204B}"/>
              </a:ext>
            </a:extLst>
          </p:cNvPr>
          <p:cNvSpPr/>
          <p:nvPr/>
        </p:nvSpPr>
        <p:spPr>
          <a:xfrm>
            <a:off x="6197632" y="3555879"/>
            <a:ext cx="44576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深耕行业，打造智慧城市新标杆。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-28278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  <p:pic>
        <p:nvPicPr>
          <p:cNvPr id="4098" name="Picture 2" descr="https://timgsa.baidu.com/timg?image&amp;quality=80&amp;size=b9999_10000&amp;sec=1539757894840&amp;di=f5b9cb33f27425f9e5c2243f99c8fe70&amp;imgtype=0&amp;src=http%3A%2F%2Fa5img.pncdn.cn%2F2017%2F0216%2F1487225081328.jpg">
            <a:extLst>
              <a:ext uri="{FF2B5EF4-FFF2-40B4-BE49-F238E27FC236}">
                <a16:creationId xmlns:a16="http://schemas.microsoft.com/office/drawing/2014/main" id="{07301AAE-4F70-42B7-AA97-E9597DA4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399617"/>
            <a:ext cx="6522464" cy="45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DBA68A-BBDA-465E-B973-190574EE4711}"/>
              </a:ext>
            </a:extLst>
          </p:cNvPr>
          <p:cNvSpPr/>
          <p:nvPr/>
        </p:nvSpPr>
        <p:spPr>
          <a:xfrm>
            <a:off x="7605567" y="2784047"/>
            <a:ext cx="312808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高度凝聚力，团结、协作。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  <p:pic>
        <p:nvPicPr>
          <p:cNvPr id="5122" name="Picture 2" descr="https://ss0.bdstatic.com/70cFvHSh_Q1YnxGkpoWK1HF6hhy/it/u=1678588538,3469696826&amp;fm=200&amp;gp=0.jpg">
            <a:extLst>
              <a:ext uri="{FF2B5EF4-FFF2-40B4-BE49-F238E27FC236}">
                <a16:creationId xmlns:a16="http://schemas.microsoft.com/office/drawing/2014/main" id="{7971816A-D64E-4130-8777-FA421AE4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80" y="1164278"/>
            <a:ext cx="7002687" cy="40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A327EB-D0D8-4E56-A9F5-00AF7109F716}"/>
              </a:ext>
            </a:extLst>
          </p:cNvPr>
          <p:cNvSpPr/>
          <p:nvPr/>
        </p:nvSpPr>
        <p:spPr>
          <a:xfrm>
            <a:off x="8098113" y="2887555"/>
            <a:ext cx="2717525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科学技术是第一生产力，科技创新是第一推动力。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758732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62824" y="342900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7059525" y="3456293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lstStyle/>
          <a:p>
            <a:pPr algn="ctr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职业发展基本信息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30095658"/>
              </p:ext>
            </p:extLst>
          </p:nvPr>
        </p:nvGraphicFramePr>
        <p:xfrm>
          <a:off x="176530" y="1316355"/>
          <a:ext cx="11838940" cy="545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王贵成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开发工程师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职业生涯规划期间：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目前定位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岗位类别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  　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发展目标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现级别内积分晋升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积分向上级别发展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跨通道发展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中高级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员工个人swot分析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572849656"/>
              </p:ext>
            </p:extLst>
          </p:nvPr>
        </p:nvGraphicFramePr>
        <p:xfrm>
          <a:off x="290830" y="1038225"/>
          <a:ext cx="11610340" cy="563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Strengths你的优势（内部因素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Weaknesses你的弱势（内部因素）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做事认真、踏实，对于自己的专业有着浓厚的兴趣。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个人性格随和，容易与他人相处。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有较强的自主学习与善于发现问题的能力。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看待事物不够全面，有时会忽略细节问题。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做决定时不够果断，容易受他人影响，犹豫不决。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性格比较内向，不善于交际。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O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Opportunities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你的机会点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Threats最大挑战和威胁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现在是一个信息化时代，互联网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智慧城市的业务模式有很好的发展前景。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微服务架构是当前软件开发领域的技术热点，也是未来的发展趋势。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技术更新较快，需要时时刻刻有危机感，不断学习新技术，提升自己。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涉及到的业务模块较多，不断有新的业务形式出现。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505754147"/>
              </p:ext>
            </p:extLst>
          </p:nvPr>
        </p:nvGraphicFramePr>
        <p:xfrm>
          <a:off x="356235" y="89535"/>
          <a:ext cx="11479530" cy="650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提升计划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预计达成时间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落实所需相关部门 / 人的支持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学历/证书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88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职业规划/职位规划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高级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工程师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学习分布式系统的设计和应用，分布式、缓存、消息等机制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能力提升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专业技能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学习</a:t>
                      </a:r>
                      <a:r>
                        <a:rPr lang="en-US" altLang="zh-CN" sz="1800" b="0" kern="120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springCloud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微服务架构</a:t>
                      </a:r>
                      <a:endParaRPr lang="en-US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2019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7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6096000" y="1383664"/>
            <a:ext cx="5790239" cy="409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全局的思考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2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全局意识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39756686645&amp;di=d2e09114e8e2cb8afc71c1f749782dd0&amp;imgtype=0&amp;src=http%3A%2F%2Fbpic.ooopic.com%2F17%2F16%2F00%2F17160025-63cef61897288bfeb5313263ca88f038-1.jpg">
            <a:extLst>
              <a:ext uri="{FF2B5EF4-FFF2-40B4-BE49-F238E27FC236}">
                <a16:creationId xmlns:a16="http://schemas.microsoft.com/office/drawing/2014/main" id="{AD6A8D63-E826-41F3-97F9-8B6D963D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" y="1383664"/>
            <a:ext cx="5454229" cy="4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BDC73-4CA9-4C19-AA1F-9A8914D9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04" y="1073791"/>
            <a:ext cx="1890486" cy="3841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EFCD2-16C4-4F07-8933-B8080918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24" y="1073791"/>
            <a:ext cx="2135412" cy="3841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0E4E3E-587C-483D-9B0F-1D301FEF4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7" y="1839806"/>
            <a:ext cx="6159680" cy="3017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E2EA0F-5C98-479A-AC41-271EE85CF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870" y="1839806"/>
            <a:ext cx="2559534" cy="3178388"/>
          </a:xfrm>
          <a:prstGeom prst="rect">
            <a:avLst/>
          </a:prstGeom>
        </p:spPr>
      </p:pic>
      <p:sp>
        <p:nvSpPr>
          <p:cNvPr id="9" name="箭头: 下弧形 8">
            <a:extLst>
              <a:ext uri="{FF2B5EF4-FFF2-40B4-BE49-F238E27FC236}">
                <a16:creationId xmlns:a16="http://schemas.microsoft.com/office/drawing/2014/main" id="{6DC3B080-2BAA-49B5-9DF3-1C72B62E7002}"/>
              </a:ext>
            </a:extLst>
          </p:cNvPr>
          <p:cNvSpPr/>
          <p:nvPr/>
        </p:nvSpPr>
        <p:spPr>
          <a:xfrm>
            <a:off x="5340994" y="5018194"/>
            <a:ext cx="1758306" cy="56652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下弧形 10">
            <a:extLst>
              <a:ext uri="{FF2B5EF4-FFF2-40B4-BE49-F238E27FC236}">
                <a16:creationId xmlns:a16="http://schemas.microsoft.com/office/drawing/2014/main" id="{9E1BF52B-C9F8-4E2E-BEAA-0AF721C08A60}"/>
              </a:ext>
            </a:extLst>
          </p:cNvPr>
          <p:cNvSpPr/>
          <p:nvPr/>
        </p:nvSpPr>
        <p:spPr>
          <a:xfrm>
            <a:off x="7830194" y="5066302"/>
            <a:ext cx="1758306" cy="56652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hlinkClick r:id="rId6" action="ppaction://hlinksldjump"/>
            <a:extLst>
              <a:ext uri="{FF2B5EF4-FFF2-40B4-BE49-F238E27FC236}">
                <a16:creationId xmlns:a16="http://schemas.microsoft.com/office/drawing/2014/main" id="{B87D9780-E924-4575-892C-3F9B4BC0BC04}"/>
              </a:ext>
            </a:extLst>
          </p:cNvPr>
          <p:cNvSpPr/>
          <p:nvPr/>
        </p:nvSpPr>
        <p:spPr>
          <a:xfrm rot="10644586">
            <a:off x="11193771" y="619570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87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A4D992-F21B-49C3-A3A8-A4A78CFEF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882396"/>
            <a:ext cx="2667000" cy="4743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AA8213-2D04-4283-B160-F15291F9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882396"/>
            <a:ext cx="2667000" cy="47437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6D8CAA-A792-4E06-AD27-54F8A4DC8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882396"/>
            <a:ext cx="2667000" cy="474370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564EE85-A838-4C06-A552-F9E2CD8E6DC9}"/>
              </a:ext>
            </a:extLst>
          </p:cNvPr>
          <p:cNvSpPr/>
          <p:nvPr/>
        </p:nvSpPr>
        <p:spPr>
          <a:xfrm>
            <a:off x="3276598" y="2968498"/>
            <a:ext cx="1117601" cy="5715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504F2CD-AAE2-487D-AF35-6A6D4ECA9D0C}"/>
              </a:ext>
            </a:extLst>
          </p:cNvPr>
          <p:cNvSpPr/>
          <p:nvPr/>
        </p:nvSpPr>
        <p:spPr>
          <a:xfrm>
            <a:off x="7797801" y="2968498"/>
            <a:ext cx="1117601" cy="5715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hlinkClick r:id="rId5" action="ppaction://hlinksldjump"/>
            <a:extLst>
              <a:ext uri="{FF2B5EF4-FFF2-40B4-BE49-F238E27FC236}">
                <a16:creationId xmlns:a16="http://schemas.microsoft.com/office/drawing/2014/main" id="{42970C9F-16AA-4F5C-B4A3-6F0919ED5302}"/>
              </a:ext>
            </a:extLst>
          </p:cNvPr>
          <p:cNvSpPr/>
          <p:nvPr/>
        </p:nvSpPr>
        <p:spPr>
          <a:xfrm rot="10644586">
            <a:off x="11193771" y="619570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06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3203356" y="3026931"/>
            <a:ext cx="1978402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2018.8.03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158BAC-3DE5-4041-A211-532D96A0A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3" y="2271831"/>
            <a:ext cx="2602367" cy="3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866ED97-C6A9-4955-AA51-FA14A03E1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54147"/>
              </p:ext>
            </p:extLst>
          </p:nvPr>
        </p:nvGraphicFramePr>
        <p:xfrm>
          <a:off x="479394" y="1757237"/>
          <a:ext cx="10515600" cy="441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1">
            <a:extLst>
              <a:ext uri="{FF2B5EF4-FFF2-40B4-BE49-F238E27FC236}">
                <a16:creationId xmlns:a16="http://schemas.microsoft.com/office/drawing/2014/main" id="{1BE9B3CF-485E-42BF-9097-93830C1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74813-3306-4522-96A4-757DB2E2E92C}"/>
              </a:ext>
            </a:extLst>
          </p:cNvPr>
          <p:cNvSpPr txBox="1"/>
          <p:nvPr/>
        </p:nvSpPr>
        <p:spPr>
          <a:xfrm>
            <a:off x="479394" y="188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工作量分布</a:t>
            </a:r>
          </a:p>
        </p:txBody>
      </p:sp>
    </p:spTree>
    <p:extLst>
      <p:ext uri="{BB962C8B-B14F-4D97-AF65-F5344CB8AC3E}">
        <p14:creationId xmlns:p14="http://schemas.microsoft.com/office/powerpoint/2010/main" val="4418748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完成保险详情页分享微信朋友圈功能与前端的联调测试整合。完成功能模块上线前的准备工作。（已上线）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2606618" y="2955283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1325754" y="1457223"/>
            <a:ext cx="5333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4499BE4-D7A2-4529-946A-2D08A6AC5132}"/>
              </a:ext>
            </a:extLst>
          </p:cNvPr>
          <p:cNvGrpSpPr/>
          <p:nvPr/>
        </p:nvGrpSpPr>
        <p:grpSpPr>
          <a:xfrm>
            <a:off x="7119957" y="2946144"/>
            <a:ext cx="2054273" cy="1608151"/>
            <a:chOff x="7119957" y="2946144"/>
            <a:chExt cx="2054273" cy="1608151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EB07F0B-B6FC-4B11-A325-416AA7C9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98" y="2946144"/>
              <a:ext cx="1607593" cy="1608151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AF85A990-EA22-4B9D-A57A-8D5DB42BE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957" y="3420602"/>
              <a:ext cx="2054273" cy="659234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药品对照异常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需要多个团队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协作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5665304" y="4483011"/>
            <a:ext cx="514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3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1828</Words>
  <Application>Microsoft Office PowerPoint</Application>
  <PresentationFormat>宽屏</PresentationFormat>
  <Paragraphs>195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职业发展基本信息</vt:lpstr>
      <vt:lpstr>员工个人swot分析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343</cp:revision>
  <dcterms:created xsi:type="dcterms:W3CDTF">2017-10-28T12:40:27Z</dcterms:created>
  <dcterms:modified xsi:type="dcterms:W3CDTF">2018-10-17T06:12:32Z</dcterms:modified>
</cp:coreProperties>
</file>