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72" r:id="rId15"/>
    <p:sldId id="273" r:id="rId16"/>
    <p:sldId id="274" r:id="rId17"/>
    <p:sldId id="27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CBE6113-ED2B-4357-B56D-D49E920228E2}">
          <p14:sldIdLst>
            <p14:sldId id="256"/>
          </p14:sldIdLst>
        </p14:section>
        <p14:section name="Install ISE" id="{EA092A7F-76A4-409D-9FEC-055F121BBBB6}">
          <p14:sldIdLst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  <p14:section name="未命名的章節" id="{5187027C-F693-4E37-A64C-9C5AEC76DF09}">
          <p14:sldIdLst>
            <p14:sldId id="267"/>
            <p14:sldId id="268"/>
            <p14:sldId id="269"/>
            <p14:sldId id="265"/>
            <p14:sldId id="272"/>
            <p14:sldId id="273"/>
            <p14:sldId id="274"/>
            <p14:sldId id="27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7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0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1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6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94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64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64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09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692E-3B24-4210-BB09-0DB150A8826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7F6C-843F-40CD-9D00-7B63E4027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29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dsl.csit-sun.pub.ro/docs/PROIECTARE%20cu%20FPGA%20CURS/lecture6%5b1%5d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xilinx.com/support/download/index.html/content/xilinx/en/downloadNav/vivado-design-tools/archive-i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ISE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tutorial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柏宏</a:t>
            </a:r>
          </a:p>
        </p:txBody>
      </p:sp>
    </p:spTree>
    <p:extLst>
      <p:ext uri="{BB962C8B-B14F-4D97-AF65-F5344CB8AC3E}">
        <p14:creationId xmlns:p14="http://schemas.microsoft.com/office/powerpoint/2010/main" val="407492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Create new project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441939"/>
            <a:ext cx="10515600" cy="4735024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Select New Project... or File </a:t>
            </a:r>
            <a:r>
              <a:rPr lang="en-US" altLang="zh-TW" sz="2200" dirty="0" smtClean="0"/>
              <a:t>-&gt; New Project</a:t>
            </a:r>
            <a:r>
              <a:rPr lang="en-US" altLang="zh-TW" sz="2000" dirty="0" smtClean="0"/>
              <a:t>…</a:t>
            </a:r>
            <a:endParaRPr lang="en-US" altLang="zh-TW" sz="2000" dirty="0"/>
          </a:p>
          <a:p>
            <a:endParaRPr lang="zh-TW" altLang="en-US" sz="2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68" y="2017486"/>
            <a:ext cx="8302490" cy="44845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41938" y="2767502"/>
            <a:ext cx="404447" cy="133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3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Create new project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441939"/>
            <a:ext cx="10515600" cy="4735024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Select </a:t>
            </a:r>
            <a:r>
              <a:rPr lang="en-US" altLang="zh-TW" sz="2200" dirty="0" smtClean="0"/>
              <a:t>Next</a:t>
            </a:r>
            <a:endParaRPr lang="en-US" altLang="zh-TW" sz="2000" dirty="0"/>
          </a:p>
          <a:p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618" y="1934308"/>
            <a:ext cx="4886433" cy="46925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0" y="2934555"/>
            <a:ext cx="404447" cy="133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Create new project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441939"/>
            <a:ext cx="5210908" cy="4735024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Select </a:t>
            </a:r>
            <a:r>
              <a:rPr lang="en-US" altLang="zh-TW" sz="2200" dirty="0" smtClean="0"/>
              <a:t>Device &amp; Specify Project property</a:t>
            </a:r>
          </a:p>
          <a:p>
            <a:endParaRPr lang="zh-TW" altLang="en-US" sz="2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2" y="1969477"/>
            <a:ext cx="4803902" cy="46126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86806" y="3297115"/>
            <a:ext cx="2810609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36089" y="6225687"/>
            <a:ext cx="681033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049108" y="1441939"/>
            <a:ext cx="5210908" cy="473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 smtClean="0"/>
              <a:t>Project summary page</a:t>
            </a:r>
            <a:endParaRPr lang="zh-TW" altLang="en-US" sz="2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9478"/>
            <a:ext cx="4812323" cy="46192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564936" y="6227885"/>
            <a:ext cx="681033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6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Linear Feedback Shift Register</a:t>
            </a:r>
            <a:endParaRPr lang="zh-TW" altLang="en-US" sz="32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6120356" cy="26657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35" y="4387361"/>
            <a:ext cx="6730665" cy="175846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038494" y="6528228"/>
            <a:ext cx="3082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hlinkClick r:id="rId4"/>
              </a:rPr>
              <a:t>Ref.: </a:t>
            </a:r>
            <a:r>
              <a:rPr lang="en-US" altLang="zh-TW" sz="1000" dirty="0">
                <a:hlinkClick r:id="rId4"/>
              </a:rPr>
              <a:t>Lecture 6: A Random Number Generator in </a:t>
            </a:r>
            <a:r>
              <a:rPr lang="en-US" altLang="zh-TW" sz="1000" dirty="0" smtClean="0">
                <a:hlinkClick r:id="rId4"/>
              </a:rPr>
              <a:t>Verilog</a:t>
            </a:r>
            <a:endParaRPr lang="zh-TW" altLang="en-US" sz="1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59040" y="2019300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XOR + D-Flip flop + MUX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Create Verilog Module File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345076" y="1690688"/>
            <a:ext cx="5872843" cy="4985406"/>
            <a:chOff x="718456" y="1690688"/>
            <a:chExt cx="5872843" cy="498540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47649" b="20995"/>
            <a:stretch/>
          </p:blipFill>
          <p:spPr>
            <a:xfrm>
              <a:off x="718456" y="1690688"/>
              <a:ext cx="5872843" cy="498540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370427" y="1939437"/>
              <a:ext cx="1395634" cy="16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18457" y="2241915"/>
              <a:ext cx="165463" cy="1660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47" y="2537289"/>
            <a:ext cx="4381425" cy="31982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30198" y="4000501"/>
            <a:ext cx="1971841" cy="18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461760" y="2019445"/>
            <a:ext cx="564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Choose Verilog module and assign file </a:t>
            </a:r>
            <a:r>
              <a:rPr lang="en-US" altLang="zh-TW" dirty="0"/>
              <a:t>name </a:t>
            </a:r>
            <a:r>
              <a:rPr lang="en-US" altLang="zh-TW" dirty="0" smtClean="0"/>
              <a:t>as </a:t>
            </a:r>
            <a:r>
              <a:rPr lang="en-US" altLang="zh-TW" b="1" dirty="0" smtClean="0"/>
              <a:t>mux_2to1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29" y="4033565"/>
            <a:ext cx="3843602" cy="275353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29" y="1212652"/>
            <a:ext cx="3893872" cy="28150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526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Create </a:t>
            </a:r>
            <a:r>
              <a:rPr lang="en-US" altLang="zh-TW" sz="3200" b="1" dirty="0" smtClean="0"/>
              <a:t>2 to 1 Mux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333500" y="1750573"/>
            <a:ext cx="3793331" cy="901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091940" y="3752748"/>
            <a:ext cx="463391" cy="215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080771" y="6530873"/>
            <a:ext cx="463391" cy="215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033" y="1501459"/>
            <a:ext cx="366883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975984" y="1679377"/>
            <a:ext cx="5549265" cy="4340423"/>
          </a:xfr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module mux_2to1(</a:t>
            </a:r>
          </a:p>
          <a:p>
            <a:pPr marL="0" indent="0">
              <a:buNone/>
            </a:pPr>
            <a:r>
              <a:rPr lang="en-US" altLang="zh-TW" dirty="0"/>
              <a:t>    input </a:t>
            </a:r>
            <a:r>
              <a:rPr lang="en-US" altLang="zh-TW" dirty="0" err="1"/>
              <a:t>sel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input </a:t>
            </a:r>
            <a:r>
              <a:rPr lang="en-US" altLang="zh-TW" dirty="0" err="1"/>
              <a:t>input_A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input </a:t>
            </a:r>
            <a:r>
              <a:rPr lang="en-US" altLang="zh-TW" dirty="0" err="1"/>
              <a:t>input_B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output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output_Z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);</a:t>
            </a:r>
          </a:p>
          <a:p>
            <a:pPr marL="0" indent="0">
              <a:buNone/>
            </a:pPr>
            <a:r>
              <a:rPr lang="en-US" altLang="zh-TW" dirty="0"/>
              <a:t>	always@(*)begin</a:t>
            </a:r>
          </a:p>
          <a:p>
            <a:pPr marL="0" indent="0">
              <a:buNone/>
            </a:pPr>
            <a:r>
              <a:rPr lang="en-US" altLang="zh-TW" dirty="0"/>
              <a:t>		if(!</a:t>
            </a:r>
            <a:r>
              <a:rPr lang="en-US" altLang="zh-TW" dirty="0" err="1"/>
              <a:t>sel</a:t>
            </a:r>
            <a:r>
              <a:rPr lang="en-US" altLang="zh-TW" dirty="0"/>
              <a:t>) begin//</a:t>
            </a:r>
            <a:r>
              <a:rPr lang="en-US" altLang="zh-TW" dirty="0" err="1"/>
              <a:t>sel</a:t>
            </a:r>
            <a:r>
              <a:rPr lang="en-US" altLang="zh-TW" dirty="0"/>
              <a:t>=0 </a:t>
            </a:r>
            <a:r>
              <a:rPr lang="en-US" altLang="zh-TW" dirty="0" err="1"/>
              <a:t>output_Z</a:t>
            </a:r>
            <a:r>
              <a:rPr lang="en-US" altLang="zh-TW" dirty="0"/>
              <a:t>=</a:t>
            </a:r>
            <a:r>
              <a:rPr lang="en-US" altLang="zh-TW" dirty="0" err="1"/>
              <a:t>input_A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output_Z</a:t>
            </a:r>
            <a:r>
              <a:rPr lang="en-US" altLang="zh-TW" dirty="0"/>
              <a:t> = </a:t>
            </a:r>
            <a:r>
              <a:rPr lang="en-US" altLang="zh-TW" dirty="0" err="1"/>
              <a:t>input_A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end</a:t>
            </a:r>
          </a:p>
          <a:p>
            <a:pPr marL="0" indent="0">
              <a:buNone/>
            </a:pPr>
            <a:r>
              <a:rPr lang="en-US" altLang="zh-TW" dirty="0"/>
              <a:t>		else begin//</a:t>
            </a:r>
            <a:r>
              <a:rPr lang="en-US" altLang="zh-TW" dirty="0" err="1"/>
              <a:t>sel</a:t>
            </a:r>
            <a:r>
              <a:rPr lang="en-US" altLang="zh-TW" dirty="0"/>
              <a:t>=1 </a:t>
            </a:r>
            <a:r>
              <a:rPr lang="en-US" altLang="zh-TW" dirty="0" err="1"/>
              <a:t>output_Z</a:t>
            </a:r>
            <a:r>
              <a:rPr lang="en-US" altLang="zh-TW" dirty="0"/>
              <a:t>=</a:t>
            </a:r>
            <a:r>
              <a:rPr lang="en-US" altLang="zh-TW" dirty="0" err="1"/>
              <a:t>input_B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output_Z</a:t>
            </a:r>
            <a:r>
              <a:rPr lang="en-US" altLang="zh-TW" dirty="0"/>
              <a:t> = </a:t>
            </a:r>
            <a:r>
              <a:rPr lang="en-US" altLang="zh-TW" dirty="0" err="1"/>
              <a:t>input_B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end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end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52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/>
              <a:t>Modify file mux_2to1.v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200" y="1348740"/>
            <a:ext cx="2482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Modify and save </a:t>
            </a:r>
            <a:endParaRPr lang="zh-TW" altLang="en-US" sz="2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681287"/>
            <a:ext cx="3981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821014" y="2767502"/>
            <a:ext cx="8217310" cy="3692292"/>
            <a:chOff x="2028659" y="2816946"/>
            <a:chExt cx="8217310" cy="369229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t="1" r="39818" b="51925"/>
            <a:stretch/>
          </p:blipFill>
          <p:spPr>
            <a:xfrm>
              <a:off x="2028659" y="2816946"/>
              <a:ext cx="8217310" cy="369229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866956" y="3278945"/>
              <a:ext cx="1621224" cy="249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28659" y="3675490"/>
              <a:ext cx="181142" cy="1726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Add Files to Project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Select </a:t>
            </a:r>
            <a:r>
              <a:rPr lang="en-US" altLang="zh-TW" sz="2200" b="1" dirty="0" smtClean="0"/>
              <a:t>Project -&gt; Add Source</a:t>
            </a:r>
          </a:p>
          <a:p>
            <a:r>
              <a:rPr lang="en-US" altLang="zh-TW" sz="2200" dirty="0"/>
              <a:t>Select </a:t>
            </a:r>
            <a:r>
              <a:rPr lang="en-US" altLang="zh-TW" sz="2200" b="1" dirty="0"/>
              <a:t>Add Source </a:t>
            </a:r>
            <a:r>
              <a:rPr lang="en-US" altLang="zh-TW" sz="2200" dirty="0"/>
              <a:t>icon </a:t>
            </a:r>
            <a:r>
              <a:rPr lang="en-US" altLang="zh-TW" sz="2200" dirty="0" smtClean="0"/>
              <a:t>on left-side menu bar</a:t>
            </a:r>
          </a:p>
          <a:p>
            <a:r>
              <a:rPr lang="en-US" altLang="zh-TW" sz="2200" dirty="0" smtClean="0"/>
              <a:t>Push right mouse button to select </a:t>
            </a:r>
            <a:r>
              <a:rPr lang="en-US" altLang="zh-TW" sz="2200" b="1" dirty="0" smtClean="0"/>
              <a:t>Add Source</a:t>
            </a:r>
            <a:endParaRPr lang="en-US" altLang="zh-TW" sz="2200" b="1" dirty="0"/>
          </a:p>
        </p:txBody>
      </p:sp>
    </p:spTree>
    <p:extLst>
      <p:ext uri="{BB962C8B-B14F-4D97-AF65-F5344CB8AC3E}">
        <p14:creationId xmlns:p14="http://schemas.microsoft.com/office/powerpoint/2010/main" val="16569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Add Files to Project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Select </a:t>
            </a:r>
            <a:r>
              <a:rPr lang="en-US" altLang="zh-TW" sz="2200" b="1" dirty="0" smtClean="0"/>
              <a:t>Project -&gt; Add Source</a:t>
            </a:r>
          </a:p>
          <a:p>
            <a:r>
              <a:rPr lang="en-US" altLang="zh-TW" sz="2200" dirty="0"/>
              <a:t>Select </a:t>
            </a:r>
            <a:r>
              <a:rPr lang="en-US" altLang="zh-TW" sz="2200" b="1" dirty="0"/>
              <a:t>Add Source </a:t>
            </a:r>
            <a:r>
              <a:rPr lang="en-US" altLang="zh-TW" sz="2200" dirty="0"/>
              <a:t>icon </a:t>
            </a:r>
            <a:r>
              <a:rPr lang="en-US" altLang="zh-TW" sz="2200" dirty="0" smtClean="0"/>
              <a:t>on left-side menu bar</a:t>
            </a:r>
          </a:p>
          <a:p>
            <a:r>
              <a:rPr lang="en-US" altLang="zh-TW" sz="2200" dirty="0" smtClean="0"/>
              <a:t>Push right mouse button to select </a:t>
            </a:r>
            <a:r>
              <a:rPr lang="en-US" altLang="zh-TW" sz="2200" b="1" dirty="0" smtClean="0"/>
              <a:t>Add Source</a:t>
            </a:r>
            <a:endParaRPr lang="en-US" altLang="zh-TW" sz="2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29" y="2815070"/>
            <a:ext cx="4103596" cy="368205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5" y="2869934"/>
            <a:ext cx="5900041" cy="330702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987250" y="3819136"/>
            <a:ext cx="3793331" cy="289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663431" y="4154116"/>
            <a:ext cx="30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Those files are provided by TA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After add file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3" y="1441939"/>
            <a:ext cx="10302067" cy="42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Download 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477898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website: </a:t>
            </a:r>
            <a:r>
              <a:rPr lang="en-US" altLang="zh-TW" sz="2400" dirty="0" smtClean="0">
                <a:hlinkClick r:id="rId2"/>
              </a:rPr>
              <a:t>https://www.xilinx.com/support/download/index.html/content/xilinx/en/downloadNav/vivado-design-tools/archive-ise.html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3" y="2579870"/>
            <a:ext cx="6837500" cy="414624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59852" y="4756638"/>
            <a:ext cx="756139" cy="334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935669" y="2452491"/>
            <a:ext cx="3591048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14.7 win10 version: base on VM</a:t>
            </a:r>
          </a:p>
          <a:p>
            <a:r>
              <a:rPr lang="en-US" altLang="zh-TW" dirty="0" smtClean="0"/>
              <a:t>If you are </a:t>
            </a:r>
            <a:r>
              <a:rPr lang="en-US" altLang="zh-TW" b="1" dirty="0" smtClean="0">
                <a:solidFill>
                  <a:srgbClr val="FF0000"/>
                </a:solidFill>
              </a:rPr>
              <a:t>lazy</a:t>
            </a:r>
            <a:r>
              <a:rPr lang="en-US" altLang="zh-TW" dirty="0" smtClean="0"/>
              <a:t>, you can choose these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65" y="3195795"/>
            <a:ext cx="5912987" cy="34333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6019694"/>
            <a:ext cx="2977661" cy="426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114554" y="5909558"/>
            <a:ext cx="307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Download 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-&gt; Win 10 has bugs need to fix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0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Compile Program 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Compile program </a:t>
            </a:r>
            <a:endParaRPr lang="en-US" altLang="zh-TW" sz="2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14" y="1441939"/>
            <a:ext cx="6430746" cy="50977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68140" y="4907280"/>
            <a:ext cx="224028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Create test bench source 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r>
              <a:rPr lang="en-US" altLang="zh-TW" sz="2200" b="1" dirty="0" smtClean="0"/>
              <a:t>Add new source  -&gt; Verilog Text Fixture (</a:t>
            </a:r>
            <a:r>
              <a:rPr lang="en-US" altLang="zh-TW" sz="2200" b="1" dirty="0" err="1" smtClean="0"/>
              <a:t>testbench</a:t>
            </a:r>
            <a:r>
              <a:rPr lang="en-US" altLang="zh-TW" sz="2200" b="1" dirty="0" smtClean="0"/>
              <a:t> file) </a:t>
            </a:r>
            <a:endParaRPr lang="en-US" altLang="zh-TW" sz="2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37014" b="30439"/>
          <a:stretch/>
        </p:blipFill>
        <p:spPr>
          <a:xfrm>
            <a:off x="530467" y="1995734"/>
            <a:ext cx="6239610" cy="38761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09" y="1966913"/>
            <a:ext cx="5848350" cy="4210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13884" y="3927277"/>
            <a:ext cx="2661139" cy="178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88886" y="4053254"/>
            <a:ext cx="1447183" cy="206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9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Select source you want to test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Now we want to test </a:t>
            </a:r>
            <a:r>
              <a:rPr lang="en-US" altLang="zh-TW" sz="2200" b="1" dirty="0" err="1" smtClean="0"/>
              <a:t>lfsr</a:t>
            </a:r>
            <a:r>
              <a:rPr lang="en-US" altLang="zh-TW" sz="2200" dirty="0" smtClean="0"/>
              <a:t>, so choose it</a:t>
            </a:r>
            <a:endParaRPr lang="en-US" altLang="zh-TW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37" y="2316988"/>
            <a:ext cx="4506424" cy="323367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62423" y="2077550"/>
            <a:ext cx="5005331" cy="3523700"/>
            <a:chOff x="762423" y="2077549"/>
            <a:chExt cx="5819775" cy="4162425"/>
          </a:xfrm>
        </p:grpSpPr>
        <p:grpSp>
          <p:nvGrpSpPr>
            <p:cNvPr id="7" name="群組 6"/>
            <p:cNvGrpSpPr/>
            <p:nvPr/>
          </p:nvGrpSpPr>
          <p:grpSpPr>
            <a:xfrm>
              <a:off x="762423" y="2077549"/>
              <a:ext cx="5819775" cy="4162425"/>
              <a:chOff x="2204361" y="2077549"/>
              <a:chExt cx="5819775" cy="4162425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4361" y="2077549"/>
                <a:ext cx="5819775" cy="416242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2344981" y="2963007"/>
                <a:ext cx="2661139" cy="19135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959228" y="5921435"/>
              <a:ext cx="720604" cy="2555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9147299" y="5248420"/>
            <a:ext cx="720604" cy="255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After create test bench 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Choose simulation</a:t>
            </a:r>
          </a:p>
          <a:p>
            <a:r>
              <a:rPr lang="en-US" altLang="zh-TW" sz="2200" dirty="0" smtClean="0"/>
              <a:t>Double click </a:t>
            </a:r>
            <a:r>
              <a:rPr lang="en-US" altLang="zh-TW" sz="2200" dirty="0" err="1" smtClean="0"/>
              <a:t>lfsr_tb</a:t>
            </a:r>
            <a:endParaRPr lang="en-US" altLang="zh-TW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18" y="1951892"/>
            <a:ext cx="8537547" cy="4414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64532" y="2206869"/>
            <a:ext cx="1447183" cy="206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34417" y="2767502"/>
            <a:ext cx="1447183" cy="206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4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Modify test bench 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 smtClean="0"/>
              <a:t>Copy and paste the code</a:t>
            </a:r>
          </a:p>
        </p:txBody>
      </p:sp>
      <p:sp>
        <p:nvSpPr>
          <p:cNvPr id="3" name="矩形 2"/>
          <p:cNvSpPr/>
          <p:nvPr/>
        </p:nvSpPr>
        <p:spPr>
          <a:xfrm>
            <a:off x="5626459" y="2086342"/>
            <a:ext cx="4914900" cy="37856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	initial </a:t>
            </a:r>
            <a:r>
              <a:rPr lang="en-US" altLang="zh-TW" sz="1200" dirty="0"/>
              <a:t>begin </a:t>
            </a:r>
          </a:p>
          <a:p>
            <a:r>
              <a:rPr lang="en-US" altLang="zh-TW" sz="1200" dirty="0"/>
              <a:t>	reset = 0;</a:t>
            </a:r>
          </a:p>
          <a:p>
            <a:r>
              <a:rPr lang="en-US" altLang="zh-TW" sz="1200" dirty="0"/>
              <a:t>	#10 reset = 1; // reset pulse</a:t>
            </a:r>
          </a:p>
          <a:p>
            <a:r>
              <a:rPr lang="en-US" altLang="zh-TW" sz="1200" dirty="0"/>
              <a:t>	#10 reset = 0;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/>
              <a:t>	</a:t>
            </a:r>
          </a:p>
          <a:p>
            <a:r>
              <a:rPr lang="en-US" altLang="zh-TW" sz="1200" dirty="0"/>
              <a:t>	initial </a:t>
            </a:r>
            <a:r>
              <a:rPr lang="en-US" altLang="zh-TW" sz="1200" dirty="0" err="1"/>
              <a:t>clk</a:t>
            </a:r>
            <a:r>
              <a:rPr lang="en-US" altLang="zh-TW" sz="1200" dirty="0"/>
              <a:t> = 0;</a:t>
            </a:r>
          </a:p>
          <a:p>
            <a:r>
              <a:rPr lang="en-US" altLang="zh-TW" sz="1200" dirty="0"/>
              <a:t>	always #50 </a:t>
            </a:r>
            <a:r>
              <a:rPr lang="en-US" altLang="zh-TW" sz="1200" dirty="0" err="1"/>
              <a:t>clk</a:t>
            </a:r>
            <a:r>
              <a:rPr lang="en-US" altLang="zh-TW" sz="1200" dirty="0"/>
              <a:t> = !</a:t>
            </a:r>
            <a:r>
              <a:rPr lang="en-US" altLang="zh-TW" sz="1200" dirty="0" err="1"/>
              <a:t>clk</a:t>
            </a:r>
            <a:r>
              <a:rPr lang="en-US" altLang="zh-TW" sz="1200" dirty="0"/>
              <a:t>; // generate clock</a:t>
            </a:r>
          </a:p>
          <a:p>
            <a:r>
              <a:rPr lang="en-US" altLang="zh-TW" sz="1200" dirty="0"/>
              <a:t>	</a:t>
            </a:r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load = 0;</a:t>
            </a:r>
          </a:p>
          <a:p>
            <a:r>
              <a:rPr lang="en-US" altLang="zh-TW" sz="1200" dirty="0"/>
              <a:t>		seed = 0;</a:t>
            </a:r>
          </a:p>
          <a:p>
            <a:r>
              <a:rPr lang="en-US" altLang="zh-TW" sz="1200" dirty="0"/>
              <a:t>		#100 seed = 4'b0001;</a:t>
            </a:r>
          </a:p>
          <a:p>
            <a:r>
              <a:rPr lang="en-US" altLang="zh-TW" sz="1200" dirty="0"/>
              <a:t>		load = 1;</a:t>
            </a:r>
          </a:p>
          <a:p>
            <a:r>
              <a:rPr lang="en-US" altLang="zh-TW" sz="1200" dirty="0"/>
              <a:t>		#100 load = 0;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/>
              <a:t>	  </a:t>
            </a:r>
          </a:p>
          <a:p>
            <a:r>
              <a:rPr lang="en-US" altLang="zh-TW" sz="1200" dirty="0"/>
              <a:t>	initial #2000 $finish;</a:t>
            </a:r>
          </a:p>
          <a:p>
            <a:r>
              <a:rPr lang="en-US" altLang="zh-TW" sz="1200" dirty="0"/>
              <a:t>	initial $monitor($</a:t>
            </a:r>
            <a:r>
              <a:rPr lang="en-US" altLang="zh-TW" sz="1200" dirty="0" err="1"/>
              <a:t>realtime</a:t>
            </a:r>
            <a:r>
              <a:rPr lang="en-US" altLang="zh-TW" sz="1200" dirty="0"/>
              <a:t>,"ns %h %h %h\n",</a:t>
            </a:r>
            <a:r>
              <a:rPr lang="en-US" altLang="zh-TW" sz="1200" dirty="0" err="1"/>
              <a:t>load,seed,result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 err="1"/>
              <a:t>endmodule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711559" y="2086342"/>
            <a:ext cx="4914900" cy="32316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`timescale 1ns / 1ps</a:t>
            </a:r>
            <a:endParaRPr lang="en-US" altLang="zh-TW" sz="1200" dirty="0" smtClean="0"/>
          </a:p>
          <a:p>
            <a:r>
              <a:rPr lang="zh-TW" altLang="en-US" sz="1200" dirty="0" smtClean="0"/>
              <a:t>module </a:t>
            </a:r>
            <a:r>
              <a:rPr lang="zh-TW" altLang="en-US" sz="1200" dirty="0"/>
              <a:t>lfsr_tb</a:t>
            </a:r>
            <a:r>
              <a:rPr lang="zh-TW" altLang="en-US" sz="1200" dirty="0" smtClean="0"/>
              <a:t>;</a:t>
            </a:r>
            <a:endParaRPr lang="zh-TW" altLang="en-US" sz="1200" dirty="0"/>
          </a:p>
          <a:p>
            <a:r>
              <a:rPr lang="zh-TW" altLang="en-US" sz="1200" dirty="0"/>
              <a:t>	// Inputs</a:t>
            </a:r>
          </a:p>
          <a:p>
            <a:r>
              <a:rPr lang="zh-TW" altLang="en-US" sz="1200" dirty="0"/>
              <a:t>	reg clk;</a:t>
            </a:r>
          </a:p>
          <a:p>
            <a:r>
              <a:rPr lang="zh-TW" altLang="en-US" sz="1200" dirty="0"/>
              <a:t>	reg reset;</a:t>
            </a:r>
          </a:p>
          <a:p>
            <a:r>
              <a:rPr lang="zh-TW" altLang="en-US" sz="1200" dirty="0"/>
              <a:t>	reg load;</a:t>
            </a:r>
          </a:p>
          <a:p>
            <a:r>
              <a:rPr lang="zh-TW" altLang="en-US" sz="1200" dirty="0"/>
              <a:t>	reg [3:0] seed</a:t>
            </a:r>
            <a:r>
              <a:rPr lang="zh-TW" altLang="en-US" sz="1200" dirty="0" smtClean="0"/>
              <a:t>;</a:t>
            </a:r>
            <a:endParaRPr lang="zh-TW" altLang="en-US" sz="1200" dirty="0"/>
          </a:p>
          <a:p>
            <a:r>
              <a:rPr lang="zh-TW" altLang="en-US" sz="1200" dirty="0"/>
              <a:t>	// Outputs</a:t>
            </a:r>
          </a:p>
          <a:p>
            <a:r>
              <a:rPr lang="zh-TW" altLang="en-US" sz="1200" dirty="0"/>
              <a:t>	wire [3:0] result</a:t>
            </a:r>
            <a:r>
              <a:rPr lang="zh-TW" altLang="en-US" sz="1200" dirty="0" smtClean="0"/>
              <a:t>;</a:t>
            </a:r>
            <a:endParaRPr lang="zh-TW" altLang="en-US" sz="1200" dirty="0"/>
          </a:p>
          <a:p>
            <a:r>
              <a:rPr lang="zh-TW" altLang="en-US" sz="1200" dirty="0"/>
              <a:t>	// Instantiate the Unit Under Test (UUT)</a:t>
            </a:r>
          </a:p>
          <a:p>
            <a:r>
              <a:rPr lang="zh-TW" altLang="en-US" sz="1200" dirty="0"/>
              <a:t>	lfsr uut (</a:t>
            </a:r>
          </a:p>
          <a:p>
            <a:r>
              <a:rPr lang="zh-TW" altLang="en-US" sz="1200" dirty="0"/>
              <a:t>		.clk(clk), </a:t>
            </a:r>
          </a:p>
          <a:p>
            <a:r>
              <a:rPr lang="zh-TW" altLang="en-US" sz="1200" dirty="0"/>
              <a:t>		.reset(reset), </a:t>
            </a:r>
          </a:p>
          <a:p>
            <a:r>
              <a:rPr lang="zh-TW" altLang="en-US" sz="1200" dirty="0"/>
              <a:t>		.load(load), </a:t>
            </a:r>
          </a:p>
          <a:p>
            <a:r>
              <a:rPr lang="zh-TW" altLang="en-US" sz="1200" dirty="0"/>
              <a:t>		.seed(seed), </a:t>
            </a:r>
          </a:p>
          <a:p>
            <a:r>
              <a:rPr lang="zh-TW" altLang="en-US" sz="1200" dirty="0"/>
              <a:t>		.result(result)</a:t>
            </a:r>
          </a:p>
          <a:p>
            <a:r>
              <a:rPr lang="zh-TW" altLang="en-US" sz="1200" dirty="0"/>
              <a:t>	)</a:t>
            </a:r>
            <a:r>
              <a:rPr lang="zh-TW" altLang="en-US" sz="1200" dirty="0" smtClean="0"/>
              <a:t>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41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Check syntax and Simulate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5995737" cy="4735024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Behavioral Check syntax </a:t>
            </a:r>
            <a:r>
              <a:rPr lang="en-US" altLang="zh-TW" sz="2200" dirty="0" smtClean="0"/>
              <a:t> </a:t>
            </a:r>
          </a:p>
          <a:p>
            <a:pPr lvl="1"/>
            <a:r>
              <a:rPr lang="en-US" altLang="zh-TW" sz="2000" dirty="0" smtClean="0"/>
              <a:t>check syntax of test bench</a:t>
            </a:r>
          </a:p>
          <a:p>
            <a:r>
              <a:rPr lang="en-US" altLang="zh-TW" sz="2200" dirty="0" smtClean="0">
                <a:solidFill>
                  <a:schemeClr val="accent6">
                    <a:lumMod val="50000"/>
                  </a:schemeClr>
                </a:solidFill>
              </a:rPr>
              <a:t>Simulate Behavior Model</a:t>
            </a:r>
          </a:p>
          <a:p>
            <a:pPr lvl="1"/>
            <a:r>
              <a:rPr lang="en-US" altLang="zh-TW" sz="1800" dirty="0"/>
              <a:t>g</a:t>
            </a:r>
            <a:r>
              <a:rPr lang="en-US" altLang="zh-TW" sz="1800" dirty="0" smtClean="0"/>
              <a:t>enerate wave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28" y="215785"/>
            <a:ext cx="4245952" cy="67469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42319" y="4224583"/>
            <a:ext cx="2035787" cy="189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33526" y="4431322"/>
            <a:ext cx="2035787" cy="18915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791484"/>
            <a:ext cx="8883967" cy="48239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ISIM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8825754" cy="4735024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After double click </a:t>
            </a:r>
            <a:r>
              <a:rPr lang="en-US" altLang="zh-TW" sz="2200" b="1" dirty="0" smtClean="0"/>
              <a:t>Simulate Behavior Mode </a:t>
            </a:r>
            <a:r>
              <a:rPr lang="en-US" altLang="zh-TW" sz="2200" dirty="0" smtClean="0"/>
              <a:t>-&gt;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get the wave</a:t>
            </a:r>
          </a:p>
          <a:p>
            <a:endParaRPr lang="en-US" altLang="zh-TW" sz="22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5251076" y="2000130"/>
            <a:ext cx="103439" cy="136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51076" y="1711507"/>
            <a:ext cx="15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to run all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Lab0 part 1 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199" y="1441939"/>
            <a:ext cx="8825754" cy="4735024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Please change radix of result to </a:t>
            </a:r>
            <a:r>
              <a:rPr lang="en-US" altLang="zh-TW" sz="2200" b="1" dirty="0" smtClean="0"/>
              <a:t>Unsigned Decimal</a:t>
            </a:r>
          </a:p>
          <a:p>
            <a:r>
              <a:rPr lang="en-US" altLang="zh-TW" sz="2200" dirty="0" smtClean="0"/>
              <a:t>Take screenshot of wave to the report</a:t>
            </a:r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pPr marL="0" indent="0">
              <a:buNone/>
            </a:pPr>
            <a:endParaRPr lang="en-US" altLang="zh-TW" sz="2200" dirty="0" smtClean="0"/>
          </a:p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這個作業很簡單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請把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進制無號數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並截圖放到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report.</a:t>
            </a:r>
          </a:p>
          <a:p>
            <a:endParaRPr lang="en-US" altLang="zh-TW" sz="1400" b="1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2519424"/>
            <a:ext cx="9832657" cy="14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Install ISE 14.7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93" y="1909308"/>
            <a:ext cx="3865261" cy="29616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25" y="1909309"/>
            <a:ext cx="3873626" cy="29616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74847" y="4686300"/>
            <a:ext cx="353093" cy="156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40108" y="4686300"/>
            <a:ext cx="417993" cy="156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08332" y="3915508"/>
            <a:ext cx="281354" cy="29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922" y="1909308"/>
            <a:ext cx="3836875" cy="29616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22439" y="4475285"/>
            <a:ext cx="244653" cy="18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144803" y="4686300"/>
            <a:ext cx="417993" cy="156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2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Install ISE 14.7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Choose ISE </a:t>
            </a:r>
            <a:r>
              <a:rPr lang="en-US" altLang="zh-TW" sz="2200" dirty="0" err="1" smtClean="0"/>
              <a:t>WebPack</a:t>
            </a:r>
            <a:r>
              <a:rPr lang="en-US" altLang="zh-TW" sz="2200" dirty="0" smtClean="0"/>
              <a:t> (free) Edition</a:t>
            </a:r>
            <a:endParaRPr lang="zh-TW" altLang="en-US" sz="22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" y="1964682"/>
            <a:ext cx="5118223" cy="393129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84" y="1964682"/>
            <a:ext cx="5097340" cy="393828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019008" y="5653454"/>
            <a:ext cx="511354" cy="20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578678" y="5653454"/>
            <a:ext cx="511354" cy="167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63376" y="2429607"/>
            <a:ext cx="780985" cy="21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3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4" y="1932139"/>
            <a:ext cx="4894385" cy="47153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Get Free license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Choose ‘Get Free ISE </a:t>
            </a:r>
            <a:r>
              <a:rPr lang="en-US" altLang="zh-TW" sz="2200" dirty="0" err="1" smtClean="0"/>
              <a:t>WebPack</a:t>
            </a:r>
            <a:r>
              <a:rPr lang="en-US" altLang="zh-TW" sz="2200" dirty="0" smtClean="0"/>
              <a:t> License’ and ‘click Connect Now’  </a:t>
            </a:r>
          </a:p>
          <a:p>
            <a:endParaRPr lang="zh-TW" altLang="en-US" sz="2200" dirty="0"/>
          </a:p>
        </p:txBody>
      </p:sp>
      <p:sp>
        <p:nvSpPr>
          <p:cNvPr id="15" name="矩形 14"/>
          <p:cNvSpPr/>
          <p:nvPr/>
        </p:nvSpPr>
        <p:spPr>
          <a:xfrm>
            <a:off x="4763331" y="6369571"/>
            <a:ext cx="511354" cy="20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96937" y="2587169"/>
            <a:ext cx="1320947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13" y="1824160"/>
            <a:ext cx="4200525" cy="1781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596555" y="3252149"/>
            <a:ext cx="714341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2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Get Free license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Sign in &amp; fill out verification form</a:t>
            </a:r>
          </a:p>
          <a:p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5" y="2083777"/>
            <a:ext cx="4613157" cy="3678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01" y="2083777"/>
            <a:ext cx="6531475" cy="36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Get Free license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4" y="1503484"/>
            <a:ext cx="6243451" cy="50592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1711" y="474784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41711" y="554208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43680" y="5911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9398" y="4804933"/>
            <a:ext cx="1320947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9398" y="5613337"/>
            <a:ext cx="1320947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745366" y="5968503"/>
            <a:ext cx="417541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44" y="1685987"/>
            <a:ext cx="4158769" cy="488144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363927" y="50600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98466" y="5358179"/>
            <a:ext cx="417541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577257" y="5862715"/>
            <a:ext cx="298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License will send to your mail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6034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Activate License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75" y="217331"/>
            <a:ext cx="2362200" cy="17526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Download file from mail</a:t>
            </a:r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4" y="1952496"/>
            <a:ext cx="10433117" cy="4520021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64397" y="2657661"/>
            <a:ext cx="165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2085" y="2714749"/>
            <a:ext cx="724340" cy="153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64561" y="280932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92248" y="2866412"/>
            <a:ext cx="1320947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576567" y="4791261"/>
            <a:ext cx="144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04255" y="4848348"/>
            <a:ext cx="630664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049" y="5405717"/>
            <a:ext cx="2495550" cy="10668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376167" y="6037896"/>
            <a:ext cx="144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3855" y="6094983"/>
            <a:ext cx="630664" cy="255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8547990" y="5648785"/>
            <a:ext cx="3392409" cy="105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200" dirty="0" smtClean="0">
                <a:solidFill>
                  <a:srgbClr val="FF0000"/>
                </a:solidFill>
              </a:rPr>
              <a:t>5. Close </a:t>
            </a:r>
            <a:r>
              <a:rPr lang="en-US" altLang="zh-TW" sz="2200" dirty="0">
                <a:solidFill>
                  <a:srgbClr val="FF0000"/>
                </a:solidFill>
              </a:rPr>
              <a:t>X</a:t>
            </a:r>
            <a:r>
              <a:rPr lang="en-US" altLang="zh-TW" sz="2200" dirty="0" smtClean="0">
                <a:solidFill>
                  <a:srgbClr val="FF0000"/>
                </a:solidFill>
              </a:rPr>
              <a:t>ilinx License Configuration Manager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WAIT!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Fix bug if using win10</a:t>
            </a:r>
            <a:endParaRPr lang="zh-TW" altLang="en-US" sz="3200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Bug : Crash of ISE</a:t>
            </a:r>
          </a:p>
          <a:p>
            <a:r>
              <a:rPr lang="en-US" altLang="zh-TW" sz="2200" dirty="0" smtClean="0"/>
              <a:t>Solution:</a:t>
            </a:r>
          </a:p>
          <a:p>
            <a:pPr lvl="1"/>
            <a:r>
              <a:rPr lang="en-US" altLang="zh-TW" sz="2000" dirty="0" smtClean="0"/>
              <a:t>In </a:t>
            </a:r>
            <a:r>
              <a:rPr lang="en-US" altLang="zh-TW" sz="2000" dirty="0"/>
              <a:t>path: C:\</a:t>
            </a:r>
            <a:r>
              <a:rPr lang="en-US" altLang="zh-TW" sz="2000" dirty="0" smtClean="0"/>
              <a:t>Xilinx\14.7\ISE_DS\ISE\lib\nt64</a:t>
            </a:r>
          </a:p>
          <a:p>
            <a:pPr lvl="1"/>
            <a:r>
              <a:rPr lang="en-US" altLang="zh-TW" sz="2000" dirty="0"/>
              <a:t>Rename file ‘libPortability.dll’ as ‘</a:t>
            </a:r>
            <a:r>
              <a:rPr lang="en-US" altLang="zh-TW" sz="2000" dirty="0" smtClean="0"/>
              <a:t>libPortability_original.dll’</a:t>
            </a:r>
          </a:p>
          <a:p>
            <a:pPr lvl="1"/>
            <a:r>
              <a:rPr lang="en-US" altLang="zh-TW" sz="2000" dirty="0"/>
              <a:t>Rename file ‘libPortabilityNOSH.dll’ as ‘</a:t>
            </a:r>
            <a:r>
              <a:rPr lang="en-US" altLang="zh-TW" sz="2000" dirty="0" smtClean="0"/>
              <a:t>libPortability.dll</a:t>
            </a:r>
            <a:r>
              <a:rPr lang="en-US" altLang="zh-TW" sz="2000" dirty="0"/>
              <a:t>’</a:t>
            </a:r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137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432</Words>
  <Application>Microsoft Office PowerPoint</Application>
  <PresentationFormat>寬螢幕</PresentationFormat>
  <Paragraphs>138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Office 佈景主題</vt:lpstr>
      <vt:lpstr>ISE tutorial</vt:lpstr>
      <vt:lpstr>Download </vt:lpstr>
      <vt:lpstr>Install ISE 14.7</vt:lpstr>
      <vt:lpstr>Install ISE 14.7</vt:lpstr>
      <vt:lpstr>Get Free license</vt:lpstr>
      <vt:lpstr>Get Free license</vt:lpstr>
      <vt:lpstr>Get Free license</vt:lpstr>
      <vt:lpstr>Activate License</vt:lpstr>
      <vt:lpstr>WAIT! Fix bug if using win10</vt:lpstr>
      <vt:lpstr>Create new project</vt:lpstr>
      <vt:lpstr>Create new project</vt:lpstr>
      <vt:lpstr>Create new project</vt:lpstr>
      <vt:lpstr>Linear Feedback Shift Register</vt:lpstr>
      <vt:lpstr>Create Verilog Module File</vt:lpstr>
      <vt:lpstr>Create 2 to 1 Mux</vt:lpstr>
      <vt:lpstr>Modify file mux_2to1.v</vt:lpstr>
      <vt:lpstr>Add Files to Project</vt:lpstr>
      <vt:lpstr>Add Files to Project</vt:lpstr>
      <vt:lpstr>After add file</vt:lpstr>
      <vt:lpstr>Compile Program </vt:lpstr>
      <vt:lpstr>Create test bench source </vt:lpstr>
      <vt:lpstr>Select source you want to test</vt:lpstr>
      <vt:lpstr>After create test bench </vt:lpstr>
      <vt:lpstr>Modify test bench </vt:lpstr>
      <vt:lpstr>Check syntax and Simulate</vt:lpstr>
      <vt:lpstr>ISIM</vt:lpstr>
      <vt:lpstr>Lab0 part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tutorial</dc:title>
  <dc:creator>bruce</dc:creator>
  <cp:lastModifiedBy>bruce</cp:lastModifiedBy>
  <cp:revision>25</cp:revision>
  <dcterms:created xsi:type="dcterms:W3CDTF">2020-03-09T16:35:01Z</dcterms:created>
  <dcterms:modified xsi:type="dcterms:W3CDTF">2020-03-11T13:59:27Z</dcterms:modified>
</cp:coreProperties>
</file>