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624" y="2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77520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buClr>
                <a:schemeClr val="lt1"/>
              </a:buClr>
              <a:buNone/>
              <a:defRPr/>
            </a:lvl2pPr>
            <a:lvl3pPr rtl="0">
              <a:spcBef>
                <a:spcPts val="0"/>
              </a:spcBef>
              <a:buClr>
                <a:schemeClr val="lt1"/>
              </a:buClr>
              <a:buNone/>
              <a:defRPr/>
            </a:lvl3pPr>
            <a:lvl4pPr rtl="0">
              <a:spcBef>
                <a:spcPts val="0"/>
              </a:spcBef>
              <a:buClr>
                <a:schemeClr val="lt1"/>
              </a:buClr>
              <a:buNone/>
              <a:defRPr/>
            </a:lvl4pPr>
            <a:lvl5pPr rtl="0">
              <a:spcBef>
                <a:spcPts val="0"/>
              </a:spcBef>
              <a:buClr>
                <a:schemeClr val="lt1"/>
              </a:buClr>
              <a:buNone/>
              <a:defRPr/>
            </a:lvl5pPr>
            <a:lvl6pPr rtl="0">
              <a:spcBef>
                <a:spcPts val="0"/>
              </a:spcBef>
              <a:buClr>
                <a:schemeClr val="lt1"/>
              </a:buClr>
              <a:buNone/>
              <a:defRPr/>
            </a:lvl6pPr>
            <a:lvl7pPr rtl="0">
              <a:spcBef>
                <a:spcPts val="0"/>
              </a:spcBef>
              <a:buClr>
                <a:schemeClr val="lt1"/>
              </a:buClr>
              <a:buNone/>
              <a:defRPr/>
            </a:lvl7pPr>
            <a:lvl8pPr rtl="0">
              <a:spcBef>
                <a:spcPts val="0"/>
              </a:spcBef>
              <a:buClr>
                <a:schemeClr val="lt1"/>
              </a:buClr>
              <a:buNone/>
              <a:defRPr/>
            </a:lvl8pPr>
            <a:lvl9pPr rtl="0">
              <a:spcBef>
                <a:spcPts val="0"/>
              </a:spcBef>
              <a:buClr>
                <a:schemeClr val="lt1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defRPr/>
            </a:lvl1pPr>
            <a:lvl2pPr rtl="0">
              <a:spcBef>
                <a:spcPts val="480"/>
              </a:spcBef>
              <a:defRPr/>
            </a:lvl2pPr>
            <a:lvl3pPr rtl="0">
              <a:spcBef>
                <a:spcPts val="480"/>
              </a:spcBef>
              <a:defRPr/>
            </a:lvl3pPr>
            <a:lvl4pPr rtl="0">
              <a:spcBef>
                <a:spcPts val="360"/>
              </a:spcBef>
              <a:defRPr/>
            </a:lvl4pPr>
            <a:lvl5pPr rtl="0">
              <a:spcBef>
                <a:spcPts val="360"/>
              </a:spcBef>
              <a:defRPr/>
            </a:lvl5pPr>
            <a:lvl6pPr rtl="0">
              <a:spcBef>
                <a:spcPts val="360"/>
              </a:spcBef>
              <a:defRPr/>
            </a:lvl6pPr>
            <a:lvl7pPr rtl="0">
              <a:spcBef>
                <a:spcPts val="360"/>
              </a:spcBef>
              <a:defRPr/>
            </a:lvl7pPr>
            <a:lvl8pPr rtl="0">
              <a:spcBef>
                <a:spcPts val="360"/>
              </a:spcBef>
              <a:defRPr/>
            </a:lvl8pPr>
            <a:lvl9pPr rtl="0">
              <a:spcBef>
                <a:spcPts val="36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2840052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/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/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/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/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/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/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/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/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58334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2pPr>
            <a:lvl3pPr marL="0" marR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0" marR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0" marR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0" marR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0" marR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0" marR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0" marR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342900" indent="0" rtl="0">
              <a:spcBef>
                <a:spcPts val="0"/>
              </a:spcBef>
              <a:buFont typeface="Arial"/>
              <a:buNone/>
              <a:defRPr/>
            </a:lvl2pPr>
            <a:lvl3pPr marL="685800" indent="0" rtl="0">
              <a:spcBef>
                <a:spcPts val="0"/>
              </a:spcBef>
              <a:buFont typeface="Arial"/>
              <a:buNone/>
              <a:defRPr/>
            </a:lvl3pPr>
            <a:lvl4pPr marL="1028700" indent="0" rtl="0">
              <a:spcBef>
                <a:spcPts val="0"/>
              </a:spcBef>
              <a:buFont typeface="Arial"/>
              <a:buNone/>
              <a:defRPr/>
            </a:lvl4pPr>
            <a:lvl5pPr marL="1371600" indent="0" rtl="0">
              <a:spcBef>
                <a:spcPts val="0"/>
              </a:spcBef>
              <a:buFont typeface="Arial"/>
              <a:buNone/>
              <a:defRPr/>
            </a:lvl5pPr>
            <a:lvl6pPr marL="1714500" indent="0" rtl="0">
              <a:spcBef>
                <a:spcPts val="0"/>
              </a:spcBef>
              <a:buFont typeface="Arial"/>
              <a:buNone/>
              <a:defRPr/>
            </a:lvl6pPr>
            <a:lvl7pPr marL="2057400" indent="0" rtl="0">
              <a:spcBef>
                <a:spcPts val="0"/>
              </a:spcBef>
              <a:buFont typeface="Arial"/>
              <a:buNone/>
              <a:defRPr/>
            </a:lvl7pPr>
            <a:lvl8pPr marL="2400300" indent="0" rtl="0">
              <a:spcBef>
                <a:spcPts val="0"/>
              </a:spcBef>
              <a:buFont typeface="Arial"/>
              <a:buNone/>
              <a:defRPr/>
            </a:lvl8pPr>
            <a:lvl9pPr marL="27432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v/9rx2Yu2NAW0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685800" y="469977"/>
            <a:ext cx="7772400" cy="153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Zombies</a:t>
            </a:r>
            <a:r>
              <a:rPr lang="en"/>
              <a:t> vs </a:t>
            </a:r>
            <a:r>
              <a:rPr lang="en">
                <a:solidFill>
                  <a:srgbClr val="4A86E8"/>
                </a:solidFill>
              </a:rPr>
              <a:t>Humans</a:t>
            </a:r>
            <a:r>
              <a:rPr lang="en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App 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685800" y="3490051"/>
            <a:ext cx="7772400" cy="174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Waleed Judah</a:t>
            </a:r>
          </a:p>
          <a:p>
            <a:pPr rtl="0">
              <a:spcBef>
                <a:spcPts val="0"/>
              </a:spcBef>
              <a:buNone/>
            </a:pPr>
            <a:endParaRPr lang="en" dirty="0" smtClean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19900" y="946025"/>
            <a:ext cx="3000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3600" b="1">
                <a:solidFill>
                  <a:srgbClr val="FFD966"/>
                </a:solidFill>
              </a:rPr>
              <a:t>Problem: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67150" y="1257550"/>
            <a:ext cx="4768200" cy="402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• No way to keep track of tagged zombies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• No way for Game Admin to organize +300 players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buNone/>
            </a:pPr>
            <a:endParaRPr sz="2800">
              <a:solidFill>
                <a:srgbClr val="FFFFFF"/>
              </a:solidFill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2895300" y="274525"/>
            <a:ext cx="3000000" cy="7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Background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225" y="1546600"/>
            <a:ext cx="2681575" cy="22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636600" y="1324450"/>
            <a:ext cx="5309100" cy="3169499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19900" y="946025"/>
            <a:ext cx="3000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3600" b="1">
                <a:solidFill>
                  <a:srgbClr val="FFD966"/>
                </a:solidFill>
              </a:rPr>
              <a:t>Solution: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30875" y="1629250"/>
            <a:ext cx="4768200" cy="251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 A Web Application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endParaRPr sz="2800">
              <a:solidFill>
                <a:srgbClr val="FFFFFF"/>
              </a:solidFill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buNone/>
            </a:pPr>
            <a:endParaRPr sz="2800">
              <a:solidFill>
                <a:srgbClr val="FFFFFF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2895300" y="274525"/>
            <a:ext cx="3000000" cy="7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Background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789000" y="1184400"/>
            <a:ext cx="5262299" cy="33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93700" rtl="0">
              <a:lnSpc>
                <a:spcPct val="115000"/>
              </a:lnSpc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600">
                <a:solidFill>
                  <a:srgbClr val="FFFFFF"/>
                </a:solidFill>
              </a:rPr>
              <a:t>Ruby on Rails Web App</a:t>
            </a:r>
          </a:p>
          <a:p>
            <a:pPr marL="457200" lvl="0" indent="-393700" rtl="0">
              <a:lnSpc>
                <a:spcPct val="115000"/>
              </a:lnSpc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600">
                <a:solidFill>
                  <a:srgbClr val="FFFFFF"/>
                </a:solidFill>
              </a:rPr>
              <a:t>Secure Database for user data</a:t>
            </a:r>
          </a:p>
          <a:p>
            <a:pPr marL="457200" lvl="0" indent="-393700" rtl="0">
              <a:lnSpc>
                <a:spcPct val="115000"/>
              </a:lnSpc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600">
                <a:solidFill>
                  <a:srgbClr val="FFFFFF"/>
                </a:solidFill>
              </a:rPr>
              <a:t>Global Chat for humans</a:t>
            </a:r>
          </a:p>
          <a:p>
            <a:pPr marL="457200" lvl="0" indent="-393700" rtl="0">
              <a:lnSpc>
                <a:spcPct val="115000"/>
              </a:lnSpc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600">
                <a:solidFill>
                  <a:srgbClr val="FFFFFF"/>
                </a:solidFill>
              </a:rPr>
              <a:t>Map for location marking</a:t>
            </a:r>
          </a:p>
          <a:p>
            <a:pPr marL="457200" lvl="0" indent="-393700" rtl="0">
              <a:lnSpc>
                <a:spcPct val="115000"/>
              </a:lnSpc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600">
                <a:solidFill>
                  <a:srgbClr val="FFFFFF"/>
                </a:solidFill>
              </a:rPr>
              <a:t>User directory for tagging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528425" y="1364250"/>
            <a:ext cx="7147800" cy="3535799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622200" y="1412775"/>
            <a:ext cx="7368000" cy="327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The WMU ZvH Chapter</a:t>
            </a:r>
          </a:p>
          <a:p>
            <a:pPr marL="914400" lvl="0" indent="-381000" rtl="0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Direct Contact ⇒ Darrius Lane</a:t>
            </a:r>
          </a:p>
          <a:p>
            <a:pPr marL="914400" lvl="0" indent="-381000" rtl="0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ZvH Council    </a:t>
            </a:r>
            <a:r>
              <a:rPr lang="en" sz="2400">
                <a:solidFill>
                  <a:schemeClr val="lt1"/>
                </a:solidFill>
              </a:rPr>
              <a:t>⇒</a:t>
            </a:r>
            <a:r>
              <a:rPr lang="en" sz="2400">
                <a:solidFill>
                  <a:srgbClr val="FFFFFF"/>
                </a:solidFill>
              </a:rPr>
              <a:t> </a:t>
            </a:r>
          </a:p>
          <a:p>
            <a:pPr marL="457200" indent="457200" rtl="0">
              <a:lnSpc>
                <a:spcPct val="90000"/>
              </a:lnSpc>
              <a:spcBef>
                <a:spcPts val="50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457200" rtl="0">
              <a:lnSpc>
                <a:spcPct val="90000"/>
              </a:lnSpc>
              <a:spcBef>
                <a:spcPts val="50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 marL="914400" lvl="0" indent="-381000" rtl="0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Larger group of game players</a:t>
            </a:r>
          </a:p>
          <a:p>
            <a:pPr marL="914400" lvl="0" indent="457200" rtl="0">
              <a:lnSpc>
                <a:spcPct val="90000"/>
              </a:lnSpc>
              <a:spcBef>
                <a:spcPts val="50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•Varying involvement with local chapter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22800" y="654500"/>
            <a:ext cx="3000000" cy="81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 b="1">
                <a:solidFill>
                  <a:srgbClr val="FFD966"/>
                </a:solidFill>
              </a:rPr>
              <a:t>Sponsor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605775" y="135000"/>
            <a:ext cx="4050000" cy="81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Background </a:t>
            </a:r>
            <a:r>
              <a:rPr lang="en" sz="2400">
                <a:solidFill>
                  <a:srgbClr val="FFFFFF"/>
                </a:solidFill>
              </a:rPr>
              <a:t>(continued)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904275" y="2428550"/>
            <a:ext cx="2786099" cy="181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A group of players overseeing campus games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r>
              <a:rPr lang="en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95300" y="1063378"/>
            <a:ext cx="27051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0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Technology: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143000" y="1733550"/>
            <a:ext cx="4898099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Language: Ruby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Framework: Rails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HTML, CSS, Javascript,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jQuery, Ajax 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119575" y="1490850"/>
            <a:ext cx="34394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Development DB: SQLite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Production DB: PostgreSQL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Heroku and Google Cloud Engine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•Github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2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400" b="1" i="0" u="none" strike="noStrike" cap="none" baseline="0">
                <a:solidFill>
                  <a:srgbClr val="DE7E0D"/>
                </a:solidFill>
                <a:latin typeface="Arial"/>
                <a:ea typeface="Arial"/>
                <a:cs typeface="Arial"/>
                <a:sym typeface="Arial"/>
              </a:rPr>
              <a:t>Design Decisions: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887391" y="740568"/>
            <a:ext cx="4629299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800" b="0" i="0" u="none" strike="noStrike" cap="none" baseline="0">
                <a:solidFill>
                  <a:srgbClr val="937817"/>
                </a:solidFill>
                <a:latin typeface="Arial"/>
                <a:ea typeface="Arial"/>
                <a:cs typeface="Arial"/>
                <a:sym typeface="Arial"/>
              </a:rPr>
              <a:t>Web app independent of any mobile platform</a:t>
            </a:r>
          </a:p>
          <a:p>
            <a:pPr marL="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800" b="0" i="0" u="none" strike="noStrike" cap="none" baseline="0">
                <a:solidFill>
                  <a:srgbClr val="937817"/>
                </a:solidFill>
                <a:latin typeface="Arial"/>
                <a:ea typeface="Arial"/>
                <a:cs typeface="Arial"/>
                <a:sym typeface="Arial"/>
              </a:rPr>
              <a:t>Develop once for many devices</a:t>
            </a:r>
          </a:p>
          <a:p>
            <a:pPr marL="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800" b="0" i="0" u="none" strike="noStrike" cap="none" baseline="0">
                <a:solidFill>
                  <a:srgbClr val="937817"/>
                </a:solidFill>
                <a:latin typeface="Arial"/>
                <a:ea typeface="Arial"/>
                <a:cs typeface="Arial"/>
                <a:sym typeface="Arial"/>
              </a:rPr>
              <a:t>Standardized set of features to work with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800" b="0" i="0" u="none" strike="noStrike" cap="none" baseline="0">
                <a:solidFill>
                  <a:srgbClr val="DCB323"/>
                </a:solidFill>
                <a:latin typeface="Arial"/>
                <a:ea typeface="Arial"/>
                <a:cs typeface="Arial"/>
                <a:sym typeface="Arial"/>
              </a:rPr>
              <a:t>Ruby On Rails Web Framework</a:t>
            </a:r>
          </a:p>
          <a:p>
            <a:pPr marL="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800" b="0" i="0" u="none" strike="noStrike" cap="none" baseline="0">
                <a:solidFill>
                  <a:srgbClr val="DCB323"/>
                </a:solidFill>
                <a:latin typeface="Arial"/>
                <a:ea typeface="Arial"/>
                <a:cs typeface="Arial"/>
                <a:sym typeface="Arial"/>
              </a:rPr>
              <a:t>Gems, easy to implement</a:t>
            </a:r>
          </a:p>
          <a:p>
            <a:pPr marL="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800" b="0" i="0" u="none" strike="noStrike" cap="none" baseline="0">
                <a:solidFill>
                  <a:srgbClr val="DCB323"/>
                </a:solidFill>
                <a:latin typeface="Arial"/>
                <a:ea typeface="Arial"/>
                <a:cs typeface="Arial"/>
                <a:sym typeface="Arial"/>
              </a:rPr>
              <a:t>Secure and common at WMU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800" b="0" i="0" u="none" strike="noStrike" cap="none" baseline="0">
                <a:solidFill>
                  <a:srgbClr val="F1E1A5"/>
                </a:solidFill>
                <a:latin typeface="Arial"/>
                <a:ea typeface="Arial"/>
                <a:cs typeface="Arial"/>
                <a:sym typeface="Arial"/>
              </a:rPr>
              <a:t>Heroku</a:t>
            </a:r>
          </a:p>
          <a:p>
            <a:pPr marL="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550" b="0" i="0" u="none" strike="noStrike" cap="none" baseline="0">
                <a:solidFill>
                  <a:srgbClr val="F1E1A5"/>
                </a:solidFill>
                <a:latin typeface="Arial"/>
                <a:ea typeface="Arial"/>
                <a:cs typeface="Arial"/>
                <a:sym typeface="Arial"/>
              </a:rPr>
              <a:t>Ease of deployment</a:t>
            </a:r>
          </a:p>
          <a:p>
            <a:pPr marL="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550" b="0" i="0" u="none" strike="noStrike" cap="none" baseline="0">
                <a:solidFill>
                  <a:srgbClr val="F1E1A5"/>
                </a:solidFill>
                <a:latin typeface="Arial"/>
                <a:ea typeface="Arial"/>
                <a:cs typeface="Arial"/>
                <a:sym typeface="Arial"/>
              </a:rPr>
              <a:t>Ease of maintenance </a:t>
            </a:r>
          </a:p>
          <a:p>
            <a:pPr marL="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550" b="0" i="0" u="none" strike="noStrike" cap="none" baseline="0">
                <a:solidFill>
                  <a:srgbClr val="F1E1A5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299" cy="28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14312" marR="0" lvl="0" indent="-80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1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2" marR="0" lvl="0" indent="-809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1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2" marR="0" lvl="0" indent="-809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1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2" marR="0" lvl="0" indent="-214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Major Decisions</a:t>
            </a:r>
          </a:p>
          <a:p>
            <a:pPr marL="557212" marR="0" lvl="1" indent="-21431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800" b="0" i="0" u="none" strike="noStrike" cap="none" baseline="0">
                <a:solidFill>
                  <a:srgbClr val="937817"/>
                </a:solidFill>
                <a:latin typeface="Arial"/>
                <a:ea typeface="Arial"/>
                <a:cs typeface="Arial"/>
                <a:sym typeface="Arial"/>
              </a:rPr>
              <a:t>Smart Phone Support</a:t>
            </a:r>
          </a:p>
          <a:p>
            <a:pPr marL="557212" marR="0" lvl="1" indent="-21431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800" b="0" i="0" u="none" strike="noStrike" cap="none" baseline="0">
                <a:solidFill>
                  <a:srgbClr val="DCB323"/>
                </a:solidFill>
                <a:latin typeface="Arial"/>
                <a:ea typeface="Arial"/>
                <a:cs typeface="Arial"/>
                <a:sym typeface="Arial"/>
              </a:rPr>
              <a:t>Web Framework</a:t>
            </a:r>
          </a:p>
          <a:p>
            <a:pPr marL="557212" marR="0" lvl="1" indent="-21431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800" b="0" i="0" u="none" strike="noStrike" cap="none" baseline="0">
                <a:solidFill>
                  <a:srgbClr val="F1E1A5"/>
                </a:solidFill>
                <a:latin typeface="Arial"/>
                <a:ea typeface="Arial"/>
                <a:cs typeface="Arial"/>
                <a:sym typeface="Arial"/>
              </a:rPr>
              <a:t>Server, Hosting and Database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</a:rPr>
              <a:t>Design Decisions</a:t>
            </a:r>
            <a:r>
              <a:rPr lang="en" sz="1800" b="1">
                <a:solidFill>
                  <a:srgbClr val="FFFFFF"/>
                </a:solidFill>
              </a:rPr>
              <a:t>(continued)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D966"/>
                </a:solidFill>
              </a:rPr>
              <a:t>What Heroku does for us</a:t>
            </a:r>
            <a:r>
              <a:rPr lang="en" sz="3000">
                <a:solidFill>
                  <a:srgbClr val="FFFFFF"/>
                </a:solidFill>
              </a:rPr>
              <a:t>:</a:t>
            </a:r>
          </a:p>
          <a:p>
            <a:pPr lvl="0" indent="4572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• Cloud based server and hosting service</a:t>
            </a:r>
          </a:p>
          <a:p>
            <a:pPr lvl="0" indent="4572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• Free for small websites</a:t>
            </a:r>
          </a:p>
          <a:p>
            <a:pPr lvl="0" indent="4572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• Automatic web configuration</a:t>
            </a:r>
          </a:p>
          <a:p>
            <a:pPr lvl="0" indent="4572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• Easy deployment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>
                <a:solidFill>
                  <a:srgbClr val="FFFFFF"/>
                </a:solidFill>
              </a:rPr>
              <a:t>Design Decisions</a:t>
            </a:r>
            <a:r>
              <a:rPr lang="en" sz="1800" b="1">
                <a:solidFill>
                  <a:srgbClr val="FFFFFF"/>
                </a:solidFill>
              </a:rPr>
              <a:t>(continued)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5943600" y="623733"/>
            <a:ext cx="22097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Workflow: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838200" y="1276350"/>
            <a:ext cx="7467600" cy="368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D966"/>
                </a:solidFill>
              </a:rPr>
              <a:t>What Heroku does for us</a:t>
            </a:r>
            <a:r>
              <a:rPr lang="en" sz="3000">
                <a:solidFill>
                  <a:schemeClr val="lt1"/>
                </a:solidFill>
              </a:rPr>
              <a:t>:</a:t>
            </a:r>
          </a:p>
          <a:p>
            <a:pPr marL="3429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Online CLI</a:t>
            </a:r>
          </a:p>
          <a:p>
            <a:pPr marL="3429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Linux commands</a:t>
            </a:r>
          </a:p>
          <a:p>
            <a:pPr marL="3429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3000">
                <a:solidFill>
                  <a:schemeClr val="lt1"/>
                </a:solidFill>
              </a:rPr>
              <a:t>Allows for </a:t>
            </a:r>
            <a:r>
              <a:rPr lang="en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Machine Development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Easily Push, </a:t>
            </a:r>
            <a:r>
              <a:rPr lang="en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Pull or clone to local machine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</a:rPr>
              <a:t>Design Decisions</a:t>
            </a:r>
            <a:r>
              <a:rPr lang="en" sz="2200" b="1">
                <a:solidFill>
                  <a:srgbClr val="FFFFFF"/>
                </a:solidFill>
              </a:rPr>
              <a:t>(continued)         	                  Workflow: </a:t>
            </a:r>
            <a:r>
              <a:rPr lang="en" sz="2200" b="1">
                <a:solidFill>
                  <a:srgbClr val="FFD966"/>
                </a:solidFill>
              </a:rPr>
              <a:t>Github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3000">
                <a:solidFill>
                  <a:schemeClr val="lt1"/>
                </a:solidFill>
              </a:rPr>
              <a:t>Version Control!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Provides centralized access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3000">
                <a:solidFill>
                  <a:schemeClr val="lt1"/>
                </a:solidFill>
              </a:rPr>
              <a:t>Work on code together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3000">
                <a:solidFill>
                  <a:schemeClr val="lt1"/>
                </a:solidFill>
              </a:rPr>
              <a:t>Makes backups easy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3000">
                <a:solidFill>
                  <a:schemeClr val="lt1"/>
                </a:solidFill>
              </a:rPr>
              <a:t>D</a:t>
            </a:r>
            <a:r>
              <a:rPr lang="en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isplay publically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3000">
                <a:solidFill>
                  <a:schemeClr val="lt1"/>
                </a:solidFill>
              </a:rPr>
              <a:t>Every</a:t>
            </a:r>
            <a:r>
              <a:rPr lang="en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version always available</a:t>
            </a: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490200" y="53575"/>
            <a:ext cx="2011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889200" y="1107525"/>
            <a:ext cx="7365599" cy="3818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3200">
                <a:solidFill>
                  <a:srgbClr val="FFFFFF"/>
                </a:solidFill>
              </a:rPr>
              <a:t>Designed with web usability in mind</a:t>
            </a:r>
            <a:r>
              <a:rPr lang="en">
                <a:solidFill>
                  <a:srgbClr val="FFFFFF"/>
                </a:solidFill>
              </a:rPr>
              <a:t>	</a:t>
            </a:r>
          </a:p>
          <a:p>
            <a:pPr marL="914400" lvl="0" indent="-419100" rtl="0">
              <a:lnSpc>
                <a:spcPct val="150000"/>
              </a:lnSpc>
              <a:spcBef>
                <a:spcPts val="0"/>
              </a:spcBef>
              <a:buClr>
                <a:srgbClr val="FFD966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Cross-Browser</a:t>
            </a:r>
          </a:p>
          <a:p>
            <a:pPr marL="914400" lvl="0" indent="-419100" rtl="0">
              <a:lnSpc>
                <a:spcPct val="150000"/>
              </a:lnSpc>
              <a:spcBef>
                <a:spcPts val="0"/>
              </a:spcBef>
              <a:buClr>
                <a:srgbClr val="FFD966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Cross-Platform</a:t>
            </a:r>
          </a:p>
          <a:p>
            <a:pPr marL="914400" lvl="0" indent="-419100" rtl="0">
              <a:lnSpc>
                <a:spcPct val="150000"/>
              </a:lnSpc>
              <a:spcBef>
                <a:spcPts val="0"/>
              </a:spcBef>
              <a:buClr>
                <a:srgbClr val="FFD966"/>
              </a:buClr>
              <a:buSzPct val="100000"/>
              <a:buFont typeface="Arial"/>
              <a:buChar char="●"/>
            </a:pPr>
            <a:r>
              <a:rPr lang="en"/>
              <a:t>Minimalist design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490200" y="53575"/>
            <a:ext cx="2011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62450" y="1125850"/>
            <a:ext cx="7972500" cy="380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lang="en">
                <a:solidFill>
                  <a:srgbClr val="CC4125"/>
                </a:solidFill>
              </a:rPr>
              <a:t>Z</a:t>
            </a:r>
            <a:r>
              <a:rPr lang="en">
                <a:solidFill>
                  <a:srgbClr val="FFFFFF"/>
                </a:solidFill>
              </a:rPr>
              <a:t>v</a:t>
            </a:r>
            <a:r>
              <a:rPr lang="en">
                <a:solidFill>
                  <a:srgbClr val="4A86E8"/>
                </a:solidFill>
              </a:rPr>
              <a:t>H</a:t>
            </a:r>
            <a:r>
              <a:rPr lang="en">
                <a:solidFill>
                  <a:srgbClr val="FFFFFF"/>
                </a:solidFill>
              </a:rPr>
              <a:t> App consists of </a:t>
            </a:r>
            <a:r>
              <a:rPr lang="en">
                <a:solidFill>
                  <a:srgbClr val="FFD966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 main features 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+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Player Registration Table! 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FFD966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Tag a Player - Convert them to a Zombie!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FFD966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Mark an oncoming Zombie Horde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FFD966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Global Chat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-1345775" y="260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                   Introduction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70175"/>
            <a:ext cx="4660799" cy="303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CC4125"/>
                </a:solidFill>
              </a:rPr>
              <a:t>Z</a:t>
            </a:r>
            <a:r>
              <a:rPr lang="en"/>
              <a:t>v</a:t>
            </a:r>
            <a:r>
              <a:rPr lang="en">
                <a:solidFill>
                  <a:srgbClr val="4A86E8"/>
                </a:solidFill>
              </a:rPr>
              <a:t>H</a:t>
            </a:r>
            <a:r>
              <a:rPr lang="en"/>
              <a:t> app 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sz="2400"/>
              <a:t>was created to allow humans in 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sz="2400"/>
              <a:t>the simulated zombie 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sz="2400"/>
              <a:t>apocalypse to use their handheld 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sz="2400"/>
              <a:t>technology to communicate and 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sz="2400"/>
              <a:t>track zombie locations. 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375" y="240362"/>
            <a:ext cx="3752425" cy="466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561300" y="3319400"/>
            <a:ext cx="3287400" cy="16233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561325" y="1584300"/>
            <a:ext cx="3287400" cy="1677299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03900" y="58225"/>
            <a:ext cx="4486199" cy="646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Design - </a:t>
            </a:r>
            <a:r>
              <a:rPr lang="en" sz="2400" b="0"/>
              <a:t>(</a:t>
            </a:r>
            <a:r>
              <a:rPr lang="en" sz="1800" b="0"/>
              <a:t>Tag a Player Page</a:t>
            </a:r>
            <a:r>
              <a:rPr lang="en" sz="2400" b="0"/>
              <a:t>)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570150" y="1651200"/>
            <a:ext cx="3421200" cy="148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6195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100">
                <a:solidFill>
                  <a:srgbClr val="FFFFFF"/>
                </a:solidFill>
              </a:rPr>
              <a:t>View Total # of </a:t>
            </a:r>
            <a:r>
              <a:rPr lang="en" sz="2100">
                <a:solidFill>
                  <a:srgbClr val="4A86E8"/>
                </a:solidFill>
              </a:rPr>
              <a:t>Humans</a:t>
            </a:r>
            <a:r>
              <a:rPr lang="en" sz="2100">
                <a:solidFill>
                  <a:schemeClr val="lt1"/>
                </a:solidFill>
              </a:rPr>
              <a:t> Indicator</a:t>
            </a:r>
          </a:p>
          <a:p>
            <a:pPr marL="457200" lvl="0" indent="-36195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100">
                <a:solidFill>
                  <a:srgbClr val="FFFFFF"/>
                </a:solidFill>
              </a:rPr>
              <a:t>Tag a Player</a:t>
            </a:r>
          </a:p>
          <a:p>
            <a:pPr lvl="0" rtl="0">
              <a:spcBef>
                <a:spcPts val="0"/>
              </a:spcBef>
              <a:buNone/>
            </a:pPr>
            <a:endParaRPr sz="2100">
              <a:solidFill>
                <a:srgbClr val="FFFFFF"/>
              </a:solidFill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950" y="330149"/>
            <a:ext cx="4924049" cy="461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Shape 228"/>
          <p:cNvCxnSpPr/>
          <p:nvPr/>
        </p:nvCxnSpPr>
        <p:spPr>
          <a:xfrm rot="10800000" flipH="1">
            <a:off x="3852525" y="3859424"/>
            <a:ext cx="1059900" cy="244500"/>
          </a:xfrm>
          <a:prstGeom prst="straightConnector1">
            <a:avLst/>
          </a:prstGeom>
          <a:noFill/>
          <a:ln w="76200" cap="flat">
            <a:solidFill>
              <a:srgbClr val="E0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3853475" y="2140325"/>
            <a:ext cx="1181399" cy="413399"/>
          </a:xfrm>
          <a:prstGeom prst="straightConnector1">
            <a:avLst/>
          </a:prstGeom>
          <a:noFill/>
          <a:ln w="76200" cap="flat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0" name="Shape 230"/>
          <p:cNvSpPr txBox="1"/>
          <p:nvPr/>
        </p:nvSpPr>
        <p:spPr>
          <a:xfrm>
            <a:off x="638700" y="3347225"/>
            <a:ext cx="3352499" cy="133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100">
              <a:solidFill>
                <a:schemeClr val="lt1"/>
              </a:solidFill>
            </a:endParaRPr>
          </a:p>
          <a:p>
            <a:pPr marL="457200" lvl="0" indent="-36195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100">
                <a:solidFill>
                  <a:schemeClr val="lt1"/>
                </a:solidFill>
              </a:rPr>
              <a:t>Total # of </a:t>
            </a:r>
            <a:r>
              <a:rPr lang="en" sz="2100">
                <a:solidFill>
                  <a:srgbClr val="E06666"/>
                </a:solidFill>
              </a:rPr>
              <a:t>Zombies</a:t>
            </a:r>
            <a:r>
              <a:rPr lang="en" sz="2100">
                <a:solidFill>
                  <a:schemeClr val="lt1"/>
                </a:solidFill>
              </a:rPr>
              <a:t> Indicator</a:t>
            </a:r>
          </a:p>
          <a:p>
            <a:pPr marL="457200" lvl="0" indent="-36195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100">
                <a:solidFill>
                  <a:schemeClr val="lt1"/>
                </a:solidFill>
              </a:rPr>
              <a:t>View Zombies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 flipH="1">
            <a:off x="3111925" y="992024"/>
            <a:ext cx="3519600" cy="95100"/>
          </a:xfrm>
          <a:prstGeom prst="straightConnector1">
            <a:avLst/>
          </a:prstGeom>
          <a:noFill/>
          <a:ln w="38100" cap="flat">
            <a:solidFill>
              <a:srgbClr val="FFD9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2" name="Shape 232"/>
          <p:cNvSpPr txBox="1"/>
          <p:nvPr/>
        </p:nvSpPr>
        <p:spPr>
          <a:xfrm>
            <a:off x="609600" y="533400"/>
            <a:ext cx="2850899" cy="113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100">
                <a:solidFill>
                  <a:schemeClr val="lt1"/>
                </a:solidFill>
              </a:rPr>
              <a:t>Status Indicator: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chemeClr val="lt1"/>
                </a:solidFill>
              </a:rPr>
              <a:t>(</a:t>
            </a:r>
            <a:r>
              <a:rPr lang="en" sz="2100">
                <a:solidFill>
                  <a:srgbClr val="4A86E8"/>
                </a:solidFill>
              </a:rPr>
              <a:t>Human</a:t>
            </a:r>
            <a:r>
              <a:rPr lang="en" sz="2100">
                <a:solidFill>
                  <a:schemeClr val="lt1"/>
                </a:solidFill>
              </a:rPr>
              <a:t> or </a:t>
            </a:r>
            <a:r>
              <a:rPr lang="en" sz="2100">
                <a:solidFill>
                  <a:srgbClr val="E06666"/>
                </a:solidFill>
              </a:rPr>
              <a:t>Zombie</a:t>
            </a:r>
            <a:r>
              <a:rPr lang="en" sz="2100">
                <a:solidFill>
                  <a:schemeClr val="lt1"/>
                </a:solidFill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Design -</a:t>
            </a:r>
            <a:r>
              <a:rPr lang="en" sz="3000"/>
              <a:t> </a:t>
            </a:r>
            <a:r>
              <a:rPr lang="en" sz="2600" b="0">
                <a:solidFill>
                  <a:srgbClr val="4A86E8"/>
                </a:solidFill>
              </a:rPr>
              <a:t>(Tagging a Player)</a:t>
            </a:r>
          </a:p>
        </p:txBody>
      </p:sp>
      <p:sp>
        <p:nvSpPr>
          <p:cNvPr id="238" name="Shape 238"/>
          <p:cNvSpPr/>
          <p:nvPr/>
        </p:nvSpPr>
        <p:spPr>
          <a:xfrm>
            <a:off x="485125" y="1565425"/>
            <a:ext cx="4188000" cy="3197699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685800" y="1977775"/>
            <a:ext cx="3899700" cy="244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The </a:t>
            </a:r>
            <a:r>
              <a:rPr lang="en" sz="2400">
                <a:solidFill>
                  <a:srgbClr val="4A86E8"/>
                </a:solidFill>
              </a:rPr>
              <a:t>Player list</a:t>
            </a:r>
            <a:r>
              <a:rPr lang="en" sz="2400">
                <a:solidFill>
                  <a:schemeClr val="lt1"/>
                </a:solidFill>
              </a:rPr>
              <a:t>, allows users to search by name for other players.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Tagging them as a </a:t>
            </a:r>
            <a:r>
              <a:rPr lang="en" sz="2400">
                <a:solidFill>
                  <a:srgbClr val="E06666"/>
                </a:solidFill>
              </a:rPr>
              <a:t>Zombie </a:t>
            </a:r>
            <a:r>
              <a:rPr lang="en" sz="2400">
                <a:solidFill>
                  <a:schemeClr val="lt1"/>
                </a:solidFill>
              </a:rPr>
              <a:t>on Tap or Click  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650" y="60200"/>
            <a:ext cx="3857025" cy="502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180325" y="1413025"/>
            <a:ext cx="3821700" cy="2699099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3850" y="-31771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Design - </a:t>
            </a:r>
            <a:r>
              <a:rPr lang="en" sz="2600" b="0">
                <a:solidFill>
                  <a:srgbClr val="E06666"/>
                </a:solidFill>
              </a:rPr>
              <a:t>(View Zombies)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74825" y="1756350"/>
            <a:ext cx="3507599" cy="187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The </a:t>
            </a:r>
            <a:r>
              <a:rPr lang="en" sz="2400">
                <a:solidFill>
                  <a:srgbClr val="E06666"/>
                </a:solidFill>
              </a:rPr>
              <a:t>Zombie list</a:t>
            </a:r>
            <a:r>
              <a:rPr lang="en" sz="2400">
                <a:solidFill>
                  <a:schemeClr val="lt1"/>
                </a:solidFill>
              </a:rPr>
              <a:t>, allows users to view the current </a:t>
            </a:r>
            <a:r>
              <a:rPr lang="en" sz="2400">
                <a:solidFill>
                  <a:srgbClr val="E06666"/>
                </a:solidFill>
              </a:rPr>
              <a:t>Zombies</a:t>
            </a:r>
            <a:r>
              <a:rPr lang="en" sz="2400">
                <a:solidFill>
                  <a:schemeClr val="lt1"/>
                </a:solidFill>
              </a:rPr>
              <a:t> in the game and their “tagger”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950" y="794975"/>
            <a:ext cx="4750175" cy="374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485125" y="1260625"/>
            <a:ext cx="4198199" cy="34902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643825" y="124850"/>
            <a:ext cx="27131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Design - </a:t>
            </a:r>
            <a:r>
              <a:rPr lang="en" sz="2400" b="0"/>
              <a:t>(</a:t>
            </a:r>
            <a:r>
              <a:rPr lang="en" sz="2400" b="0">
                <a:solidFill>
                  <a:srgbClr val="4A86E8"/>
                </a:solidFill>
              </a:rPr>
              <a:t>Map</a:t>
            </a:r>
            <a:r>
              <a:rPr lang="en" sz="2400" b="0"/>
              <a:t>)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586225" y="1337875"/>
            <a:ext cx="3741900" cy="235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6195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100">
                <a:solidFill>
                  <a:srgbClr val="FFFFFF"/>
                </a:solidFill>
              </a:rPr>
              <a:t>Here a </a:t>
            </a:r>
            <a:r>
              <a:rPr lang="en" sz="2100">
                <a:solidFill>
                  <a:srgbClr val="4A86E8"/>
                </a:solidFill>
              </a:rPr>
              <a:t>Human</a:t>
            </a:r>
            <a:r>
              <a:rPr lang="en" sz="2100">
                <a:solidFill>
                  <a:srgbClr val="FFFFFF"/>
                </a:solidFill>
              </a:rPr>
              <a:t> player can double Tap or Click to place a </a:t>
            </a:r>
            <a:r>
              <a:rPr lang="en" sz="2100">
                <a:solidFill>
                  <a:srgbClr val="E06666"/>
                </a:solidFill>
              </a:rPr>
              <a:t>Zombie </a:t>
            </a:r>
            <a:r>
              <a:rPr lang="en" sz="2100">
                <a:solidFill>
                  <a:srgbClr val="FFFFFF"/>
                </a:solidFill>
              </a:rPr>
              <a:t>Marker.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5427825" y="2191100"/>
            <a:ext cx="2051399" cy="545699"/>
          </a:xfrm>
          <a:prstGeom prst="straightConnector1">
            <a:avLst/>
          </a:prstGeom>
          <a:noFill/>
          <a:ln w="76200" cap="flat">
            <a:solidFill>
              <a:srgbClr val="E0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7" name="Shape 257"/>
          <p:cNvSpPr txBox="1"/>
          <p:nvPr/>
        </p:nvSpPr>
        <p:spPr>
          <a:xfrm>
            <a:off x="997825" y="2743650"/>
            <a:ext cx="3561300" cy="19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sz="21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rgbClr val="E06666"/>
                </a:solidFill>
              </a:rPr>
              <a:t>Zombie</a:t>
            </a:r>
            <a:r>
              <a:rPr lang="en" sz="2100">
                <a:solidFill>
                  <a:schemeClr val="lt1"/>
                </a:solidFill>
              </a:rPr>
              <a:t> Markers are used to signal to other </a:t>
            </a:r>
            <a:r>
              <a:rPr lang="en" sz="2100">
                <a:solidFill>
                  <a:srgbClr val="4A86E8"/>
                </a:solidFill>
              </a:rPr>
              <a:t>Humans</a:t>
            </a:r>
            <a:r>
              <a:rPr lang="en" sz="2100">
                <a:solidFill>
                  <a:schemeClr val="lt1"/>
                </a:solidFill>
              </a:rPr>
              <a:t>, the location of Incoming </a:t>
            </a:r>
            <a:r>
              <a:rPr lang="en" sz="2100">
                <a:solidFill>
                  <a:srgbClr val="E06666"/>
                </a:solidFill>
              </a:rPr>
              <a:t>Zombies!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</a:endParaRP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650" y="118675"/>
            <a:ext cx="4051949" cy="48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32725" y="1336825"/>
            <a:ext cx="3792299" cy="3477599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228100" y="-44000"/>
            <a:ext cx="38907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" sz="3200"/>
              <a:t>Design </a:t>
            </a:r>
            <a:r>
              <a:rPr lang="en" sz="3000"/>
              <a:t>- </a:t>
            </a:r>
            <a:r>
              <a:rPr lang="en" sz="2600" b="0">
                <a:solidFill>
                  <a:srgbClr val="4A86E8"/>
                </a:solidFill>
              </a:rPr>
              <a:t>(Global Chat)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61825" y="1448150"/>
            <a:ext cx="3763200" cy="30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FFD966"/>
                </a:solidFill>
              </a:rPr>
              <a:t>Message composer</a:t>
            </a:r>
            <a:r>
              <a:rPr lang="en" sz="2000">
                <a:solidFill>
                  <a:srgbClr val="FFFFFF"/>
                </a:solidFill>
              </a:rPr>
              <a:t>, </a:t>
            </a:r>
            <a:r>
              <a:rPr lang="en" sz="2000">
                <a:solidFill>
                  <a:srgbClr val="4A86E8"/>
                </a:solidFill>
              </a:rPr>
              <a:t>Human </a:t>
            </a:r>
            <a:r>
              <a:rPr lang="en" sz="2000">
                <a:solidFill>
                  <a:srgbClr val="FFFFFF"/>
                </a:solidFill>
              </a:rPr>
              <a:t>players can quickly write and post a message globally.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FFD966"/>
                </a:solidFill>
              </a:rPr>
              <a:t>Message list</a:t>
            </a:r>
            <a:r>
              <a:rPr lang="en" sz="2000">
                <a:solidFill>
                  <a:srgbClr val="FFFFFF"/>
                </a:solidFill>
              </a:rPr>
              <a:t>, each message includes the players name, avatar and a timestamp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</a:endParaRP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625" y="339725"/>
            <a:ext cx="4218499" cy="432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Shape 267"/>
          <p:cNvCxnSpPr/>
          <p:nvPr/>
        </p:nvCxnSpPr>
        <p:spPr>
          <a:xfrm rot="10800000" flipH="1">
            <a:off x="3988425" y="1148275"/>
            <a:ext cx="998699" cy="387299"/>
          </a:xfrm>
          <a:prstGeom prst="straightConnector1">
            <a:avLst/>
          </a:prstGeom>
          <a:noFill/>
          <a:ln w="76200" cap="flat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8" name="Shape 268"/>
          <p:cNvCxnSpPr/>
          <p:nvPr/>
        </p:nvCxnSpPr>
        <p:spPr>
          <a:xfrm rot="10800000" flipH="1">
            <a:off x="3240275" y="2609250"/>
            <a:ext cx="1563600" cy="750000"/>
          </a:xfrm>
          <a:prstGeom prst="straightConnector1">
            <a:avLst/>
          </a:prstGeom>
          <a:noFill/>
          <a:ln w="76200" cap="flat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600" y="152400"/>
            <a:ext cx="6551025" cy="492892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104125" y="1411300"/>
            <a:ext cx="2365199" cy="3067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258025" y="273925"/>
            <a:ext cx="21147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Registration Table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title" idx="2"/>
          </p:nvPr>
        </p:nvSpPr>
        <p:spPr>
          <a:xfrm>
            <a:off x="164425" y="1495825"/>
            <a:ext cx="2304899" cy="276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0"/>
              <a:t>Using the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0">
                <a:solidFill>
                  <a:srgbClr val="FFD966"/>
                </a:solidFill>
              </a:rPr>
              <a:t>Registration Table</a:t>
            </a:r>
            <a:r>
              <a:rPr lang="en" sz="1800" b="0"/>
              <a:t>, an </a:t>
            </a:r>
            <a:r>
              <a:rPr lang="en" sz="1800" b="0" u="sng"/>
              <a:t>administrator </a:t>
            </a:r>
            <a:r>
              <a:rPr lang="en" sz="1800" b="0"/>
              <a:t>can search,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0"/>
              <a:t>view,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0"/>
              <a:t>edit 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0"/>
              <a:t>and private message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0"/>
              <a:t>registered players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304800" y="11239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800"/>
              <a:t>Ruby on Rails </a:t>
            </a:r>
          </a:p>
          <a:p>
            <a:pPr marL="457200" lvl="0" indent="-406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800"/>
              <a:t>MVC Framework</a:t>
            </a:r>
          </a:p>
          <a:p>
            <a:pPr marL="457200" lvl="0" indent="-406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800"/>
              <a:t>HTML5, JavaScript, CSS3 </a:t>
            </a:r>
          </a:p>
          <a:p>
            <a:pPr marL="457200" lvl="0" indent="-406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800"/>
              <a:t>Google Maps API</a:t>
            </a:r>
          </a:p>
          <a:p>
            <a:pPr marL="457200" lvl="0" indent="-406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800"/>
              <a:t>PostgreSQL</a:t>
            </a:r>
          </a:p>
          <a:p>
            <a:pPr marL="457200" lvl="0" indent="-406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800"/>
              <a:t>Faye Web Service- (message pushing)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5389100" y="1154775"/>
            <a:ext cx="3626999" cy="220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Redundant Hosting</a:t>
            </a:r>
          </a:p>
          <a:p>
            <a:pPr marL="457200" lvl="0" indent="-381000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Google Cloud Engine</a:t>
            </a:r>
          </a:p>
          <a:p>
            <a:pPr marL="457200" lvl="0" indent="-381000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Heroku</a:t>
            </a:r>
          </a:p>
          <a:p>
            <a:pPr marL="457200" lvl="0" indent="-381000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WMU VPS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solidFill>
                <a:srgbClr val="FFFFFF"/>
              </a:solidFill>
            </a:endParaRP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550" y="4078250"/>
            <a:ext cx="774950" cy="9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8648" y="4104314"/>
            <a:ext cx="929920" cy="87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500" y="4104293"/>
            <a:ext cx="929926" cy="87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8574" y="4104306"/>
            <a:ext cx="929925" cy="87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04800" y="5107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MVC </a:t>
            </a:r>
            <a:r>
              <a:rPr lang="en"/>
              <a:t>- Model View Controller 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50" y="1394762"/>
            <a:ext cx="7894376" cy="36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>
            <a:spLocks noGrp="1"/>
          </p:cNvSpPr>
          <p:nvPr>
            <p:ph type="title" idx="2"/>
          </p:nvPr>
        </p:nvSpPr>
        <p:spPr>
          <a:xfrm>
            <a:off x="457200" y="-175021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5107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Hosting - Google Compute Cloud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Secure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3.75Gb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1TB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Linux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FTPS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SSH</a:t>
            </a: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650" y="1576875"/>
            <a:ext cx="5611449" cy="291452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title" idx="2"/>
          </p:nvPr>
        </p:nvSpPr>
        <p:spPr>
          <a:xfrm>
            <a:off x="457200" y="-98821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Front End Implementation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377375" y="1379150"/>
            <a:ext cx="41169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HTML5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CSS Styled Layout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JavaScript for Google Maps API</a:t>
            </a: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400" y="1379150"/>
            <a:ext cx="4116901" cy="2961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Introduction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12950" y="965825"/>
            <a:ext cx="5564099" cy="3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60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The App also allows WMU’s </a:t>
            </a:r>
            <a:r>
              <a:rPr lang="en" sz="2400">
                <a:solidFill>
                  <a:srgbClr val="CC4125"/>
                </a:solidFill>
              </a:rPr>
              <a:t>Z</a:t>
            </a:r>
            <a:r>
              <a:rPr lang="en" sz="2400">
                <a:solidFill>
                  <a:schemeClr val="lt1"/>
                </a:solidFill>
              </a:rPr>
              <a:t>v</a:t>
            </a:r>
            <a:r>
              <a:rPr lang="en" sz="2400">
                <a:solidFill>
                  <a:srgbClr val="4A86E8"/>
                </a:solidFill>
              </a:rPr>
              <a:t>H</a:t>
            </a:r>
            <a:r>
              <a:rPr lang="en" sz="2400">
                <a:solidFill>
                  <a:schemeClr val="lt1"/>
                </a:solidFill>
              </a:rPr>
              <a:t> </a:t>
            </a:r>
          </a:p>
          <a:p>
            <a:pPr rtl="0">
              <a:lnSpc>
                <a:spcPct val="150000"/>
              </a:lnSpc>
              <a:spcBef>
                <a:spcPts val="600"/>
              </a:spcBef>
              <a:buNone/>
            </a:pPr>
            <a:r>
              <a:rPr lang="en" sz="2400" u="sng">
                <a:solidFill>
                  <a:schemeClr val="lt1"/>
                </a:solidFill>
              </a:rPr>
              <a:t>council</a:t>
            </a:r>
            <a:r>
              <a:rPr lang="en" sz="2400">
                <a:solidFill>
                  <a:schemeClr val="lt1"/>
                </a:solidFill>
              </a:rPr>
              <a:t> to register the several hundred 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players on campus.</a:t>
            </a:r>
          </a:p>
        </p:txBody>
      </p:sp>
      <p:sp>
        <p:nvSpPr>
          <p:cNvPr id="83" name="Shape 83"/>
          <p:cNvSpPr/>
          <p:nvPr/>
        </p:nvSpPr>
        <p:spPr>
          <a:xfrm>
            <a:off x="5925325" y="961925"/>
            <a:ext cx="2831699" cy="3963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525" y="1340300"/>
            <a:ext cx="1947516" cy="317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 End Implementation	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Controllers &amp; Models verify and sort data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Controllers send data from server to front end</a:t>
            </a:r>
          </a:p>
          <a:p>
            <a:pPr marL="1371600" lvl="2" indent="-381000" rtl="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Ruby tags in HTML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Controllers update the model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Ruby Routes page routes user within site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User, Messages, Map Marker tables  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321" name="Shape 321">
            <a:hlinkClick r:id="rId3"/>
          </p:cNvPr>
          <p:cNvSpPr/>
          <p:nvPr/>
        </p:nvSpPr>
        <p:spPr>
          <a:xfrm>
            <a:off x="1994475" y="1095175"/>
            <a:ext cx="5092125" cy="381909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720150" y="53575"/>
            <a:ext cx="1856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25" y="1635803"/>
            <a:ext cx="4650925" cy="345719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/>
        </p:nvSpPr>
        <p:spPr>
          <a:xfrm>
            <a:off x="270600" y="584675"/>
            <a:ext cx="8602799" cy="12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Cucumber with Capybara - (</a:t>
            </a:r>
            <a:r>
              <a:rPr lang="en" sz="2400">
                <a:solidFill>
                  <a:srgbClr val="FFFFFF"/>
                </a:solidFill>
              </a:rPr>
              <a:t>behavior driven testing)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~65% of our App currently has tests.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5009150" y="1832025"/>
            <a:ext cx="3842099" cy="240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Cucumber aims to make its tests readable by clients (AKA, non-programmers). </a:t>
            </a:r>
          </a:p>
          <a:p>
            <a:pPr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So, you’ll see here that all your tests are written in what appears to be plain text 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3643950" y="205975"/>
            <a:ext cx="1856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475" y="2815286"/>
            <a:ext cx="4181475" cy="20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4979325" y="816275"/>
            <a:ext cx="3939599" cy="207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EmailSpec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allows testing of ActionMailer (a mailing system built into rails)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459375" y="1139575"/>
            <a:ext cx="4080600" cy="36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Factory Girl API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Allows us to quickly seed our test database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API </a:t>
            </a:r>
            <a:r>
              <a:rPr lang="en" sz="2400">
                <a:solidFill>
                  <a:srgbClr val="FFFFFF"/>
                </a:solidFill>
              </a:rPr>
              <a:t>Generates bogus usernames, emails, profile pics, and more!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3575400" y="205975"/>
            <a:ext cx="19931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Security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6432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2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Devise and Omniauth Gems for secure user management and login.</a:t>
            </a:r>
          </a:p>
          <a:p>
            <a:pPr marL="457200" lvl="0" indent="-381000" rtl="0">
              <a:lnSpc>
                <a:spcPct val="12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Built in SQL injection filter</a:t>
            </a:r>
          </a:p>
          <a:p>
            <a:pPr marL="457200" lvl="0" indent="-381000" rtl="0">
              <a:lnSpc>
                <a:spcPct val="12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Users have least privileges to database</a:t>
            </a:r>
          </a:p>
          <a:p>
            <a:pPr marL="457200" lvl="0" indent="-381000" rtl="0">
              <a:lnSpc>
                <a:spcPct val="12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API keys held in environment variables</a:t>
            </a:r>
          </a:p>
          <a:p>
            <a:pPr marL="457200" lvl="0" indent="-381000" rtl="0">
              <a:lnSpc>
                <a:spcPct val="12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Report button for spamming players</a:t>
            </a:r>
          </a:p>
          <a:p>
            <a:pPr marL="457200" lvl="0" indent="-381000" rtl="0">
              <a:lnSpc>
                <a:spcPct val="12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No URL parsing (XXS)</a:t>
            </a: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750" y="302025"/>
            <a:ext cx="1810925" cy="18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Security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950" y="1860274"/>
            <a:ext cx="2207225" cy="22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986100"/>
            <a:ext cx="3777824" cy="21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283225" y="938800"/>
            <a:ext cx="8781299" cy="9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800">
                <a:solidFill>
                  <a:schemeClr val="lt1"/>
                </a:solidFill>
              </a:rPr>
              <a:t>CSRF Forgery Protection &amp;&amp; SSL Standard Encryption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Maintenance 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381000" y="991154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0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Heroku:</a:t>
            </a:r>
          </a:p>
          <a:p>
            <a:pPr marL="3429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Maintenance mode</a:t>
            </a:r>
          </a:p>
          <a:p>
            <a:pPr marL="3429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chemeClr val="lt1"/>
                </a:solidFill>
              </a:rPr>
              <a:t>S</a:t>
            </a:r>
            <a:r>
              <a:rPr lang="en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tatic pages to visitors</a:t>
            </a:r>
          </a:p>
          <a:p>
            <a:pPr marL="3429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One-off administrative or maintenance tasks</a:t>
            </a:r>
          </a:p>
          <a:p>
            <a:pPr marL="3429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Customized maintenance mode error pages</a:t>
            </a:r>
          </a:p>
          <a:p>
            <a:pPr marL="3429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Minimal downtime guarantee by Heroku</a:t>
            </a:r>
          </a:p>
          <a:p>
            <a:pPr marL="3429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Version upgrades and legacy support issues handled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5089150" y="205975"/>
            <a:ext cx="359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Maintenance 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0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WMU VPN:</a:t>
            </a:r>
          </a:p>
          <a:p>
            <a:pPr marL="3429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Dependency, maintenance, upgrade, and legacy issues handled and tested with Heroku</a:t>
            </a:r>
          </a:p>
          <a:p>
            <a:pPr marL="457200" marR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rtl val="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rtl val="0"/>
            </a:endParaRPr>
          </a:p>
          <a:p>
            <a:pPr marL="3429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Roll back to stable versions </a:t>
            </a:r>
            <a:r>
              <a:rPr lang="en" sz="2400">
                <a:solidFill>
                  <a:schemeClr val="lt1"/>
                </a:solidFill>
                <a:rtl val="0"/>
              </a:rPr>
              <a:t>with</a:t>
            </a:r>
            <a:r>
              <a:rPr lang="en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ruby version control manager(RVM)</a:t>
            </a:r>
          </a:p>
          <a:p>
            <a:pPr marL="3429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chemeClr val="lt1"/>
                </a:solidFill>
              </a:rPr>
              <a:t>P</a:t>
            </a:r>
            <a:r>
              <a:rPr lang="en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revious</a:t>
            </a:r>
            <a:r>
              <a:rPr lang="en" sz="2400">
                <a:solidFill>
                  <a:schemeClr val="lt1"/>
                </a:solidFill>
                <a:rtl val="0"/>
              </a:rPr>
              <a:t> code </a:t>
            </a:r>
            <a:r>
              <a:rPr lang="en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revisions </a:t>
            </a:r>
            <a:r>
              <a:rPr lang="en" sz="2400">
                <a:solidFill>
                  <a:schemeClr val="lt1"/>
                </a:solidFill>
                <a:rtl val="0"/>
              </a:rPr>
              <a:t>managed with </a:t>
            </a:r>
            <a:r>
              <a:rPr lang="en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Github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34250" y="2530950"/>
            <a:ext cx="40776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92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</a:rPr>
              <a:t>Then deployed to WMU</a:t>
            </a:r>
          </a:p>
          <a:p>
            <a:pPr marL="457200" lvl="0" indent="-3492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</a:rPr>
              <a:t>Ensures app always running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Maintenance 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0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Ongoing Maintenance: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" sz="3000" b="0" i="0" u="none" strike="noStrike" cap="none" baseline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  <a:r>
              <a:rPr lang="en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</a:t>
            </a:r>
            <a:r>
              <a:rPr lang="en" sz="3000" b="0" i="0" u="none" strike="noStrike" cap="none" baseline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rtl val="0"/>
              </a:rPr>
              <a:t>H</a:t>
            </a:r>
            <a:r>
              <a:rPr lang="en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council: technically literate, </a:t>
            </a:r>
            <a:r>
              <a:rPr lang="en" sz="3000">
                <a:solidFill>
                  <a:schemeClr val="lt1"/>
                </a:solidFill>
                <a:rtl val="0"/>
              </a:rPr>
              <a:t>able </a:t>
            </a:r>
            <a:r>
              <a:rPr lang="en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to provide </a:t>
            </a:r>
            <a:r>
              <a:rPr lang="en" sz="3000">
                <a:solidFill>
                  <a:schemeClr val="lt1"/>
                </a:solidFill>
                <a:rtl val="0"/>
              </a:rPr>
              <a:t>ongoing maintenance and support.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3000">
                <a:solidFill>
                  <a:schemeClr val="lt1"/>
                </a:solidFill>
              </a:rPr>
              <a:t>OS Independent maintenance</a:t>
            </a:r>
          </a:p>
          <a:p>
            <a: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000">
              <a:solidFill>
                <a:schemeClr val="lt1"/>
              </a:solidFill>
              <a:rtl val="0"/>
            </a:endParaRPr>
          </a:p>
          <a:p>
            <a: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000">
              <a:solidFill>
                <a:schemeClr val="lt1"/>
              </a:solidFill>
            </a:endParaRPr>
          </a:p>
          <a:p>
            <a: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000">
              <a:solidFill>
                <a:schemeClr val="lt1"/>
              </a:solidFill>
            </a:endParaRPr>
          </a:p>
          <a:p>
            <a:pPr marL="457200" marR="0" lvl="0" indent="-266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1386575" y="3262850"/>
            <a:ext cx="3064199" cy="13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WMU’s VPS </a:t>
            </a:r>
          </a:p>
          <a:p>
            <a:pPr marL="457200" lvl="0" indent="-381000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Heroku</a:t>
            </a:r>
          </a:p>
          <a:p>
            <a:pPr marL="457200" lvl="0" indent="-381000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Google Cloud Engine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</a:rPr>
              <a:t>Summary: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457200" y="9572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D966"/>
                </a:solidFill>
              </a:rPr>
              <a:t>Problem: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rgbClr val="E06666"/>
                </a:solidFill>
              </a:rPr>
              <a:t>Z</a:t>
            </a:r>
            <a:r>
              <a:rPr lang="en" sz="3000">
                <a:solidFill>
                  <a:srgbClr val="FFFFFF"/>
                </a:solidFill>
              </a:rPr>
              <a:t>v</a:t>
            </a:r>
            <a:r>
              <a:rPr lang="en" sz="3000">
                <a:solidFill>
                  <a:srgbClr val="4A86E8"/>
                </a:solidFill>
              </a:rPr>
              <a:t>H</a:t>
            </a:r>
            <a:r>
              <a:rPr lang="en" sz="3000">
                <a:solidFill>
                  <a:srgbClr val="FFFFFF"/>
                </a:solidFill>
              </a:rPr>
              <a:t> games have outgrown current resources and organization.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rgbClr val="FFFFFF"/>
                </a:solidFill>
              </a:rPr>
              <a:t>No Player2Player communication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rgbClr val="FFFFFF"/>
                </a:solidFill>
              </a:rPr>
              <a:t>No way to track current game state, locations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rgbClr val="FFFFFF"/>
                </a:solidFill>
              </a:rPr>
              <a:t>No way to handle disputes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  - Need for the App?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CC4125"/>
                </a:solidFill>
              </a:rPr>
              <a:t>Z</a:t>
            </a:r>
            <a:r>
              <a:rPr lang="en" sz="2400"/>
              <a:t>v</a:t>
            </a:r>
            <a:r>
              <a:rPr lang="en" sz="2400">
                <a:solidFill>
                  <a:srgbClr val="4A86E8"/>
                </a:solidFill>
              </a:rPr>
              <a:t>H</a:t>
            </a:r>
            <a:r>
              <a:rPr lang="en" sz="2400"/>
              <a:t> is played by over 300 students on WMU campus. 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“Council” </a:t>
            </a:r>
            <a:r>
              <a:rPr lang="en" sz="2400" u="sng"/>
              <a:t>can’t</a:t>
            </a:r>
            <a:r>
              <a:rPr lang="en" sz="2400"/>
              <a:t> track enrollment 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u="sng"/>
              <a:t>No</a:t>
            </a:r>
            <a:r>
              <a:rPr lang="en" sz="2400"/>
              <a:t> way to send messages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u="sng"/>
              <a:t>No</a:t>
            </a:r>
            <a:r>
              <a:rPr lang="en" sz="2400"/>
              <a:t> form of Player 2 Player communication.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A86E8"/>
                </a:solidFill>
              </a:rPr>
              <a:t>Our app fixes these problems!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450" y="3479250"/>
            <a:ext cx="2825950" cy="1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512750" y="124150"/>
            <a:ext cx="8229600" cy="781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533400" y="10577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D966"/>
                </a:solidFill>
              </a:rPr>
              <a:t>Solution:</a:t>
            </a:r>
          </a:p>
          <a:p>
            <a:pPr marL="914400" lvl="0" indent="-406400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</a:rPr>
              <a:t>Ruby on Rails MVC Web App</a:t>
            </a:r>
          </a:p>
          <a:p>
            <a:pPr marL="914400" lvl="0" indent="-406400" rtl="0">
              <a:lnSpc>
                <a:spcPct val="13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</a:rPr>
              <a:t>Chat &amp; </a:t>
            </a:r>
            <a:r>
              <a:rPr lang="en" sz="2800">
                <a:solidFill>
                  <a:srgbClr val="E06666"/>
                </a:solidFill>
              </a:rPr>
              <a:t>Zombie </a:t>
            </a:r>
            <a:r>
              <a:rPr lang="en" sz="2800">
                <a:solidFill>
                  <a:srgbClr val="FFFFFF"/>
                </a:solidFill>
              </a:rPr>
              <a:t>Location Map for </a:t>
            </a:r>
            <a:r>
              <a:rPr lang="en" sz="2800">
                <a:solidFill>
                  <a:srgbClr val="4A86E8"/>
                </a:solidFill>
              </a:rPr>
              <a:t>humans</a:t>
            </a:r>
          </a:p>
          <a:p>
            <a:pPr marL="914400" lvl="0" indent="-406400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</a:rPr>
              <a:t>User Directory for tagging</a:t>
            </a:r>
          </a:p>
          <a:p>
            <a:pPr marL="914400" lvl="0" indent="-406400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</a:rPr>
              <a:t>Game administrator account to organize and support live games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3405600" y="1080912"/>
            <a:ext cx="5738399" cy="42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•Created in 2005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•A game of tag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•One original zombie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•Humans get converted on Tag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•Zombies die of starvation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•Game over when one group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  gone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29400" y="-195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FFD966"/>
                </a:solidFill>
              </a:rPr>
              <a:t>What is </a:t>
            </a:r>
            <a:r>
              <a:rPr lang="en" sz="3000">
                <a:solidFill>
                  <a:srgbClr val="CC4125"/>
                </a:solidFill>
              </a:rPr>
              <a:t>Z</a:t>
            </a:r>
            <a:r>
              <a:rPr lang="en" sz="3000">
                <a:solidFill>
                  <a:srgbClr val="FFD966"/>
                </a:solidFill>
              </a:rPr>
              <a:t>v</a:t>
            </a:r>
            <a:r>
              <a:rPr lang="en" sz="3000">
                <a:solidFill>
                  <a:srgbClr val="4A86E8"/>
                </a:solidFill>
              </a:rPr>
              <a:t>H</a:t>
            </a:r>
            <a:r>
              <a:rPr lang="en" sz="3000">
                <a:solidFill>
                  <a:srgbClr val="FFD966"/>
                </a:solidFill>
              </a:rPr>
              <a:t>?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296925" y="1627673"/>
            <a:ext cx="2999999" cy="316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Introduction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546050" y="961925"/>
            <a:ext cx="4287000" cy="3963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164750" y="961925"/>
            <a:ext cx="4287000" cy="3963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Introduction:      	  </a:t>
            </a:r>
            <a:r>
              <a:rPr lang="en" sz="3000">
                <a:solidFill>
                  <a:srgbClr val="FFFFFF"/>
                </a:solidFill>
              </a:rPr>
              <a:t>Players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Humans</a:t>
            </a:r>
            <a:r>
              <a:rPr lang="en">
                <a:solidFill>
                  <a:srgbClr val="FFFFFF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•Track down zombies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•Shoot with nerf gun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•Put marker on map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•Communicate in chat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•Bandana on arm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844698" y="108390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CC4125"/>
                </a:solidFill>
              </a:rPr>
              <a:t>Zombies</a:t>
            </a:r>
            <a:r>
              <a:rPr lang="en">
                <a:solidFill>
                  <a:srgbClr val="FFFFFF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•Search for humans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•“Tag” bitten humans in user directory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•Starves if not eaten in 48 hours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•Bandana on head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Introduction: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FFD966"/>
                </a:solidFill>
              </a:rPr>
              <a:t>Game Administrator:</a:t>
            </a:r>
          </a:p>
          <a:p>
            <a:pPr marL="914400" lvl="0" indent="-4191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Oversees the game from the administrator account</a:t>
            </a:r>
          </a:p>
          <a:p>
            <a:pPr marL="914400" lvl="0" indent="-4191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Add, delete, and ban users</a:t>
            </a:r>
          </a:p>
          <a:p>
            <a:pPr marL="914400" lvl="0" indent="-4191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Final say on disputes and issues</a:t>
            </a:r>
          </a:p>
          <a:p>
            <a:pPr marL="914400" lvl="0" indent="-4191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Starts, and ends game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Introduction:      	  </a:t>
            </a:r>
            <a:r>
              <a:rPr lang="en" sz="3000">
                <a:solidFill>
                  <a:srgbClr val="FFD966"/>
                </a:solidFill>
              </a:rPr>
              <a:t>Play</a:t>
            </a:r>
            <a:r>
              <a:rPr lang="en" sz="3000">
                <a:solidFill>
                  <a:srgbClr val="DD7E6B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(Step by Step)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9365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 Start out </a:t>
            </a:r>
            <a:r>
              <a:rPr lang="en">
                <a:solidFill>
                  <a:srgbClr val="4A86E8"/>
                </a:solidFill>
              </a:rPr>
              <a:t>human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2.  Chat to organize battle plan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3.  Check map for location of </a:t>
            </a:r>
            <a:r>
              <a:rPr lang="en">
                <a:solidFill>
                  <a:srgbClr val="CC4125"/>
                </a:solidFill>
              </a:rPr>
              <a:t>zombie</a:t>
            </a:r>
            <a:r>
              <a:rPr lang="en">
                <a:solidFill>
                  <a:srgbClr val="FFFFFF"/>
                </a:solidFill>
              </a:rPr>
              <a:t> horde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4.  Take out </a:t>
            </a:r>
            <a:r>
              <a:rPr lang="en">
                <a:solidFill>
                  <a:srgbClr val="CC4125"/>
                </a:solidFill>
              </a:rPr>
              <a:t>zombies</a:t>
            </a:r>
            <a:r>
              <a:rPr lang="en">
                <a:solidFill>
                  <a:srgbClr val="FFFFFF"/>
                </a:solidFill>
              </a:rPr>
              <a:t> with nerf gun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5.  Get “bitten”(tagged), become a </a:t>
            </a:r>
            <a:r>
              <a:rPr lang="en">
                <a:solidFill>
                  <a:srgbClr val="CC4125"/>
                </a:solidFill>
              </a:rPr>
              <a:t>zombie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6.  Convert </a:t>
            </a:r>
            <a:r>
              <a:rPr lang="en">
                <a:solidFill>
                  <a:srgbClr val="4A86E8"/>
                </a:solidFill>
              </a:rPr>
              <a:t>humans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7.  Die if not eaten in set amount of time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19900" y="946025"/>
            <a:ext cx="3000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3600" b="1">
                <a:solidFill>
                  <a:srgbClr val="FFD966"/>
                </a:solidFill>
              </a:rPr>
              <a:t>Problem: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62350" y="1333750"/>
            <a:ext cx="6361799" cy="402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406400" rt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</a:rPr>
              <a:t>No centralized way to organize large  game with proper communication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endParaRPr sz="2800">
              <a:solidFill>
                <a:srgbClr val="FFFFFF"/>
              </a:solidFill>
            </a:endParaRPr>
          </a:p>
          <a:p>
            <a:pPr marL="457200" lvl="0" indent="-406400" rt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</a:rPr>
              <a:t>No effective way for humans to communicate locations of zombies</a:t>
            </a: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buNone/>
            </a:pPr>
            <a:endParaRPr sz="2800">
              <a:solidFill>
                <a:srgbClr val="FFFFFF"/>
              </a:solidFill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2895300" y="274525"/>
            <a:ext cx="3000000" cy="7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Background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825" y="1775200"/>
            <a:ext cx="2681575" cy="22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Microsoft Office PowerPoint</Application>
  <PresentationFormat>On-screen Show (16:9)</PresentationFormat>
  <Paragraphs>278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dark-gradient</vt:lpstr>
      <vt:lpstr>dark-gradient</vt:lpstr>
      <vt:lpstr>Zombies vs Humans  App </vt:lpstr>
      <vt:lpstr>                      Introduction</vt:lpstr>
      <vt:lpstr>Introduction </vt:lpstr>
      <vt:lpstr>Introduction  - Need for the App?</vt:lpstr>
      <vt:lpstr>Introduction </vt:lpstr>
      <vt:lpstr>Introduction:         Players</vt:lpstr>
      <vt:lpstr>Introduction:</vt:lpstr>
      <vt:lpstr>Introduction:         Play (Step by Step)</vt:lpstr>
      <vt:lpstr>      </vt:lpstr>
      <vt:lpstr>      </vt:lpstr>
      <vt:lpstr>      </vt:lpstr>
      <vt:lpstr>PowerPoint Presentation</vt:lpstr>
      <vt:lpstr>Background (continued)</vt:lpstr>
      <vt:lpstr>Design Decisions:</vt:lpstr>
      <vt:lpstr>Design Decisions(continued)</vt:lpstr>
      <vt:lpstr>Design Decisions(continued)</vt:lpstr>
      <vt:lpstr>Design Decisions(continued)                            Workflow: Github</vt:lpstr>
      <vt:lpstr>Design</vt:lpstr>
      <vt:lpstr>Design</vt:lpstr>
      <vt:lpstr>Design - (Tag a Player Page)</vt:lpstr>
      <vt:lpstr>Design - (Tagging a Player)</vt:lpstr>
      <vt:lpstr>Design - (View Zombies)</vt:lpstr>
      <vt:lpstr>Design - (Map)</vt:lpstr>
      <vt:lpstr>Design - (Global Chat)</vt:lpstr>
      <vt:lpstr>Registration Table</vt:lpstr>
      <vt:lpstr>Implementation</vt:lpstr>
      <vt:lpstr>MVC - Model View Controller </vt:lpstr>
      <vt:lpstr>Hosting - Google Compute Cloud</vt:lpstr>
      <vt:lpstr>Front End Implementation</vt:lpstr>
      <vt:lpstr>Back End Implementation </vt:lpstr>
      <vt:lpstr>Implementation</vt:lpstr>
      <vt:lpstr>Testing</vt:lpstr>
      <vt:lpstr>Testing</vt:lpstr>
      <vt:lpstr>Security</vt:lpstr>
      <vt:lpstr>Security</vt:lpstr>
      <vt:lpstr>Maintenance </vt:lpstr>
      <vt:lpstr>Maintenance </vt:lpstr>
      <vt:lpstr>Maintenance </vt:lpstr>
      <vt:lpstr>Summary: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Zombies vs Humans  App </dc:title>
  <cp:lastModifiedBy>WAL33D</cp:lastModifiedBy>
  <cp:revision>1</cp:revision>
  <dcterms:modified xsi:type="dcterms:W3CDTF">2015-04-22T22:58:14Z</dcterms:modified>
</cp:coreProperties>
</file>