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qKkr41GC01guHoRRoJQxvuiGb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Relationship Id="rId6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1" Type="http://schemas.openxmlformats.org/officeDocument/2006/relationships/image" Target="../media/image29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6059983" y="741391"/>
            <a:ext cx="2526926" cy="161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Presentación Etapa 1 Proyecto Capstone – Subway Valpo</a:t>
            </a:r>
            <a:br>
              <a:rPr lang="en-US" sz="2000"/>
            </a:br>
            <a:br>
              <a:rPr lang="en-US" sz="2000"/>
            </a:br>
            <a:endParaRPr sz="2000"/>
          </a:p>
        </p:txBody>
      </p:sp>
      <p:pic>
        <p:nvPicPr>
          <p:cNvPr descr="Monitores de ordenador antiguos" id="85" name="Google Shape;85;p1"/>
          <p:cNvPicPr preferRelativeResize="0"/>
          <p:nvPr/>
        </p:nvPicPr>
        <p:blipFill rotWithShape="1">
          <a:blip r:embed="rId3">
            <a:alphaModFix/>
          </a:blip>
          <a:srcRect b="-1" l="19977" r="26680" t="0"/>
          <a:stretch/>
        </p:blipFill>
        <p:spPr>
          <a:xfrm>
            <a:off x="20" y="10"/>
            <a:ext cx="554267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rgbClr val="C0504D">
                  <a:alpha val="0"/>
                </a:srgbClr>
              </a:gs>
              <a:gs pos="100000">
                <a:srgbClr val="C0504D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-5400000">
            <a:off x="-2296081" y="2296080"/>
            <a:ext cx="6854280" cy="2262119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rgbClr val="C0504D">
                  <a:alpha val="0"/>
                </a:srgbClr>
              </a:gs>
              <a:gs pos="100000">
                <a:srgbClr val="C0504D">
                  <a:alpha val="0"/>
                </a:srgbClr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rgbClr val="92CCDC">
                  <a:alpha val="0"/>
                </a:srgbClr>
              </a:gs>
              <a:gs pos="100000">
                <a:srgbClr val="92CCDC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6059983" y="2533476"/>
            <a:ext cx="2526926" cy="34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Portafolio de Título Ingeniería en Informática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681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>
            <p:ph type="title"/>
          </p:nvPr>
        </p:nvSpPr>
        <p:spPr>
          <a:xfrm>
            <a:off x="480060" y="325369"/>
            <a:ext cx="3276451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lang="en-US" sz="4300"/>
              <a:t>Frontend </a:t>
            </a:r>
            <a:br>
              <a:rPr b="1" lang="en-US" sz="4300"/>
            </a:br>
            <a:r>
              <a:rPr b="1" lang="en-US" sz="4300"/>
              <a:t>(Dashboard de faenas)</a:t>
            </a:r>
            <a:endParaRPr sz="4300"/>
          </a:p>
        </p:txBody>
      </p:sp>
      <p:sp>
        <p:nvSpPr>
          <p:cNvPr id="233" name="Google Shape;233;p10"/>
          <p:cNvSpPr/>
          <p:nvPr/>
        </p:nvSpPr>
        <p:spPr>
          <a:xfrm>
            <a:off x="480060" y="2586994"/>
            <a:ext cx="2606040" cy="18288"/>
          </a:xfrm>
          <a:custGeom>
            <a:rect b="b" l="l" r="r" t="t"/>
            <a:pathLst>
              <a:path extrusionOk="0" fill="none" h="18288" w="260604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extrusionOk="0" h="18288" w="260604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480060" y="2872899"/>
            <a:ext cx="3182691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React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Tailwind CSS</a:t>
            </a:r>
            <a:endParaRPr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33097" r="24587" t="0"/>
          <a:stretch/>
        </p:blipFill>
        <p:spPr>
          <a:xfrm>
            <a:off x="3983776" y="10"/>
            <a:ext cx="5159081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035" y="6062287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0" y="83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 txBox="1"/>
          <p:nvPr>
            <p:ph type="title"/>
          </p:nvPr>
        </p:nvSpPr>
        <p:spPr>
          <a:xfrm>
            <a:off x="359545" y="1070800"/>
            <a:ext cx="2954766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Funcionalidades Técnicas</a:t>
            </a:r>
            <a:br>
              <a:rPr lang="en-US" sz="2800"/>
            </a:br>
            <a:endParaRPr sz="2800"/>
          </a:p>
        </p:txBody>
      </p:sp>
      <p:cxnSp>
        <p:nvCxnSpPr>
          <p:cNvPr id="243" name="Google Shape;243;p11"/>
          <p:cNvCxnSpPr/>
          <p:nvPr/>
        </p:nvCxnSpPr>
        <p:spPr>
          <a:xfrm>
            <a:off x="3546039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44" name="Google Shape;244;p11"/>
          <p:cNvGrpSpPr/>
          <p:nvPr/>
        </p:nvGrpSpPr>
        <p:grpSpPr>
          <a:xfrm>
            <a:off x="3831401" y="1979068"/>
            <a:ext cx="4683949" cy="3772810"/>
            <a:chOff x="0" y="908268"/>
            <a:chExt cx="4683949" cy="3772810"/>
          </a:xfrm>
        </p:grpSpPr>
        <p:sp>
          <p:nvSpPr>
            <p:cNvPr id="245" name="Google Shape;245;p11"/>
            <p:cNvSpPr/>
            <p:nvPr/>
          </p:nvSpPr>
          <p:spPr>
            <a:xfrm>
              <a:off x="0" y="908268"/>
              <a:ext cx="4683949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07233" y="1285549"/>
              <a:ext cx="922242" cy="9222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936708" y="908268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1936708" y="908268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WebSockets para comunicación en tiempo real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0" y="3004274"/>
              <a:ext cx="4683949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07233" y="3381554"/>
              <a:ext cx="922242" cy="9222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1936708" y="3004274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 txBox="1"/>
            <p:nvPr/>
          </p:nvSpPr>
          <p:spPr>
            <a:xfrm>
              <a:off x="1936708" y="3004274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Generación automática de reportes (PDF, Excel)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3" name="Google Shape;2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81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0" y="83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 txBox="1"/>
          <p:nvPr>
            <p:ph type="title"/>
          </p:nvPr>
        </p:nvSpPr>
        <p:spPr>
          <a:xfrm>
            <a:off x="359545" y="1070800"/>
            <a:ext cx="2954766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APIs para integración con:</a:t>
            </a:r>
            <a:endParaRPr/>
          </a:p>
        </p:txBody>
      </p:sp>
      <p:cxnSp>
        <p:nvCxnSpPr>
          <p:cNvPr id="260" name="Google Shape;260;p12"/>
          <p:cNvCxnSpPr/>
          <p:nvPr/>
        </p:nvCxnSpPr>
        <p:spPr>
          <a:xfrm>
            <a:off x="3546039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61" name="Google Shape;261;p12"/>
          <p:cNvGrpSpPr/>
          <p:nvPr/>
        </p:nvGrpSpPr>
        <p:grpSpPr>
          <a:xfrm>
            <a:off x="3831401" y="1979068"/>
            <a:ext cx="4683949" cy="3772810"/>
            <a:chOff x="0" y="908268"/>
            <a:chExt cx="4683949" cy="3772810"/>
          </a:xfrm>
        </p:grpSpPr>
        <p:sp>
          <p:nvSpPr>
            <p:cNvPr id="262" name="Google Shape;262;p12"/>
            <p:cNvSpPr/>
            <p:nvPr/>
          </p:nvSpPr>
          <p:spPr>
            <a:xfrm>
              <a:off x="0" y="908268"/>
              <a:ext cx="4683949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507233" y="1285549"/>
              <a:ext cx="922242" cy="9222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1936708" y="908268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 txBox="1"/>
            <p:nvPr/>
          </p:nvSpPr>
          <p:spPr>
            <a:xfrm>
              <a:off x="1936708" y="908268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Sistemas Metro (SAP, Primavera)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0" y="3004274"/>
              <a:ext cx="4683949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07233" y="3381554"/>
              <a:ext cx="922242" cy="9222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936708" y="3004274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1936708" y="3004274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externo (sensores, cámaras, edge computing)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81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/>
          <p:nvPr/>
        </p:nvSpPr>
        <p:spPr>
          <a:xfrm>
            <a:off x="0" y="83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 txBox="1"/>
          <p:nvPr>
            <p:ph type="title"/>
          </p:nvPr>
        </p:nvSpPr>
        <p:spPr>
          <a:xfrm>
            <a:off x="359545" y="1070800"/>
            <a:ext cx="2954766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Equipo externo o Metro:</a:t>
            </a:r>
            <a:br>
              <a:rPr lang="en-US"/>
            </a:br>
            <a:endParaRPr/>
          </a:p>
        </p:txBody>
      </p:sp>
      <p:cxnSp>
        <p:nvCxnSpPr>
          <p:cNvPr id="277" name="Google Shape;277;p13"/>
          <p:cNvCxnSpPr/>
          <p:nvPr/>
        </p:nvCxnSpPr>
        <p:spPr>
          <a:xfrm>
            <a:off x="3546039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78" name="Google Shape;278;p13"/>
          <p:cNvGrpSpPr/>
          <p:nvPr/>
        </p:nvGrpSpPr>
        <p:grpSpPr>
          <a:xfrm>
            <a:off x="3831401" y="1979068"/>
            <a:ext cx="4683949" cy="3772810"/>
            <a:chOff x="0" y="908268"/>
            <a:chExt cx="4683949" cy="3772810"/>
          </a:xfrm>
        </p:grpSpPr>
        <p:sp>
          <p:nvSpPr>
            <p:cNvPr id="279" name="Google Shape;279;p13"/>
            <p:cNvSpPr/>
            <p:nvPr/>
          </p:nvSpPr>
          <p:spPr>
            <a:xfrm>
              <a:off x="0" y="908268"/>
              <a:ext cx="4683949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07233" y="1285549"/>
              <a:ext cx="922242" cy="9222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936708" y="908268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1936708" y="908268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Cámaras y sensores IoT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0" y="3004274"/>
              <a:ext cx="4683949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07233" y="3381554"/>
              <a:ext cx="922242" cy="9222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936708" y="3004274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1936708" y="3004274"/>
              <a:ext cx="2747240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Dispositivos edge para procesamiento local</a:t>
              </a: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7" name="Google Shape;2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81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Tiempo asociado 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2021873"/>
            <a:ext cx="8178799" cy="370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681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Competencias Asociadas</a:t>
            </a:r>
            <a:endParaRPr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600"/>
              <a:buChar char="•"/>
            </a:pPr>
            <a:r>
              <a:rPr lang="en-US" sz="1600"/>
              <a:t>Competencias de Especialidad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Administración de ambientes y servicios empresariales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Propuesta de soluciones informáticas integrales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Desarrollo de software con técnicas sistemáticas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Modelado de datos escalables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Programación de consultas y manipulación de datos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Desarrollo de programas con buenas prácticas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Pruebas de calidad de productos y procesos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Diseño de modelos arquitectónicos sistémicos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Implementación de soluciones sistémicas integrales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Resolución de vulnerabilidades de software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Gestión de proyectos informáticos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307" name="Google Shape;3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468" y="6103159"/>
            <a:ext cx="2517184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6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6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Competencias Asociadas</a:t>
            </a:r>
            <a:endParaRPr/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1028699" y="2318197"/>
            <a:ext cx="7293023" cy="146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700"/>
              <a:buChar char="•"/>
            </a:pPr>
            <a:r>
              <a:rPr lang="en-US" sz="1700"/>
              <a:t>Competencias Genéricas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Generación de ideas y soluciones innovadoras en colaboración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Desarrollo de proyectos de emprendimiento desde la especialidad</a:t>
            </a:r>
            <a:endParaRPr/>
          </a:p>
        </p:txBody>
      </p:sp>
      <p:pic>
        <p:nvPicPr>
          <p:cNvPr id="319" name="Google Shape;3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468" y="6103159"/>
            <a:ext cx="2517184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>
            <a:off x="0" y="83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>
            <p:ph type="title"/>
          </p:nvPr>
        </p:nvSpPr>
        <p:spPr>
          <a:xfrm>
            <a:off x="359545" y="1070800"/>
            <a:ext cx="2954766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Conclusión</a:t>
            </a:r>
            <a:endParaRPr/>
          </a:p>
        </p:txBody>
      </p:sp>
      <p:cxnSp>
        <p:nvCxnSpPr>
          <p:cNvPr id="326" name="Google Shape;326;p17"/>
          <p:cNvCxnSpPr/>
          <p:nvPr/>
        </p:nvCxnSpPr>
        <p:spPr>
          <a:xfrm>
            <a:off x="3546039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327" name="Google Shape;327;p17"/>
          <p:cNvGrpSpPr/>
          <p:nvPr/>
        </p:nvGrpSpPr>
        <p:grpSpPr>
          <a:xfrm>
            <a:off x="3831401" y="1073119"/>
            <a:ext cx="4683949" cy="5584707"/>
            <a:chOff x="0" y="2319"/>
            <a:chExt cx="4683949" cy="5584707"/>
          </a:xfrm>
        </p:grpSpPr>
        <p:sp>
          <p:nvSpPr>
            <p:cNvPr id="328" name="Google Shape;328;p17"/>
            <p:cNvSpPr/>
            <p:nvPr/>
          </p:nvSpPr>
          <p:spPr>
            <a:xfrm>
              <a:off x="0" y="2319"/>
              <a:ext cx="4683949" cy="11757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55657" y="266858"/>
              <a:ext cx="646650" cy="6466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357965" y="231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 txBox="1"/>
            <p:nvPr/>
          </p:nvSpPr>
          <p:spPr>
            <a:xfrm>
              <a:off x="1357965" y="231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425" lIns="124425" spcFirstLastPara="1" rIns="124425" wrap="square" tIns="124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Subway Valpo mejora la experiencia del transporte en Valparaíso.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0" y="1471979"/>
              <a:ext cx="4683949" cy="11757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55657" y="1736518"/>
              <a:ext cx="646650" cy="6466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357965" y="147197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 txBox="1"/>
            <p:nvPr/>
          </p:nvSpPr>
          <p:spPr>
            <a:xfrm>
              <a:off x="1357965" y="147197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425" lIns="124425" spcFirstLastPara="1" rIns="124425" wrap="square" tIns="124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Entrega información en tiempo real y gestión eficiente.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0" y="2941639"/>
              <a:ext cx="4683949" cy="11757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55657" y="3206178"/>
              <a:ext cx="646650" cy="6466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357965" y="294163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1357965" y="294163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425" lIns="124425" spcFirstLastPara="1" rIns="124425" wrap="square" tIns="124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Fortalece competencias en desarrollo, gestión y calidad de software.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0" y="4411299"/>
              <a:ext cx="4683949" cy="11757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55657" y="4675838"/>
              <a:ext cx="646650" cy="64665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357965" y="441129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 txBox="1"/>
            <p:nvPr/>
          </p:nvSpPr>
          <p:spPr>
            <a:xfrm>
              <a:off x="1357965" y="4411299"/>
              <a:ext cx="3325983" cy="1175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425" lIns="124425" spcFirstLastPara="1" rIns="124425" wrap="square" tIns="124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Proyecto viable, escalable e impacto social positivo.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4" name="Google Shape;34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02993" y="11834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/>
          <p:nvPr/>
        </p:nvSpPr>
        <p:spPr>
          <a:xfrm>
            <a:off x="0" y="83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 txBox="1"/>
          <p:nvPr>
            <p:ph type="title"/>
          </p:nvPr>
        </p:nvSpPr>
        <p:spPr>
          <a:xfrm>
            <a:off x="359545" y="1070800"/>
            <a:ext cx="2954766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Reflexión</a:t>
            </a:r>
            <a:br>
              <a:rPr b="1" lang="en-US" sz="5400"/>
            </a:br>
            <a:endParaRPr sz="5400"/>
          </a:p>
        </p:txBody>
      </p:sp>
      <p:cxnSp>
        <p:nvCxnSpPr>
          <p:cNvPr id="351" name="Google Shape;351;p18"/>
          <p:cNvCxnSpPr/>
          <p:nvPr/>
        </p:nvCxnSpPr>
        <p:spPr>
          <a:xfrm>
            <a:off x="3546039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352" name="Google Shape;352;p18"/>
          <p:cNvGrpSpPr/>
          <p:nvPr/>
        </p:nvGrpSpPr>
        <p:grpSpPr>
          <a:xfrm>
            <a:off x="3831401" y="1070800"/>
            <a:ext cx="4683949" cy="5589346"/>
            <a:chOff x="0" y="0"/>
            <a:chExt cx="4683949" cy="5589346"/>
          </a:xfrm>
        </p:grpSpPr>
        <p:cxnSp>
          <p:nvCxnSpPr>
            <p:cNvPr id="353" name="Google Shape;353;p18"/>
            <p:cNvCxnSpPr/>
            <p:nvPr/>
          </p:nvCxnSpPr>
          <p:spPr>
            <a:xfrm>
              <a:off x="0" y="0"/>
              <a:ext cx="4683949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18"/>
            <p:cNvSpPr/>
            <p:nvPr/>
          </p:nvSpPr>
          <p:spPr>
            <a:xfrm>
              <a:off x="0" y="0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 txBox="1"/>
            <p:nvPr/>
          </p:nvSpPr>
          <p:spPr>
            <a:xfrm>
              <a:off x="0" y="0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Conectamos teoría con práctica en un desafío real.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18"/>
            <p:cNvCxnSpPr/>
            <p:nvPr/>
          </p:nvCxnSpPr>
          <p:spPr>
            <a:xfrm>
              <a:off x="0" y="1397336"/>
              <a:ext cx="4683949" cy="0"/>
            </a:xfrm>
            <a:prstGeom prst="straightConnector1">
              <a:avLst/>
            </a:prstGeom>
            <a:solidFill>
              <a:srgbClr val="BC8250"/>
            </a:solidFill>
            <a:ln cap="flat" cmpd="sng" w="25400">
              <a:solidFill>
                <a:srgbClr val="BC82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18"/>
            <p:cNvSpPr/>
            <p:nvPr/>
          </p:nvSpPr>
          <p:spPr>
            <a:xfrm>
              <a:off x="0" y="1397336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 txBox="1"/>
            <p:nvPr/>
          </p:nvSpPr>
          <p:spPr>
            <a:xfrm>
              <a:off x="0" y="1397336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Aprendimos colaboración, planificación ágil e integración tecnológica.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" name="Google Shape;359;p18"/>
            <p:cNvCxnSpPr/>
            <p:nvPr/>
          </p:nvCxnSpPr>
          <p:spPr>
            <a:xfrm>
              <a:off x="0" y="2794673"/>
              <a:ext cx="4683949" cy="0"/>
            </a:xfrm>
            <a:prstGeom prst="straightConnector1">
              <a:avLst/>
            </a:prstGeom>
            <a:solidFill>
              <a:srgbClr val="BBB054"/>
            </a:solidFill>
            <a:ln cap="flat" cmpd="sng" w="25400">
              <a:solidFill>
                <a:srgbClr val="BBB05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0" name="Google Shape;360;p18"/>
            <p:cNvSpPr/>
            <p:nvPr/>
          </p:nvSpPr>
          <p:spPr>
            <a:xfrm>
              <a:off x="0" y="2794673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0" y="2794673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Valoramos crear soluciones con impacto en la vida diaria.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2" name="Google Shape;362;p18"/>
            <p:cNvCxnSpPr/>
            <p:nvPr/>
          </p:nvCxnSpPr>
          <p:spPr>
            <a:xfrm>
              <a:off x="0" y="4192010"/>
              <a:ext cx="4683949" cy="0"/>
            </a:xfrm>
            <a:prstGeom prst="straightConnector1">
              <a:avLst/>
            </a:prstGeom>
            <a:solidFill>
              <a:srgbClr val="99B958"/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Google Shape;363;p18"/>
            <p:cNvSpPr/>
            <p:nvPr/>
          </p:nvSpPr>
          <p:spPr>
            <a:xfrm>
              <a:off x="0" y="4192010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0" y="4192010"/>
              <a:ext cx="4683949" cy="139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Nos motiva a seguir innovando en desarrollo de software.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5" name="Google Shape;3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043" y="108815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0" y="6737460"/>
            <a:ext cx="9144000" cy="123364"/>
            <a:chOff x="1" y="6737460"/>
            <a:chExt cx="12192000" cy="123364"/>
          </a:xfrm>
        </p:grpSpPr>
        <p:sp>
          <p:nvSpPr>
            <p:cNvPr id="96" name="Google Shape;96;p2"/>
            <p:cNvSpPr/>
            <p:nvPr/>
          </p:nvSpPr>
          <p:spPr>
            <a:xfrm rot="-54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0">
                  <a:srgbClr val="4BACC6">
                    <a:alpha val="0"/>
                  </a:srgbClr>
                </a:gs>
                <a:gs pos="19000">
                  <a:srgbClr val="4BACC6">
                    <a:alpha val="0"/>
                  </a:srgbClr>
                </a:gs>
                <a:gs pos="100000">
                  <a:srgbClr val="92CCDC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054475" y="369739"/>
            <a:ext cx="6858000" cy="786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Equipo de Trabajo​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99751" y="4640313"/>
            <a:ext cx="208584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Torres Jaime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445103" y="4635916"/>
            <a:ext cx="208584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 Letelier Isami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509999" y="4636183"/>
            <a:ext cx="208584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Matias Fernandez Valdes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 title="IMG_20250901_184246~2.jpg"/>
          <p:cNvPicPr preferRelativeResize="0"/>
          <p:nvPr/>
        </p:nvPicPr>
        <p:blipFill rotWithShape="1">
          <a:blip r:embed="rId3">
            <a:alphaModFix/>
          </a:blip>
          <a:srcRect b="14238" l="0" r="0" t="14238"/>
          <a:stretch/>
        </p:blipFill>
        <p:spPr>
          <a:xfrm>
            <a:off x="322029" y="2115680"/>
            <a:ext cx="2274505" cy="221877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2" title="1696378592219.jpg"/>
          <p:cNvPicPr preferRelativeResize="0"/>
          <p:nvPr/>
        </p:nvPicPr>
        <p:blipFill rotWithShape="1">
          <a:blip r:embed="rId4">
            <a:alphaModFix/>
          </a:blip>
          <a:srcRect b="1569" l="0" r="0" t="1568"/>
          <a:stretch/>
        </p:blipFill>
        <p:spPr>
          <a:xfrm>
            <a:off x="6309359" y="2115680"/>
            <a:ext cx="2274505" cy="22537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" title="6c1dffe5-ec5d-454c-a3de-c49a84ad1ed9.jpg"/>
          <p:cNvPicPr preferRelativeResize="0"/>
          <p:nvPr/>
        </p:nvPicPr>
        <p:blipFill rotWithShape="1">
          <a:blip r:embed="rId5">
            <a:alphaModFix/>
          </a:blip>
          <a:srcRect b="13679" l="0" r="0" t="13672"/>
          <a:stretch/>
        </p:blipFill>
        <p:spPr>
          <a:xfrm>
            <a:off x="3346222" y="2098194"/>
            <a:ext cx="2274505" cy="22537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3884" y="6097283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Contenidos a desarrollar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1001631" y="2112790"/>
            <a:ext cx="7158691" cy="4192382"/>
            <a:chOff x="518589" y="211"/>
            <a:chExt cx="7158691" cy="4192382"/>
          </a:xfrm>
        </p:grpSpPr>
        <p:sp>
          <p:nvSpPr>
            <p:cNvPr id="116" name="Google Shape;116;p3"/>
            <p:cNvSpPr/>
            <p:nvPr/>
          </p:nvSpPr>
          <p:spPr>
            <a:xfrm>
              <a:off x="827085" y="211"/>
              <a:ext cx="965039" cy="965039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032749" y="205875"/>
              <a:ext cx="553710" cy="5537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18589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518589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PROBLEMÁTICA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85972" y="211"/>
              <a:ext cx="965039" cy="9650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891636" y="205875"/>
              <a:ext cx="553710" cy="5537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377476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2377476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 PROYECTO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44859" y="211"/>
              <a:ext cx="965039" cy="9650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750523" y="205875"/>
              <a:ext cx="553710" cy="5537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36363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4236363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SOLUCIÓN PROPUESTA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403746" y="211"/>
              <a:ext cx="965039" cy="965039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09410" y="205875"/>
              <a:ext cx="553710" cy="5537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095249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6095249" y="1265836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ALCANCE PROYECTO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27085" y="2294156"/>
              <a:ext cx="965039" cy="965039"/>
            </a:xfrm>
            <a:prstGeom prst="ellipse">
              <a:avLst/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32749" y="2499820"/>
              <a:ext cx="553710" cy="55371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18589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518589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TIEMPO PROPUESTO 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685972" y="2294156"/>
              <a:ext cx="965039" cy="965039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891636" y="2499820"/>
              <a:ext cx="553710" cy="55371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77476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377476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COMPETENCIAS ASOCIADAS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859" y="2294156"/>
              <a:ext cx="965039" cy="9650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750523" y="2499820"/>
              <a:ext cx="553710" cy="55371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236363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4236363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CONCLUSIÓN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403746" y="2294156"/>
              <a:ext cx="965039" cy="9650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609410" y="2499820"/>
              <a:ext cx="553710" cy="55371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095249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095249" y="3559781"/>
              <a:ext cx="1582031" cy="632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REFLEXIONES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8" name="Google Shape;14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93468" y="6103159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885341" y="365125"/>
            <a:ext cx="3630007" cy="180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</p:txBody>
      </p:sp>
      <p:pic>
        <p:nvPicPr>
          <p:cNvPr descr="Patrón de fondo&#10;&#10;El contenido generado por IA puede ser incorrecto."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10224" r="39608" t="0"/>
          <a:stretch/>
        </p:blipFill>
        <p:spPr>
          <a:xfrm>
            <a:off x="20" y="10"/>
            <a:ext cx="4587406" cy="6857990"/>
          </a:xfrm>
          <a:custGeom>
            <a:rect b="b" l="l" r="r" t="t"/>
            <a:pathLst>
              <a:path extrusionOk="0" h="6879321" w="6116569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56" name="Google Shape;156;p4"/>
          <p:cNvGrpSpPr/>
          <p:nvPr/>
        </p:nvGrpSpPr>
        <p:grpSpPr>
          <a:xfrm>
            <a:off x="4885341" y="1695450"/>
            <a:ext cx="3630007" cy="4172831"/>
            <a:chOff x="0" y="0"/>
            <a:chExt cx="3630007" cy="4172831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3630007" cy="1233179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60199" y="60199"/>
              <a:ext cx="3509609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1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Desafío 1: La Nueva Era de la App </a:t>
              </a:r>
              <a:endParaRPr b="0" i="0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0" y="1541861"/>
              <a:ext cx="3630007" cy="2630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0" y="1541861"/>
              <a:ext cx="3630007" cy="2630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350" lIns="115250" spcFirstLastPara="1" rIns="220450" wrap="square" tIns="393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Falta de personalización y proactividad en la app.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Alta tasa de desinstalación.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uniforme, no adaptada a perfiles de usuario.</a:t>
              </a:r>
              <a:endParaRPr/>
            </a:p>
          </p:txBody>
        </p:sp>
      </p:grpSp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807" y="6176963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885341" y="365125"/>
            <a:ext cx="3630007" cy="180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</p:txBody>
      </p:sp>
      <p:pic>
        <p:nvPicPr>
          <p:cNvPr descr="Patrón de fondo&#10;&#10;El contenido generado por IA puede ser incorrecto."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10224" r="39608" t="0"/>
          <a:stretch/>
        </p:blipFill>
        <p:spPr>
          <a:xfrm>
            <a:off x="20" y="10"/>
            <a:ext cx="4587406" cy="6857990"/>
          </a:xfrm>
          <a:custGeom>
            <a:rect b="b" l="l" r="r" t="t"/>
            <a:pathLst>
              <a:path extrusionOk="0" h="6879321" w="6116569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4885341" y="1714500"/>
            <a:ext cx="3630007" cy="4385471"/>
            <a:chOff x="0" y="0"/>
            <a:chExt cx="3630007" cy="4385471"/>
          </a:xfrm>
        </p:grpSpPr>
        <p:sp>
          <p:nvSpPr>
            <p:cNvPr id="169" name="Google Shape;169;p5"/>
            <p:cNvSpPr/>
            <p:nvPr/>
          </p:nvSpPr>
          <p:spPr>
            <a:xfrm>
              <a:off x="0" y="0"/>
              <a:ext cx="3630007" cy="135252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66025" y="66025"/>
              <a:ext cx="3497957" cy="122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1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Desafío 2: Faenas inteligentes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1429511"/>
              <a:ext cx="3630007" cy="295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0" y="1429511"/>
              <a:ext cx="3630007" cy="295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175" lIns="115250" spcFirstLastPara="1" rIns="241800" wrap="square" tIns="431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Supervisión manual de obras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Riesgos de seguridad sin detección temprana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Reportes lentos y manuales</a:t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043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Objetivo Proyecto</a:t>
            </a:r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>
            <a:off x="1198379" y="2114992"/>
            <a:ext cx="6765195" cy="4187977"/>
            <a:chOff x="715337" y="2413"/>
            <a:chExt cx="6765195" cy="4187977"/>
          </a:xfrm>
        </p:grpSpPr>
        <p:sp>
          <p:nvSpPr>
            <p:cNvPr id="184" name="Google Shape;184;p6"/>
            <p:cNvSpPr/>
            <p:nvPr/>
          </p:nvSpPr>
          <p:spPr>
            <a:xfrm>
              <a:off x="715337" y="2413"/>
              <a:ext cx="3221521" cy="1932912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715337" y="2413"/>
              <a:ext cx="3221521" cy="1932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una plataforma de software robusta y escalable que permita:</a:t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259011" y="2413"/>
              <a:ext cx="3221521" cy="1932912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4259011" y="2413"/>
              <a:ext cx="3221521" cy="1932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Mejore la experiencia del pasajero con una app personalizada, proactiva y adaptada a perfiles.</a:t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15337" y="2257478"/>
              <a:ext cx="3221521" cy="1932912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715337" y="2257478"/>
              <a:ext cx="3221521" cy="1932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Optimice la gestión de faenas con monitoreo en tiempo real, alertas de seguridad y reportes automáticos.</a:t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259011" y="2257478"/>
              <a:ext cx="3221521" cy="1932912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4259011" y="2257478"/>
              <a:ext cx="3221521" cy="1932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Integre ambos mundos bajo una misma arquitectura tecnológica para potenciar la toma de decisiones.</a:t>
              </a:r>
              <a:endParaRPr/>
            </a:p>
          </p:txBody>
        </p:sp>
      </p:grp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4773" y="6221836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7" y="-1"/>
            <a:ext cx="9143993" cy="37425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>
            <p:ph type="title"/>
          </p:nvPr>
        </p:nvSpPr>
        <p:spPr>
          <a:xfrm>
            <a:off x="866668" y="637763"/>
            <a:ext cx="7417348" cy="2874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Calibri"/>
              <a:buNone/>
            </a:pPr>
            <a:r>
              <a:rPr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desarrollamos nosotros?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7" y="3742597"/>
            <a:ext cx="9143993" cy="31154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866668" y="4307684"/>
            <a:ext cx="7158115" cy="190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equipo se encarga del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del desarrollo de software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870885" y="4101097"/>
            <a:ext cx="342900" cy="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2993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a viendo un teléfono vacío"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33693" r="4070" t="0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>
            <p:ph type="title"/>
          </p:nvPr>
        </p:nvSpPr>
        <p:spPr>
          <a:xfrm>
            <a:off x="603749" y="806450"/>
            <a:ext cx="3602727" cy="1633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App móvil (React Native):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603748" y="2561357"/>
            <a:ext cx="3602726" cy="3045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952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personalizadas</a:t>
            </a:r>
            <a:endParaRPr/>
          </a:p>
          <a:p>
            <a:pPr indent="-9525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adaptable por perfil:</a:t>
            </a:r>
            <a:endParaRPr/>
          </a:p>
          <a:p>
            <a:pPr indent="-95250" lvl="1" marL="40005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Turista</a:t>
            </a:r>
            <a:endParaRPr/>
          </a:p>
          <a:p>
            <a:pPr indent="-95250" lvl="1" marL="40005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Adulto mayor</a:t>
            </a:r>
            <a:endParaRPr/>
          </a:p>
          <a:p>
            <a:pPr indent="-95250" lvl="1" marL="40005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Estudiante</a:t>
            </a:r>
            <a:endParaRPr/>
          </a:p>
          <a:p>
            <a:pPr indent="-95250" lvl="1" marL="40005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Frecuente</a:t>
            </a:r>
            <a:endParaRPr/>
          </a:p>
          <a:p>
            <a:pPr indent="-9525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datos de operación</a:t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346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0" y="83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359545" y="1070800"/>
            <a:ext cx="2954766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Diapositiva 3 – Backend</a:t>
            </a:r>
            <a:endParaRPr/>
          </a:p>
        </p:txBody>
      </p:sp>
      <p:cxnSp>
        <p:nvCxnSpPr>
          <p:cNvPr id="218" name="Google Shape;218;p9"/>
          <p:cNvCxnSpPr/>
          <p:nvPr/>
        </p:nvCxnSpPr>
        <p:spPr>
          <a:xfrm>
            <a:off x="3546039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219" name="Google Shape;219;p9"/>
          <p:cNvGrpSpPr/>
          <p:nvPr/>
        </p:nvGrpSpPr>
        <p:grpSpPr>
          <a:xfrm>
            <a:off x="3831401" y="2372373"/>
            <a:ext cx="4683949" cy="2986200"/>
            <a:chOff x="0" y="1301573"/>
            <a:chExt cx="4683949" cy="2986200"/>
          </a:xfrm>
        </p:grpSpPr>
        <p:sp>
          <p:nvSpPr>
            <p:cNvPr id="220" name="Google Shape;220;p9"/>
            <p:cNvSpPr/>
            <p:nvPr/>
          </p:nvSpPr>
          <p:spPr>
            <a:xfrm>
              <a:off x="0" y="1818173"/>
              <a:ext cx="4683949" cy="88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234197" y="1301573"/>
              <a:ext cx="3278764" cy="1033200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284634" y="1352010"/>
              <a:ext cx="3177890" cy="932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3925" spcFirstLastPara="1" rIns="123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Django (Python)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0" y="3405773"/>
              <a:ext cx="4683949" cy="882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34197" y="2889173"/>
              <a:ext cx="3278764" cy="1033200"/>
            </a:xfrm>
            <a:prstGeom prst="roundRect">
              <a:avLst>
                <a:gd fmla="val 16667" name="adj"/>
              </a:avLst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284634" y="2939610"/>
              <a:ext cx="3177890" cy="932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3925" spcFirstLastPara="1" rIns="123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PostgreSQL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258" y="6157190"/>
            <a:ext cx="2517182" cy="6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