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26553-7570-495D-A768-3FD52B87AF4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8BE23-2831-4A98-9F68-8D7FC85ABC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72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3E11B-A7C5-BF6E-4700-2594535C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34CBB-95DB-DCF0-C6E3-73B16B48A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C5C05-75FB-7396-5969-4E80474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4B3FA-18FF-55C2-DC40-A2B872E7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795B1-5E53-A4DF-0B21-56761FCA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5776C-300D-9F9C-A681-567453F7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63CF2-CD87-7485-B679-C8B2B1C12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B4955-339A-446B-FD45-AABDF206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515E26-2BEC-156A-BEE0-D4F370C8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FE44D-D1D5-7CB7-1B85-2B77D65E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75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41C1D3-1C34-8A27-E256-ACF848B1D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9808-4EF3-F702-9940-B6B5933B1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4487D-7922-8827-F31B-3BE7C255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D3692-E98B-F5BE-EB55-E2602A4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862ACE-C057-F5FF-9570-456A3BD2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20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55384-4E5C-E0A2-2B2B-57CCF58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13A23-5779-CAED-5230-4F60F67B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958B5-A168-23CE-B2A6-4050C4C6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AF018-5E87-A3FE-F220-E348820E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BFF8B2-F7EE-BE85-3F54-EE2B10A3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01619-6259-DCA2-0630-31168A76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113B6-1651-9BD1-2D68-E56A724F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D14B7-301C-BC2F-5F27-858483A0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DD374-B8F3-1D71-D32D-57517E42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47F140-661B-10C5-4631-CD839088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0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F9E35-E7C2-6A11-C837-D013AD98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5BB4D-6E3A-F02E-3675-563C0832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4DB9AF-0433-0983-E37B-5B7F2369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333523-30B8-7880-FF15-A0E46981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5016C-1AB2-FDFF-89CC-74B4F132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997DE-336F-CAE5-C7D8-D361CC22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83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8AA56-EEF6-BDA4-7545-4B23F55B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16B98-6D11-36A0-0CDB-23E7ADE9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6E880-AA89-2D77-A1AC-E2D42227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B01E9E-472D-C36C-104B-87F7E2CBE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8745B5-8857-4C7F-3742-FC83F8D8B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8B4A29-082E-0339-D8CF-FAAFCEF3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F1946D-625F-1CF6-3AA1-928558E4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0FCA0B-7FBD-70B1-52C3-C57D66E5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5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CF94A-7813-5016-65C7-05CE3CB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08B7E1-C660-DEC4-C73A-0F2D1DC4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AD13BA-CB71-5B55-DFB2-4CF6BA24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CFC3D5-5716-AA9E-13E0-4E8E2A67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2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41E75F-8C5F-7A73-474B-7E652D55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366B96-E477-8D31-DF38-18010B7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0D200-AF04-5590-55A5-54F22C32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62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94874-CD87-DD1C-28CA-EC234086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C07B8-0786-A1D0-861C-BAE580C9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2D7299-51D1-BFE2-28F0-F080C848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F28B52-68C3-DA83-04E1-3D8BCA75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5713E3-5747-CCD6-3A46-AE3A922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B1627A-694A-1A45-0D0B-CBCD6D87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08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121C1-B149-0A71-111E-9E12EDF7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12C9A1-2A7B-6F24-51F8-A586AAC2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2AE48F-445E-8F30-8AD0-DE1CF0D0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8AF2A-03A9-2F4F-BCAA-C3BAE378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E9FEE0-65E5-EEEC-47C3-C81019C5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43CFA6-D7D6-499C-9A64-4316ED89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3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B0DE7E-2B6E-F6F5-B95B-AE4556E1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6C238-915C-96EC-9B61-EFA73720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473ED-2EA3-239F-EAB0-408E79C1C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0BB1-D753-4A8F-A4DA-754C4867B6BA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4278A-6F24-EAA6-A13F-EB253E546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7E9CC-7FB2-AB23-711A-F18E13EB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9B66-FE85-4FF2-ACFC-C1945A905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4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3D8563-F876-13A2-E737-84AA2285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45" y="729453"/>
            <a:ext cx="4226109" cy="34524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DC7F703-EE10-A8F9-98D3-5F4F9DCC0F83}"/>
              </a:ext>
            </a:extLst>
          </p:cNvPr>
          <p:cNvSpPr txBox="1"/>
          <p:nvPr/>
        </p:nvSpPr>
        <p:spPr>
          <a:xfrm>
            <a:off x="2863383" y="4181950"/>
            <a:ext cx="64652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Concours I.A.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559D2-087A-04F1-C79F-09524E118FF1}"/>
              </a:ext>
            </a:extLst>
          </p:cNvPr>
          <p:cNvSpPr txBox="1"/>
          <p:nvPr/>
        </p:nvSpPr>
        <p:spPr>
          <a:xfrm>
            <a:off x="3452485" y="5764541"/>
            <a:ext cx="5287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Club informatique de l’Esisar</a:t>
            </a:r>
          </a:p>
        </p:txBody>
      </p:sp>
    </p:spTree>
    <p:extLst>
      <p:ext uri="{BB962C8B-B14F-4D97-AF65-F5344CB8AC3E}">
        <p14:creationId xmlns:p14="http://schemas.microsoft.com/office/powerpoint/2010/main" val="229692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06CC64-AC71-69B2-248E-53553D136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3685E1-41B2-8DF6-F79C-EC621828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B2BA0C-CB5C-1F56-551A-175B38C96C60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2B23372-DC78-27EE-6007-E1FEB56DF246}"/>
              </a:ext>
            </a:extLst>
          </p:cNvPr>
          <p:cNvSpPr txBox="1"/>
          <p:nvPr/>
        </p:nvSpPr>
        <p:spPr>
          <a:xfrm>
            <a:off x="1485900" y="36000"/>
            <a:ext cx="7505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Fonctionnement du serveur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EE1FAA-4A75-CB39-5E06-99250C3A50EF}"/>
              </a:ext>
            </a:extLst>
          </p:cNvPr>
          <p:cNvSpPr txBox="1"/>
          <p:nvPr/>
        </p:nvSpPr>
        <p:spPr>
          <a:xfrm>
            <a:off x="0" y="9685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Calcul de trajectoire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19D068D-95A4-D8B6-FC5D-F837B7320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8071" y="1291674"/>
            <a:ext cx="5315857" cy="53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F76E1-1DE0-A2F2-D304-D8789E1E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292AA4-06FF-4A0F-97E5-F68FA7C6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B5A8E30-9E21-5661-CF8A-C9FAFDDA487C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6B6D1AE-AEA6-6D3E-31C3-7C41160F67EC}"/>
              </a:ext>
            </a:extLst>
          </p:cNvPr>
          <p:cNvSpPr txBox="1"/>
          <p:nvPr/>
        </p:nvSpPr>
        <p:spPr>
          <a:xfrm>
            <a:off x="1485900" y="36000"/>
            <a:ext cx="7505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Fonctionnement du serveur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27E88D-FC15-F6FD-9A90-9D5B3136625C}"/>
              </a:ext>
            </a:extLst>
          </p:cNvPr>
          <p:cNvSpPr txBox="1"/>
          <p:nvPr/>
        </p:nvSpPr>
        <p:spPr>
          <a:xfrm>
            <a:off x="0" y="9685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Collisions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E4FC9-664E-1267-775B-4761D9DE23DD}"/>
              </a:ext>
            </a:extLst>
          </p:cNvPr>
          <p:cNvSpPr/>
          <p:nvPr/>
        </p:nvSpPr>
        <p:spPr>
          <a:xfrm>
            <a:off x="358140" y="3246120"/>
            <a:ext cx="1363980" cy="56387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84F8F4F-85BD-74C0-2861-6C7B631BEDAD}"/>
              </a:ext>
            </a:extLst>
          </p:cNvPr>
          <p:cNvCxnSpPr/>
          <p:nvPr/>
        </p:nvCxnSpPr>
        <p:spPr>
          <a:xfrm>
            <a:off x="1577340" y="2727960"/>
            <a:ext cx="601980" cy="56388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297461-58CA-9778-C47F-787BB3C3C9DA}"/>
              </a:ext>
            </a:extLst>
          </p:cNvPr>
          <p:cNvSpPr/>
          <p:nvPr/>
        </p:nvSpPr>
        <p:spPr>
          <a:xfrm>
            <a:off x="4499610" y="2388420"/>
            <a:ext cx="1363980" cy="56387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FA2A758-0B7D-BC08-6A86-C3E449D58D97}"/>
              </a:ext>
            </a:extLst>
          </p:cNvPr>
          <p:cNvCxnSpPr/>
          <p:nvPr/>
        </p:nvCxnSpPr>
        <p:spPr>
          <a:xfrm>
            <a:off x="5528310" y="1889460"/>
            <a:ext cx="601980" cy="56388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B6D41-CB43-DD05-4CDE-9B91D77E8E6A}"/>
              </a:ext>
            </a:extLst>
          </p:cNvPr>
          <p:cNvSpPr/>
          <p:nvPr/>
        </p:nvSpPr>
        <p:spPr>
          <a:xfrm>
            <a:off x="4846320" y="4788418"/>
            <a:ext cx="1363980" cy="56387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C9144EE-F031-EE02-2DD3-5D89029C7FC6}"/>
              </a:ext>
            </a:extLst>
          </p:cNvPr>
          <p:cNvCxnSpPr/>
          <p:nvPr/>
        </p:nvCxnSpPr>
        <p:spPr>
          <a:xfrm>
            <a:off x="5528310" y="4289760"/>
            <a:ext cx="601980" cy="56388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727F1E21-D21E-3810-02EB-BD46000D5105}"/>
              </a:ext>
            </a:extLst>
          </p:cNvPr>
          <p:cNvCxnSpPr/>
          <p:nvPr/>
        </p:nvCxnSpPr>
        <p:spPr>
          <a:xfrm>
            <a:off x="2589196" y="3597691"/>
            <a:ext cx="1799925" cy="1472666"/>
          </a:xfrm>
          <a:prstGeom prst="bentConnector3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7828215E-B5A5-678D-7A63-C9FD4F0AD20C}"/>
              </a:ext>
            </a:extLst>
          </p:cNvPr>
          <p:cNvCxnSpPr>
            <a:cxnSpLocks/>
          </p:cNvCxnSpPr>
          <p:nvPr/>
        </p:nvCxnSpPr>
        <p:spPr>
          <a:xfrm flipV="1">
            <a:off x="2179320" y="2670359"/>
            <a:ext cx="2209801" cy="927332"/>
          </a:xfrm>
          <a:prstGeom prst="bentConnector3">
            <a:avLst>
              <a:gd name="adj1" fmla="val 59358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07DD138-F877-81FB-E0FD-143529BD8635}"/>
              </a:ext>
            </a:extLst>
          </p:cNvPr>
          <p:cNvCxnSpPr/>
          <p:nvPr/>
        </p:nvCxnSpPr>
        <p:spPr>
          <a:xfrm>
            <a:off x="6720840" y="2727960"/>
            <a:ext cx="158496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E51D8D1-35C5-4C2F-2E44-CC694DB8ECD3}"/>
              </a:ext>
            </a:extLst>
          </p:cNvPr>
          <p:cNvCxnSpPr/>
          <p:nvPr/>
        </p:nvCxnSpPr>
        <p:spPr>
          <a:xfrm>
            <a:off x="6720840" y="5070357"/>
            <a:ext cx="158496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A836337-C767-862C-483D-59C17705C3E7}"/>
              </a:ext>
            </a:extLst>
          </p:cNvPr>
          <p:cNvSpPr txBox="1"/>
          <p:nvPr/>
        </p:nvSpPr>
        <p:spPr>
          <a:xfrm>
            <a:off x="8514080" y="2171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Position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acceptée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4161B9A-0BB0-334F-542B-ED6A84496693}"/>
              </a:ext>
            </a:extLst>
          </p:cNvPr>
          <p:cNvSpPr txBox="1"/>
          <p:nvPr/>
        </p:nvSpPr>
        <p:spPr>
          <a:xfrm>
            <a:off x="8628380" y="4470192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Position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r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efusée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Vitesse nulle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E2E1D4A-4AAF-9A19-54AA-D412A0B22AFC}"/>
              </a:ext>
            </a:extLst>
          </p:cNvPr>
          <p:cNvSpPr txBox="1"/>
          <p:nvPr/>
        </p:nvSpPr>
        <p:spPr>
          <a:xfrm>
            <a:off x="1485900" y="3042407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Calcule de 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la trajectoire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A1615D4-E5CB-328A-FC72-50018D1E95FC}"/>
              </a:ext>
            </a:extLst>
          </p:cNvPr>
          <p:cNvSpPr txBox="1"/>
          <p:nvPr/>
        </p:nvSpPr>
        <p:spPr>
          <a:xfrm>
            <a:off x="3810000" y="304197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Inter</a:t>
            </a:r>
            <a:r>
              <a:rPr lang="fr-FR" sz="1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section nulle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7A4507B-A805-F584-A177-E5ABA6D4BC50}"/>
              </a:ext>
            </a:extLst>
          </p:cNvPr>
          <p:cNvSpPr txBox="1"/>
          <p:nvPr/>
        </p:nvSpPr>
        <p:spPr>
          <a:xfrm>
            <a:off x="4077903" y="558138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Inter</a:t>
            </a:r>
            <a:r>
              <a:rPr lang="fr-FR" sz="1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section non nulle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36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D8F67-AF8B-F2DA-6CF4-7D82216A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67EA57-4685-CADF-470C-BC330F3B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1CA9E2A-268D-306B-1E10-3999B7D2751D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A750ABC-CD38-45BA-CDB7-077097DFE119}"/>
              </a:ext>
            </a:extLst>
          </p:cNvPr>
          <p:cNvSpPr txBox="1"/>
          <p:nvPr/>
        </p:nvSpPr>
        <p:spPr>
          <a:xfrm>
            <a:off x="1485900" y="36000"/>
            <a:ext cx="30973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Inscr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BF9000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ipt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00BF63-B5AF-F8EE-1985-4840C15CA6AC}"/>
              </a:ext>
            </a:extLst>
          </p:cNvPr>
          <p:cNvSpPr txBox="1"/>
          <p:nvPr/>
        </p:nvSpPr>
        <p:spPr>
          <a:xfrm>
            <a:off x="0" y="9685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Discord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292A3A86-9461-0C7B-93EC-D1A922BCF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4893" y="1536030"/>
            <a:ext cx="5110213" cy="51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81A6C-4709-BDB0-D64C-2766BB0A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8DEB4A-7356-F98F-013C-079057C3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36F472C-C397-6833-5FF6-73539BE54399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F3A1B8B-0130-72A0-D4F5-F87297A9AC50}"/>
              </a:ext>
            </a:extLst>
          </p:cNvPr>
          <p:cNvSpPr txBox="1"/>
          <p:nvPr/>
        </p:nvSpPr>
        <p:spPr>
          <a:xfrm>
            <a:off x="1485900" y="36000"/>
            <a:ext cx="43765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Conception d’IA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9168DA-678F-D120-9890-A7DBC6908A29}"/>
              </a:ext>
            </a:extLst>
          </p:cNvPr>
          <p:cNvSpPr txBox="1"/>
          <p:nvPr/>
        </p:nvSpPr>
        <p:spPr>
          <a:xfrm>
            <a:off x="-233581" y="31058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A la main !</a:t>
            </a:r>
          </a:p>
        </p:txBody>
      </p:sp>
    </p:spTree>
    <p:extLst>
      <p:ext uri="{BB962C8B-B14F-4D97-AF65-F5344CB8AC3E}">
        <p14:creationId xmlns:p14="http://schemas.microsoft.com/office/powerpoint/2010/main" val="388570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407D5-E43A-345D-DF3B-415084A07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525FE6-46D3-BD7B-18E1-4D6F2507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23B9599-1317-D653-2232-E8933BB938CF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48E6D5A-BDBA-72A1-02DD-73B0FF9078FC}"/>
              </a:ext>
            </a:extLst>
          </p:cNvPr>
          <p:cNvSpPr txBox="1"/>
          <p:nvPr/>
        </p:nvSpPr>
        <p:spPr>
          <a:xfrm>
            <a:off x="1485900" y="36000"/>
            <a:ext cx="99998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Conception d’IA – Machine Learning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F22D3F-C8D7-D8B4-6C11-09BF589B8A38}"/>
              </a:ext>
            </a:extLst>
          </p:cNvPr>
          <p:cNvSpPr txBox="1"/>
          <p:nvPr/>
        </p:nvSpPr>
        <p:spPr>
          <a:xfrm>
            <a:off x="0" y="103728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Algorithme génétique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CEFAB97-B0E6-F0B1-CD7C-566924B96902}"/>
              </a:ext>
            </a:extLst>
          </p:cNvPr>
          <p:cNvSpPr/>
          <p:nvPr/>
        </p:nvSpPr>
        <p:spPr>
          <a:xfrm>
            <a:off x="4825465" y="2387065"/>
            <a:ext cx="2541070" cy="7411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69D2B52-7578-A388-3094-DDE44E1F0E45}"/>
              </a:ext>
            </a:extLst>
          </p:cNvPr>
          <p:cNvSpPr/>
          <p:nvPr/>
        </p:nvSpPr>
        <p:spPr>
          <a:xfrm>
            <a:off x="4825465" y="3359218"/>
            <a:ext cx="2541070" cy="7411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3E03B7-66FD-7662-EAE5-087DFC318EAB}"/>
              </a:ext>
            </a:extLst>
          </p:cNvPr>
          <p:cNvSpPr/>
          <p:nvPr/>
        </p:nvSpPr>
        <p:spPr>
          <a:xfrm>
            <a:off x="4825465" y="4339822"/>
            <a:ext cx="2541070" cy="7411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Losange 7">
            <a:extLst>
              <a:ext uri="{FF2B5EF4-FFF2-40B4-BE49-F238E27FC236}">
                <a16:creationId xmlns:a16="http://schemas.microsoft.com/office/drawing/2014/main" id="{621617E7-767F-65A3-9B4A-7B9399A04504}"/>
              </a:ext>
            </a:extLst>
          </p:cNvPr>
          <p:cNvSpPr/>
          <p:nvPr/>
        </p:nvSpPr>
        <p:spPr>
          <a:xfrm>
            <a:off x="4825465" y="5311975"/>
            <a:ext cx="2541070" cy="1185078"/>
          </a:xfrm>
          <a:prstGeom prst="diamond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BF9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B4F6CEA-672F-6935-C288-C20D4ED05784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3128210"/>
            <a:ext cx="0" cy="231008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EC55512-E91D-B478-9316-6351C475478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100363"/>
            <a:ext cx="0" cy="239459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216140-2DC8-F7AE-8DD0-A69F94CFD4F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5080967"/>
            <a:ext cx="0" cy="231008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3E4418C6-65AE-C865-4DF4-09E1ADA6F74D}"/>
              </a:ext>
            </a:extLst>
          </p:cNvPr>
          <p:cNvCxnSpPr>
            <a:cxnSpLocks/>
            <a:stCxn id="8" idx="1"/>
            <a:endCxn id="2" idx="0"/>
          </p:cNvCxnSpPr>
          <p:nvPr/>
        </p:nvCxnSpPr>
        <p:spPr>
          <a:xfrm rot="10800000" flipH="1">
            <a:off x="4825464" y="2387066"/>
            <a:ext cx="1270535" cy="3517449"/>
          </a:xfrm>
          <a:prstGeom prst="bentConnector4">
            <a:avLst>
              <a:gd name="adj1" fmla="val -17992"/>
              <a:gd name="adj2" fmla="val 106499"/>
            </a:avLst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B3A557F-B2F2-A37A-2485-6239276A3C39}"/>
              </a:ext>
            </a:extLst>
          </p:cNvPr>
          <p:cNvSpPr txBox="1"/>
          <p:nvPr/>
        </p:nvSpPr>
        <p:spPr>
          <a:xfrm>
            <a:off x="4467223" y="1638896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Population de base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1A7390F-1D08-7756-A529-087EF516A9D1}"/>
              </a:ext>
            </a:extLst>
          </p:cNvPr>
          <p:cNvSpPr txBox="1"/>
          <p:nvPr/>
        </p:nvSpPr>
        <p:spPr>
          <a:xfrm>
            <a:off x="4467222" y="2502859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Evaluation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2D9B5-2993-9401-471C-A4B96CCF994B}"/>
              </a:ext>
            </a:extLst>
          </p:cNvPr>
          <p:cNvSpPr txBox="1"/>
          <p:nvPr/>
        </p:nvSpPr>
        <p:spPr>
          <a:xfrm>
            <a:off x="4467221" y="3468180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Sélection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5FEF9DF-079B-2FAD-42CC-5BE2AE4DAD13}"/>
              </a:ext>
            </a:extLst>
          </p:cNvPr>
          <p:cNvSpPr txBox="1"/>
          <p:nvPr/>
        </p:nvSpPr>
        <p:spPr>
          <a:xfrm>
            <a:off x="4491224" y="4255491"/>
            <a:ext cx="3257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Croisement et Mutation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BB0CB22-B1BB-A868-C73A-E074F47E8208}"/>
              </a:ext>
            </a:extLst>
          </p:cNvPr>
          <p:cNvSpPr txBox="1"/>
          <p:nvPr/>
        </p:nvSpPr>
        <p:spPr>
          <a:xfrm>
            <a:off x="4467221" y="5602347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Terminé ?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7DBA41-4D99-9392-3AD4-4EB741616E14}"/>
              </a:ext>
            </a:extLst>
          </p:cNvPr>
          <p:cNvSpPr txBox="1"/>
          <p:nvPr/>
        </p:nvSpPr>
        <p:spPr>
          <a:xfrm>
            <a:off x="6485826" y="6304289"/>
            <a:ext cx="3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Résultat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0C7DAEB-FDCA-91E7-F839-23CEA84250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95999" y="2028825"/>
            <a:ext cx="0" cy="133291"/>
          </a:xfrm>
          <a:prstGeom prst="line">
            <a:avLst/>
          </a:prstGeom>
          <a:ln w="2222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92C0144F-4665-0A27-B911-97FCEDBCA20A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696844" y="5896208"/>
            <a:ext cx="68847" cy="1270535"/>
          </a:xfrm>
          <a:prstGeom prst="bentConnector2">
            <a:avLst/>
          </a:prstGeom>
          <a:ln w="2222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9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23CF4-D2EB-8188-D3D1-7E7DA875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1AD1C1-E266-FF6F-286B-B6112C22D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3019ADC-1882-6099-7C17-FC5859610A21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B64D3BB-C2E8-C67A-7EDF-A07F2FA48BDF}"/>
              </a:ext>
            </a:extLst>
          </p:cNvPr>
          <p:cNvSpPr txBox="1"/>
          <p:nvPr/>
        </p:nvSpPr>
        <p:spPr>
          <a:xfrm>
            <a:off x="1485900" y="36000"/>
            <a:ext cx="99998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Conception d’IA – Machine Learning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1D5350-D70B-1CBC-F1F9-C613B81B4ACB}"/>
              </a:ext>
            </a:extLst>
          </p:cNvPr>
          <p:cNvSpPr txBox="1"/>
          <p:nvPr/>
        </p:nvSpPr>
        <p:spPr>
          <a:xfrm>
            <a:off x="0" y="307505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A partir de données</a:t>
            </a:r>
          </a:p>
        </p:txBody>
      </p:sp>
    </p:spTree>
    <p:extLst>
      <p:ext uri="{BB962C8B-B14F-4D97-AF65-F5344CB8AC3E}">
        <p14:creationId xmlns:p14="http://schemas.microsoft.com/office/powerpoint/2010/main" val="36272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3D8563-F876-13A2-E737-84AA2285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C82FC29-9335-FB3B-AFF1-77B2C6A87FBB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AED65A1-CC1B-793B-4A6E-78F8D26F8C2F}"/>
              </a:ext>
            </a:extLst>
          </p:cNvPr>
          <p:cNvSpPr txBox="1"/>
          <p:nvPr/>
        </p:nvSpPr>
        <p:spPr>
          <a:xfrm>
            <a:off x="1485900" y="36000"/>
            <a:ext cx="29963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Somm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air</a:t>
            </a: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0D33B2-A551-86D5-69AF-7035A7F7C73E}"/>
              </a:ext>
            </a:extLst>
          </p:cNvPr>
          <p:cNvSpPr txBox="1"/>
          <p:nvPr/>
        </p:nvSpPr>
        <p:spPr>
          <a:xfrm>
            <a:off x="206587" y="1745786"/>
            <a:ext cx="118268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Qu’est-ce qu’une I.A. ?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Qu’elle est le concours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Description des </a:t>
            </a:r>
            <a:r>
              <a:rPr lang="fr-FR" sz="5000" b="1" dirty="0" err="1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I.As</a:t>
            </a: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 du concours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Fonctionnement du serveur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Quelques pistes de conception</a:t>
            </a:r>
            <a:endParaRPr kumimoji="0" lang="fr-FR" sz="5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96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04A07-93EA-D68B-F78B-94349FDC9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399588-B3BE-B382-D5EB-5F2674F8E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4E33586-D3E2-94D3-59DA-601BEFF2456C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FB7A748F-A070-5C1F-1BD5-14FF9B2DE90E}"/>
              </a:ext>
            </a:extLst>
          </p:cNvPr>
          <p:cNvSpPr txBox="1"/>
          <p:nvPr/>
        </p:nvSpPr>
        <p:spPr>
          <a:xfrm>
            <a:off x="1485900" y="36000"/>
            <a:ext cx="61510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Qu’est-ce qu’une I.A. ?</a:t>
            </a:r>
          </a:p>
        </p:txBody>
      </p:sp>
    </p:spTree>
    <p:extLst>
      <p:ext uri="{BB962C8B-B14F-4D97-AF65-F5344CB8AC3E}">
        <p14:creationId xmlns:p14="http://schemas.microsoft.com/office/powerpoint/2010/main" val="210665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69FE0-3890-C062-7EA4-FA9655CE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0CE663-B155-4022-2AC0-2A5B5255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4853A49-0424-EA47-7E0D-C064DA2ACAAD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9189EC0-A817-8237-86AB-6C86A356149A}"/>
              </a:ext>
            </a:extLst>
          </p:cNvPr>
          <p:cNvSpPr txBox="1"/>
          <p:nvPr/>
        </p:nvSpPr>
        <p:spPr>
          <a:xfrm>
            <a:off x="1485900" y="36000"/>
            <a:ext cx="61510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Qu’est-ce qu’une I.A.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B4200D-1C17-E851-4E50-F1AC9D4A998E}"/>
              </a:ext>
            </a:extLst>
          </p:cNvPr>
          <p:cNvSpPr txBox="1"/>
          <p:nvPr/>
        </p:nvSpPr>
        <p:spPr>
          <a:xfrm>
            <a:off x="744361" y="2179410"/>
            <a:ext cx="10055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accent4">
                    <a:lumMod val="75000"/>
                  </a:schemeClr>
                </a:solidFill>
              </a:rPr>
              <a:t>Définition de l’OCDE d’un système d’I.A. : </a:t>
            </a:r>
            <a:r>
              <a:rPr lang="fr-FR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Un </a:t>
            </a:r>
            <a:r>
              <a:rPr lang="fr-FR" sz="2400" b="1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système d’intelligence artificielle</a:t>
            </a:r>
            <a:r>
              <a:rPr lang="fr-FR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est un système automatisé qui, pour des objectifs explicites ou implicites, déduit, à partir d’entrées reçues, comment générer des résultats en sortie tels que des prévisions, des contenus, des recommandations ou des décisions qui peuvent influer sur des environnements physiques ou virtuels.</a:t>
            </a:r>
            <a:endParaRPr lang="fr-F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5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CB16D-6873-AF1A-0A88-55F9B8ECE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11E113-15BC-1092-469D-A038EAC8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F14131B-5C0A-73C0-FE92-9C9C0C39AF7B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7E4CFF8-40C6-C1D6-AE44-8EB31992B745}"/>
              </a:ext>
            </a:extLst>
          </p:cNvPr>
          <p:cNvSpPr txBox="1"/>
          <p:nvPr/>
        </p:nvSpPr>
        <p:spPr>
          <a:xfrm>
            <a:off x="1485900" y="36000"/>
            <a:ext cx="61510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Qu’elle est le concours</a:t>
            </a:r>
            <a:endParaRPr lang="fr-FR" sz="5000" b="1" dirty="0">
              <a:solidFill>
                <a:srgbClr val="FFC000">
                  <a:lumMod val="75000"/>
                </a:srgb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2AA0B5-9EAC-0E4B-0192-B07C5FD7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26" y="1599944"/>
            <a:ext cx="7144747" cy="3658111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02784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3620F-5796-5C71-4F9B-45ED0395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721C6E-BEC3-D56B-5934-0EC8653F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EDDA8F0-632F-A743-013E-71D0771D4AE0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F4B4086F-EF08-C555-0465-837DC80432DC}"/>
              </a:ext>
            </a:extLst>
          </p:cNvPr>
          <p:cNvSpPr txBox="1"/>
          <p:nvPr/>
        </p:nvSpPr>
        <p:spPr>
          <a:xfrm>
            <a:off x="1485900" y="36000"/>
            <a:ext cx="79512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Caractéristiques de la voiture</a:t>
            </a:r>
            <a:endParaRPr kumimoji="0" lang="fr-FR" sz="5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8B727F-0C99-9510-D78E-24895A48E719}"/>
                  </a:ext>
                </a:extLst>
              </p:cNvPr>
              <p:cNvSpPr txBox="1"/>
              <p:nvPr/>
            </p:nvSpPr>
            <p:spPr>
              <a:xfrm>
                <a:off x="195262" y="1215349"/>
                <a:ext cx="11653837" cy="4427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5.5 m de longueur</a:t>
                </a: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1.8 m de largeur</a:t>
                </a: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750 kg</a:t>
                </a: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3.6 m d’empattement</a:t>
                </a: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3 s pour passer de 0 km/h à 100km/h</a:t>
                </a: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20 s pour passer de 100 km/h à 10 km/h si aucune accélération est donnée. (</a:t>
                </a:r>
                <a14:m>
                  <m:oMath xmlns:m="http://schemas.openxmlformats.org/officeDocument/2006/math">
                    <m:r>
                      <a:rPr lang="fr-FR" sz="2200" i="1" kern="1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frein moteur/force de frottement) </a:t>
                </a: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2.7 m/s vitesse max en marche arrière</a:t>
                </a: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sz="2200" i="1" kern="10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≈94</m:t>
                    </m:r>
                  </m:oMath>
                </a14:m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m/s vitesse max marche avant</a:t>
                </a:r>
                <a:endParaRPr lang="fr-FR" sz="22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2.8 s pour passer de 340 km/h à 100 km/h en capacité de freinage.</a:t>
                </a:r>
                <a:endParaRPr lang="fr-FR" sz="22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8213 kg.m.s</a:t>
                </a:r>
                <a:r>
                  <a:rPr lang="fr-FR" sz="2200" kern="100" baseline="300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force maximale d’accélération</a:t>
                </a:r>
                <a:endParaRPr lang="fr-FR" sz="22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12735 kg.m.s</a:t>
                </a:r>
                <a:r>
                  <a:rPr lang="fr-FR" sz="2200" kern="100" baseline="300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 </a:t>
                </a:r>
                <a:r>
                  <a:rPr lang="fr-FR" sz="2200" kern="10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force maximale de freinage</a:t>
                </a:r>
                <a:endParaRPr lang="fr-FR" sz="22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8B727F-0C99-9510-D78E-24895A48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2" y="1215349"/>
                <a:ext cx="11653837" cy="4427302"/>
              </a:xfrm>
              <a:prstGeom prst="rect">
                <a:avLst/>
              </a:prstGeom>
              <a:blipFill>
                <a:blip r:embed="rId3"/>
                <a:stretch>
                  <a:fillRect l="-575" t="-550" b="-19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1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790D32-F51D-85D6-3DF9-2706F8980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B9A7CD-CD81-1867-C0BF-B4BF10E3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577A60A-405F-AB9F-2F23-F039361DC0D2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08F4914-01A6-31D6-0811-18C7116E119C}"/>
              </a:ext>
            </a:extLst>
          </p:cNvPr>
          <p:cNvSpPr txBox="1"/>
          <p:nvPr/>
        </p:nvSpPr>
        <p:spPr>
          <a:xfrm>
            <a:off x="1485900" y="36000"/>
            <a:ext cx="81339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Personnalisation de la voiture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4D8894-85FE-341B-AC50-C460BD88D820}"/>
              </a:ext>
            </a:extLst>
          </p:cNvPr>
          <p:cNvSpPr txBox="1"/>
          <p:nvPr/>
        </p:nvSpPr>
        <p:spPr>
          <a:xfrm>
            <a:off x="0" y="9685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Placement des capteurs</a:t>
            </a:r>
          </a:p>
        </p:txBody>
      </p:sp>
      <p:pic>
        <p:nvPicPr>
          <p:cNvPr id="4" name="Image 3" descr="Une image contenant rouge, Carmin, Graphique, conception&#10;&#10;Description générée automatiquement">
            <a:extLst>
              <a:ext uri="{FF2B5EF4-FFF2-40B4-BE49-F238E27FC236}">
                <a16:creationId xmlns:a16="http://schemas.microsoft.com/office/drawing/2014/main" id="{FD736FEE-CDDA-8254-4E55-337F1108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25" y="2197985"/>
            <a:ext cx="7753350" cy="3876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435971-C6F0-C214-D72A-5C704564C506}"/>
              </a:ext>
            </a:extLst>
          </p:cNvPr>
          <p:cNvSpPr/>
          <p:nvPr/>
        </p:nvSpPr>
        <p:spPr>
          <a:xfrm>
            <a:off x="2243325" y="2197985"/>
            <a:ext cx="7753350" cy="3876675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17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1FDC26-D628-124F-671A-985749756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C08B16-AB5B-4448-F2D2-EA7B99AD5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443EAA0-A798-2811-822D-4CE1F3E15FF1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D95C049-1E1A-004E-BB54-3B099DA5423E}"/>
              </a:ext>
            </a:extLst>
          </p:cNvPr>
          <p:cNvSpPr txBox="1"/>
          <p:nvPr/>
        </p:nvSpPr>
        <p:spPr>
          <a:xfrm>
            <a:off x="1485900" y="36000"/>
            <a:ext cx="42803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Entrées-Sorties</a:t>
            </a:r>
            <a:endParaRPr kumimoji="0" lang="fr-FR" sz="5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EB9C9F-6DCF-61E8-8AB0-A12BEC3AC377}"/>
              </a:ext>
            </a:extLst>
          </p:cNvPr>
          <p:cNvSpPr txBox="1"/>
          <p:nvPr/>
        </p:nvSpPr>
        <p:spPr>
          <a:xfrm>
            <a:off x="206587" y="1166842"/>
            <a:ext cx="118268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Entrées :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Vitesse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Les mesures des capteurs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Angle des roues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Sens (marche avant ou arrière)</a:t>
            </a:r>
            <a:endParaRPr lang="fr-FR" sz="3200" b="1" dirty="0">
              <a:solidFill>
                <a:srgbClr val="FFC000">
                  <a:lumMod val="75000"/>
                </a:srgbClr>
              </a:solidFill>
              <a:latin typeface="Bradley Hand ITC" panose="03070402050302030203" pitchFamily="66" charset="0"/>
            </a:endParaRPr>
          </a:p>
          <a:p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Sorties :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Accélération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Angle des roues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Sens</a:t>
            </a:r>
          </a:p>
          <a:p>
            <a:endParaRPr lang="fr-FR" sz="3200" b="1" dirty="0">
              <a:solidFill>
                <a:srgbClr val="FFC000">
                  <a:lumMod val="75000"/>
                </a:srgbClr>
              </a:solidFill>
              <a:latin typeface="Bradley Hand ITC" panose="03070402050302030203" pitchFamily="66" charset="0"/>
            </a:endParaRPr>
          </a:p>
          <a:p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Boucle serveur 5 ms</a:t>
            </a:r>
          </a:p>
        </p:txBody>
      </p:sp>
    </p:spTree>
    <p:extLst>
      <p:ext uri="{BB962C8B-B14F-4D97-AF65-F5344CB8AC3E}">
        <p14:creationId xmlns:p14="http://schemas.microsoft.com/office/powerpoint/2010/main" val="51254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8FDDB8-A3E5-74A3-4B5B-0C0C021F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7A70DD-5915-7907-0233-DBB8C7E5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6000"/>
            <a:ext cx="1057275" cy="863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5E55DCC-79D3-CC80-E380-230C76E40AF7}"/>
              </a:ext>
            </a:extLst>
          </p:cNvPr>
          <p:cNvCxnSpPr>
            <a:cxnSpLocks/>
          </p:cNvCxnSpPr>
          <p:nvPr/>
        </p:nvCxnSpPr>
        <p:spPr>
          <a:xfrm flipV="1">
            <a:off x="0" y="968509"/>
            <a:ext cx="122400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E787C91-E50E-E031-1361-8B90619545B0}"/>
              </a:ext>
            </a:extLst>
          </p:cNvPr>
          <p:cNvSpPr txBox="1"/>
          <p:nvPr/>
        </p:nvSpPr>
        <p:spPr>
          <a:xfrm>
            <a:off x="1485900" y="36000"/>
            <a:ext cx="28055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0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Les cartes</a:t>
            </a:r>
            <a:endParaRPr kumimoji="0" lang="fr-FR" sz="5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A7A833-FFB0-49F1-4151-0E7539C5062B}"/>
              </a:ext>
            </a:extLst>
          </p:cNvPr>
          <p:cNvSpPr txBox="1"/>
          <p:nvPr/>
        </p:nvSpPr>
        <p:spPr>
          <a:xfrm>
            <a:off x="206587" y="1166842"/>
            <a:ext cx="11826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-La voiture sera toujours dans la bonne direction pour un sens marche avant.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3200" b="1" dirty="0">
              <a:solidFill>
                <a:srgbClr val="FFC000">
                  <a:lumMod val="75000"/>
                </a:srgbClr>
              </a:solidFill>
              <a:latin typeface="Bradley Hand ITC" panose="03070402050302030203" pitchFamily="66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-3 catégories de cartes selon les critères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		-Longueur minimum des murs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3200" b="1" dirty="0">
                <a:solidFill>
                  <a:srgbClr val="FFC000">
                    <a:lumMod val="75000"/>
                  </a:srgbClr>
                </a:solidFill>
                <a:latin typeface="Bradley Hand ITC" panose="03070402050302030203" pitchFamily="66" charset="0"/>
              </a:rPr>
              <a:t>		-Angle minimum entre 2 murs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ADBFC0-BA13-CCA9-B012-D4C00F86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26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C9B66-FE85-4FF2-ACFC-C1945A90597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/nb</a:t>
            </a:r>
          </a:p>
        </p:txBody>
      </p:sp>
    </p:spTree>
    <p:extLst>
      <p:ext uri="{BB962C8B-B14F-4D97-AF65-F5344CB8AC3E}">
        <p14:creationId xmlns:p14="http://schemas.microsoft.com/office/powerpoint/2010/main" val="165635062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371</Words>
  <Application>Microsoft Office PowerPoint</Application>
  <PresentationFormat>Grand écran</PresentationFormat>
  <Paragraphs>72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Aptos</vt:lpstr>
      <vt:lpstr>Arial</vt:lpstr>
      <vt:lpstr>Bradley Hand ITC</vt:lpstr>
      <vt:lpstr>Calibri</vt:lpstr>
      <vt:lpstr>Calibri Light</vt:lpstr>
      <vt:lpstr>Cambria Math</vt:lpstr>
      <vt:lpstr>Courier New</vt:lpstr>
      <vt:lpstr>Roboto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Bilheux</dc:creator>
  <cp:lastModifiedBy>Louis Bilheux</cp:lastModifiedBy>
  <cp:revision>3</cp:revision>
  <dcterms:created xsi:type="dcterms:W3CDTF">2024-10-21T23:28:12Z</dcterms:created>
  <dcterms:modified xsi:type="dcterms:W3CDTF">2024-10-22T06:06:00Z</dcterms:modified>
</cp:coreProperties>
</file>