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sd" ContentType="application/vnd.visi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3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4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5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6.xml" ContentType="application/vnd.openxmlformats-officedocument.presentationml.notesSlide+xml"/>
  <Override PartName="/ppt/tags/tag30.xml" ContentType="application/vnd.openxmlformats-officedocument.presentationml.tags+xml"/>
  <Override PartName="/ppt/notesSlides/notesSlide17.xml" ContentType="application/vnd.openxmlformats-officedocument.presentationml.notesSlide+xml"/>
  <Override PartName="/ppt/tags/tag31.xml" ContentType="application/vnd.openxmlformats-officedocument.presentationml.tags+xml"/>
  <Override PartName="/ppt/notesSlides/notesSlide18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9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20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21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2.xml" ContentType="application/vnd.openxmlformats-officedocument.presentationml.notesSlide+xml"/>
  <Override PartName="/ppt/tags/tag40.xml" ContentType="application/vnd.openxmlformats-officedocument.presentationml.tags+xml"/>
  <Override PartName="/ppt/notesSlides/notesSlide23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24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5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26.xml" ContentType="application/vnd.openxmlformats-officedocument.presentationml.notesSlide+xml"/>
  <Override PartName="/ppt/tags/tag50.xml" ContentType="application/vnd.openxmlformats-officedocument.presentationml.tags+xml"/>
  <Override PartName="/ppt/notesSlides/notesSlide27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28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29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30.xml" ContentType="application/vnd.openxmlformats-officedocument.presentationml.notesSlide+xml"/>
  <Override PartName="/ppt/tags/tag61.xml" ContentType="application/vnd.openxmlformats-officedocument.presentationml.tags+xml"/>
  <Override PartName="/ppt/notesSlides/notesSlide31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32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33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34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35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36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37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38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39.xml" ContentType="application/vnd.openxmlformats-officedocument.presentationml.notesSlide+xml"/>
  <Override PartName="/ppt/tags/tag83.xml" ContentType="application/vnd.openxmlformats-officedocument.presentationml.tags+xml"/>
  <Override PartName="/ppt/notesSlides/notesSlide40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41.xml" ContentType="application/vnd.openxmlformats-officedocument.presentationml.notesSlide+xml"/>
  <Override PartName="/ppt/tags/tag88.xml" ContentType="application/vnd.openxmlformats-officedocument.presentationml.tags+xml"/>
  <Override PartName="/ppt/notesSlides/notesSlide42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43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44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45.xml" ContentType="application/vnd.openxmlformats-officedocument.presentationml.notesSlide+xml"/>
  <Override PartName="/ppt/tags/tag95.xml" ContentType="application/vnd.openxmlformats-officedocument.presentationml.tags+xml"/>
  <Override PartName="/ppt/notesSlides/notesSlide46.xml" ContentType="application/vnd.openxmlformats-officedocument.presentationml.notesSlide+xml"/>
  <Override PartName="/ppt/tags/tag96.xml" ContentType="application/vnd.openxmlformats-officedocument.presentationml.tags+xml"/>
  <Override PartName="/ppt/notesSlides/notesSlide47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48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49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50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51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52.xml" ContentType="application/vnd.openxmlformats-officedocument.presentationml.notesSlide+xml"/>
  <Override PartName="/ppt/tags/tag109.xml" ContentType="application/vnd.openxmlformats-officedocument.presentationml.tags+xml"/>
  <Override PartName="/ppt/notesSlides/notesSlide53.xml" ContentType="application/vnd.openxmlformats-officedocument.presentationml.notesSlide+xml"/>
  <Override PartName="/ppt/tags/tag110.xml" ContentType="application/vnd.openxmlformats-officedocument.presentationml.tags+xml"/>
  <Override PartName="/ppt/notesSlides/notesSlide54.xml" ContentType="application/vnd.openxmlformats-officedocument.presentationml.notesSlide+xml"/>
  <Override PartName="/ppt/tags/tag111.xml" ContentType="application/vnd.openxmlformats-officedocument.presentationml.tags+xml"/>
  <Override PartName="/ppt/notesSlides/notesSlide55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56.xml" ContentType="application/vnd.openxmlformats-officedocument.presentationml.notesSlide+xml"/>
  <Override PartName="/ppt/tags/tag114.xml" ContentType="application/vnd.openxmlformats-officedocument.presentationml.tags+xml"/>
  <Override PartName="/ppt/notesSlides/notesSlide57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58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59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60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61.xml" ContentType="application/vnd.openxmlformats-officedocument.presentationml.notesSlid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62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63.xml" ContentType="application/vnd.openxmlformats-officedocument.presentationml.notesSlide+xml"/>
  <Override PartName="/ppt/tags/tag143.xml" ContentType="application/vnd.openxmlformats-officedocument.presentationml.tags+xml"/>
  <Override PartName="/ppt/notesSlides/notesSlide64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65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notesSlides/notesSlide66.xml" ContentType="application/vnd.openxmlformats-officedocument.presentationml.notesSlid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notesSlides/notesSlide67.xml" ContentType="application/vnd.openxmlformats-officedocument.presentationml.notesSlid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68.xml" ContentType="application/vnd.openxmlformats-officedocument.presentationml.notesSlide+xml"/>
  <Override PartName="/ppt/tags/tag154.xml" ContentType="application/vnd.openxmlformats-officedocument.presentationml.tags+xml"/>
  <Override PartName="/ppt/notesSlides/notesSlide69.xml" ContentType="application/vnd.openxmlformats-officedocument.presentationml.notesSlid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70.xml" ContentType="application/vnd.openxmlformats-officedocument.presentationml.notesSlid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71.xml" ContentType="application/vnd.openxmlformats-officedocument.presentationml.notesSlide+xml"/>
  <Override PartName="/ppt/tags/tag160.xml" ContentType="application/vnd.openxmlformats-officedocument.presentationml.tags+xml"/>
  <Override PartName="/ppt/notesSlides/notesSlide72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73.xml" ContentType="application/vnd.openxmlformats-officedocument.presentationml.notesSlid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74.xml" ContentType="application/vnd.openxmlformats-officedocument.presentationml.notesSlide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notesSlides/notesSlide75.xml" ContentType="application/vnd.openxmlformats-officedocument.presentationml.notesSlide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notesSlides/notesSlide76.xml" ContentType="application/vnd.openxmlformats-officedocument.presentationml.notesSlide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tags/tag177.xml" ContentType="application/vnd.openxmlformats-officedocument.presentationml.tags+xml"/>
  <Override PartName="/ppt/notesSlides/notesSlide79.xml" ContentType="application/vnd.openxmlformats-officedocument.presentationml.notesSlide+xml"/>
  <Override PartName="/ppt/tags/tag178.xml" ContentType="application/vnd.openxmlformats-officedocument.presentationml.tags+xml"/>
  <Override PartName="/ppt/notesSlides/notesSlide80.xml" ContentType="application/vnd.openxmlformats-officedocument.presentationml.notesSlide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notesSlides/notesSlide81.xml" ContentType="application/vnd.openxmlformats-officedocument.presentationml.notesSlide+xml"/>
  <Override PartName="/ppt/tags/tag181.xml" ContentType="application/vnd.openxmlformats-officedocument.presentationml.tags+xml"/>
  <Override PartName="/ppt/notesSlides/notesSlide82.xml" ContentType="application/vnd.openxmlformats-officedocument.presentationml.notesSlide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notesSlides/notesSlide83.xml" ContentType="application/vnd.openxmlformats-officedocument.presentationml.notesSlide+xml"/>
  <Override PartName="/ppt/tags/tag184.xml" ContentType="application/vnd.openxmlformats-officedocument.presentationml.tags+xml"/>
  <Override PartName="/ppt/notesSlides/notesSlide84.xml" ContentType="application/vnd.openxmlformats-officedocument.presentationml.notesSlide+xml"/>
  <Override PartName="/ppt/tags/tag185.xml" ContentType="application/vnd.openxmlformats-officedocument.presentationml.tags+xml"/>
  <Override PartName="/ppt/notesSlides/notesSlide85.xml" ContentType="application/vnd.openxmlformats-officedocument.presentationml.notesSlide+xml"/>
  <Override PartName="/ppt/tags/tag186.xml" ContentType="application/vnd.openxmlformats-officedocument.presentationml.tags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8"/>
  </p:notesMasterIdLst>
  <p:handoutMasterIdLst>
    <p:handoutMasterId r:id="rId89"/>
  </p:handoutMasterIdLst>
  <p:sldIdLst>
    <p:sldId id="386" r:id="rId2"/>
    <p:sldId id="257" r:id="rId3"/>
    <p:sldId id="388" r:id="rId4"/>
    <p:sldId id="260" r:id="rId5"/>
    <p:sldId id="261" r:id="rId6"/>
    <p:sldId id="262" r:id="rId7"/>
    <p:sldId id="361" r:id="rId8"/>
    <p:sldId id="266" r:id="rId9"/>
    <p:sldId id="268" r:id="rId10"/>
    <p:sldId id="389" r:id="rId11"/>
    <p:sldId id="271" r:id="rId12"/>
    <p:sldId id="411" r:id="rId13"/>
    <p:sldId id="273" r:id="rId14"/>
    <p:sldId id="378" r:id="rId15"/>
    <p:sldId id="274" r:id="rId16"/>
    <p:sldId id="376" r:id="rId17"/>
    <p:sldId id="277" r:id="rId18"/>
    <p:sldId id="390" r:id="rId19"/>
    <p:sldId id="363" r:id="rId20"/>
    <p:sldId id="280" r:id="rId21"/>
    <p:sldId id="282" r:id="rId22"/>
    <p:sldId id="408" r:id="rId23"/>
    <p:sldId id="391" r:id="rId24"/>
    <p:sldId id="283" r:id="rId25"/>
    <p:sldId id="399" r:id="rId26"/>
    <p:sldId id="286" r:id="rId27"/>
    <p:sldId id="401" r:id="rId28"/>
    <p:sldId id="362" r:id="rId29"/>
    <p:sldId id="289" r:id="rId30"/>
    <p:sldId id="290" r:id="rId31"/>
    <p:sldId id="392" r:id="rId32"/>
    <p:sldId id="291" r:id="rId33"/>
    <p:sldId id="365" r:id="rId34"/>
    <p:sldId id="294" r:id="rId35"/>
    <p:sldId id="295" r:id="rId36"/>
    <p:sldId id="367" r:id="rId37"/>
    <p:sldId id="368" r:id="rId38"/>
    <p:sldId id="369" r:id="rId39"/>
    <p:sldId id="303" r:id="rId40"/>
    <p:sldId id="404" r:id="rId41"/>
    <p:sldId id="307" r:id="rId42"/>
    <p:sldId id="393" r:id="rId43"/>
    <p:sldId id="304" r:id="rId44"/>
    <p:sldId id="305" r:id="rId45"/>
    <p:sldId id="306" r:id="rId46"/>
    <p:sldId id="394" r:id="rId47"/>
    <p:sldId id="308" r:id="rId48"/>
    <p:sldId id="355" r:id="rId49"/>
    <p:sldId id="356" r:id="rId50"/>
    <p:sldId id="357" r:id="rId51"/>
    <p:sldId id="406" r:id="rId52"/>
    <p:sldId id="383" r:id="rId53"/>
    <p:sldId id="395" r:id="rId54"/>
    <p:sldId id="317" r:id="rId55"/>
    <p:sldId id="318" r:id="rId56"/>
    <p:sldId id="320" r:id="rId57"/>
    <p:sldId id="321" r:id="rId58"/>
    <p:sldId id="323" r:id="rId59"/>
    <p:sldId id="370" r:id="rId60"/>
    <p:sldId id="324" r:id="rId61"/>
    <p:sldId id="325" r:id="rId62"/>
    <p:sldId id="326" r:id="rId63"/>
    <p:sldId id="327" r:id="rId64"/>
    <p:sldId id="396" r:id="rId65"/>
    <p:sldId id="328" r:id="rId66"/>
    <p:sldId id="330" r:id="rId67"/>
    <p:sldId id="331" r:id="rId68"/>
    <p:sldId id="332" r:id="rId69"/>
    <p:sldId id="333" r:id="rId70"/>
    <p:sldId id="334" r:id="rId71"/>
    <p:sldId id="335" r:id="rId72"/>
    <p:sldId id="397" r:id="rId73"/>
    <p:sldId id="359" r:id="rId74"/>
    <p:sldId id="371" r:id="rId75"/>
    <p:sldId id="340" r:id="rId76"/>
    <p:sldId id="342" r:id="rId77"/>
    <p:sldId id="344" r:id="rId78"/>
    <p:sldId id="349" r:id="rId79"/>
    <p:sldId id="398" r:id="rId80"/>
    <p:sldId id="350" r:id="rId81"/>
    <p:sldId id="351" r:id="rId82"/>
    <p:sldId id="409" r:id="rId83"/>
    <p:sldId id="352" r:id="rId84"/>
    <p:sldId id="405" r:id="rId85"/>
    <p:sldId id="354" r:id="rId86"/>
    <p:sldId id="410" r:id="rId8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618" autoAdjust="0"/>
    <p:restoredTop sz="90877" autoAdjust="0"/>
  </p:normalViewPr>
  <p:slideViewPr>
    <p:cSldViewPr>
      <p:cViewPr varScale="1">
        <p:scale>
          <a:sx n="81" d="100"/>
          <a:sy n="81" d="100"/>
        </p:scale>
        <p:origin x="112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92" d="100"/>
          <a:sy n="192" d="100"/>
        </p:scale>
        <p:origin x="15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58DC7-2DB0-F743-B206-666BD2CB356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B4F19-52D0-CA4D-A6ED-ADA89533F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36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06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73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31AEFE-CFFB-4813-BD81-B8BE1CA6C693}" type="slidenum">
              <a:rPr lang="en-US" sz="1200">
                <a:latin typeface="Times New Roman" pitchFamily="18" charset="0"/>
              </a:rPr>
              <a:pPr eaLnBrk="1" hangingPunct="1"/>
              <a:t>11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31AEFE-CFFB-4813-BD81-B8BE1CA6C693}" type="slidenum">
              <a:rPr lang="en-US" sz="1200">
                <a:latin typeface="Times New Roman" pitchFamily="18" charset="0"/>
              </a:rPr>
              <a:pPr eaLnBrk="1" hangingPunct="1"/>
              <a:t>12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61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8F31FC-A4B5-4841-A68E-31207F3929AD}" type="slidenum">
              <a:rPr lang="en-US" sz="1200">
                <a:latin typeface="Times New Roman" pitchFamily="18" charset="0"/>
              </a:rPr>
              <a:pPr eaLnBrk="1" hangingPunct="1"/>
              <a:t>13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BD8F3F-F50B-4D2D-9088-20983DC5CDB3}" type="slidenum">
              <a:rPr lang="en-US" sz="1200">
                <a:latin typeface="Times New Roman" pitchFamily="18" charset="0"/>
              </a:rPr>
              <a:pPr eaLnBrk="1" hangingPunct="1"/>
              <a:t>14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477A3AC-D42F-4D0B-9EF9-E4E1B354D284}" type="slidenum">
              <a:rPr lang="en-US" sz="1200">
                <a:latin typeface="Times New Roman" pitchFamily="18" charset="0"/>
              </a:rPr>
              <a:pPr eaLnBrk="1" hangingPunct="1"/>
              <a:t>15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477A3AC-D42F-4D0B-9EF9-E4E1B354D284}" type="slidenum">
              <a:rPr lang="en-US" sz="1200">
                <a:latin typeface="Times New Roman" pitchFamily="18" charset="0"/>
              </a:rPr>
              <a:pPr eaLnBrk="1" hangingPunct="1"/>
              <a:t>16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A30C677-1DE6-4DC4-8C19-8E725DEB7533}" type="slidenum">
              <a:rPr lang="en-US" sz="1200">
                <a:latin typeface="Times New Roman" pitchFamily="18" charset="0"/>
              </a:rPr>
              <a:pPr eaLnBrk="1" hangingPunct="1"/>
              <a:t>17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1" dirty="0">
                <a:solidFill>
                  <a:srgbClr val="FFC000"/>
                </a:solidFill>
              </a:rPr>
              <a:t>There are 10 kinds of people in this world: those who can count in binary and those who can’t.</a:t>
            </a:r>
            <a:endParaRPr lang="en-US" sz="1200" b="1" dirty="0">
              <a:solidFill>
                <a:srgbClr val="FFC000"/>
              </a:solidFill>
            </a:endParaRP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93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FF139FA-840F-4B42-8A3A-EA6EEE9A30BF}" type="slidenum">
              <a:rPr lang="en-US" sz="1200">
                <a:latin typeface="Times New Roman" pitchFamily="18" charset="0"/>
              </a:rPr>
              <a:pPr eaLnBrk="1" hangingPunct="1"/>
              <a:t>19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A6ED039-A1F1-44BE-8E16-1A39D5826A03}" type="slidenum">
              <a:rPr lang="en-US" sz="1200">
                <a:latin typeface="Times New Roman" pitchFamily="18" charset="0"/>
              </a:rPr>
              <a:pPr eaLnBrk="1" hangingPunct="1"/>
              <a:t>20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D1E3FB6-9A85-4B1C-9E09-1A180F2215D9}" type="slidenum">
              <a:rPr lang="en-US" sz="1200">
                <a:latin typeface="Times New Roman" pitchFamily="18" charset="0"/>
              </a:rPr>
              <a:pPr eaLnBrk="1" hangingPunct="1"/>
              <a:t>21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D1E3FB6-9A85-4B1C-9E09-1A180F2215D9}" type="slidenum">
              <a:rPr lang="en-US" sz="1200">
                <a:latin typeface="Times New Roman" pitchFamily="18" charset="0"/>
              </a:rPr>
              <a:pPr eaLnBrk="1" hangingPunct="1"/>
              <a:t>22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291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628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A5088C4-3084-40AD-9F6F-70700F29887E}" type="slidenum">
              <a:rPr lang="en-US" sz="1200">
                <a:latin typeface="Times New Roman" pitchFamily="18" charset="0"/>
              </a:rPr>
              <a:pPr eaLnBrk="1" hangingPunct="1"/>
              <a:t>24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38063-1D29-4B05-9212-3D783BAEE8ED}" type="slidenum">
              <a:rPr lang="en-US" sz="1200">
                <a:latin typeface="Times New Roman" pitchFamily="18" charset="0"/>
              </a:rPr>
              <a:pPr eaLnBrk="1" hangingPunct="1"/>
              <a:t>25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8447544-2DD3-4828-8D05-3DC499B78283}" type="slidenum">
              <a:rPr lang="en-US" sz="1200">
                <a:latin typeface="Times New Roman" pitchFamily="18" charset="0"/>
              </a:rPr>
              <a:pPr eaLnBrk="1" hangingPunct="1"/>
              <a:t>26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254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0AA32E3-F1F4-48E7-9A2C-16548E9979D3}" type="slidenum">
              <a:rPr lang="en-US" sz="1200">
                <a:latin typeface="Times New Roman" pitchFamily="18" charset="0"/>
              </a:rPr>
              <a:pPr eaLnBrk="1" hangingPunct="1"/>
              <a:t>28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E1435A7-99F8-4630-901C-D04F7ADA3649}" type="slidenum">
              <a:rPr lang="en-US" sz="1200">
                <a:latin typeface="Times New Roman" pitchFamily="18" charset="0"/>
              </a:rPr>
              <a:pPr eaLnBrk="1" hangingPunct="1"/>
              <a:t>29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5035135-D519-44EB-8BBC-75CDFE0DE662}" type="slidenum">
              <a:rPr lang="en-US" sz="1200">
                <a:latin typeface="Times New Roman" pitchFamily="18" charset="0"/>
              </a:rPr>
              <a:pPr eaLnBrk="1" hangingPunct="1"/>
              <a:t>30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161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339334B-667E-4594-8258-137D32A046CA}" type="slidenum">
              <a:rPr lang="en-US" sz="1200">
                <a:latin typeface="Times New Roman" pitchFamily="18" charset="0"/>
              </a:rPr>
              <a:pPr eaLnBrk="1" hangingPunct="1"/>
              <a:t>32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0635FA3-67BB-4B04-A76B-39A6E620BF9C}" type="slidenum">
              <a:rPr lang="en-US" sz="1200">
                <a:latin typeface="Times New Roman" pitchFamily="18" charset="0"/>
              </a:rPr>
              <a:pPr eaLnBrk="1" hangingPunct="1"/>
              <a:t>33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F91A6F-0A81-42D9-BBC6-DD8E71355CC8}" type="slidenum">
              <a:rPr lang="en-US" sz="1200">
                <a:latin typeface="Times New Roman" pitchFamily="18" charset="0"/>
              </a:rPr>
              <a:pPr eaLnBrk="1" hangingPunct="1"/>
              <a:t>34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F53544F-2C95-4111-865C-3BBF9FCAE9AF}" type="slidenum">
              <a:rPr lang="en-US" sz="1200">
                <a:latin typeface="Times New Roman" pitchFamily="18" charset="0"/>
              </a:rPr>
              <a:pPr eaLnBrk="1" hangingPunct="1"/>
              <a:t>35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44E06FF-C554-4B41-BA7D-66095FF1D435}" type="slidenum">
              <a:rPr lang="en-US" sz="1200">
                <a:latin typeface="Times New Roman" pitchFamily="18" charset="0"/>
              </a:rPr>
              <a:pPr eaLnBrk="1" hangingPunct="1"/>
              <a:t>36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5E3A068-D972-43A1-84DA-2F21E1A7801D}" type="slidenum">
              <a:rPr lang="en-US" sz="1200">
                <a:latin typeface="Times New Roman" pitchFamily="18" charset="0"/>
              </a:rPr>
              <a:pPr eaLnBrk="1" hangingPunct="1"/>
              <a:t>37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8393523-AE5F-4CC2-8C01-8DB325F3D588}" type="slidenum">
              <a:rPr lang="en-US" sz="1200">
                <a:latin typeface="Times New Roman" pitchFamily="18" charset="0"/>
              </a:rPr>
              <a:pPr eaLnBrk="1" hangingPunct="1"/>
              <a:t>38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78DB572-2D98-4747-8FB9-A71BF1000741}" type="slidenum">
              <a:rPr lang="en-US" sz="1200">
                <a:latin typeface="Times New Roman" pitchFamily="18" charset="0"/>
              </a:rPr>
              <a:pPr eaLnBrk="1" hangingPunct="1"/>
              <a:t>39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A05548-152E-4744-A3EA-B22B905FD732}" type="slidenum">
              <a:rPr lang="en-US" sz="1200">
                <a:latin typeface="Times New Roman" pitchFamily="18" charset="0"/>
              </a:rPr>
              <a:pPr eaLnBrk="1" hangingPunct="1"/>
              <a:t>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78DB572-2D98-4747-8FB9-A71BF1000741}" type="slidenum">
              <a:rPr lang="en-US" sz="1200">
                <a:latin typeface="Times New Roman" pitchFamily="18" charset="0"/>
              </a:rPr>
              <a:pPr eaLnBrk="1" hangingPunct="1"/>
              <a:t>40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796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E80E4FC-1DE9-40A3-B263-D26044C04868}" type="slidenum">
              <a:rPr lang="en-US" sz="1200">
                <a:latin typeface="Times New Roman" pitchFamily="18" charset="0"/>
              </a:rPr>
              <a:pPr eaLnBrk="1" hangingPunct="1"/>
              <a:t>41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111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8023A50-BFCC-4310-9FD0-57FA7B27842B}" type="slidenum">
              <a:rPr lang="en-US" sz="1200">
                <a:latin typeface="Times New Roman" pitchFamily="18" charset="0"/>
              </a:rPr>
              <a:pPr eaLnBrk="1" hangingPunct="1"/>
              <a:t>43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5210D49-1C52-4C6E-9816-42C6EC609C7F}" type="slidenum">
              <a:rPr lang="en-US" sz="1200">
                <a:latin typeface="Times New Roman" pitchFamily="18" charset="0"/>
              </a:rPr>
              <a:pPr eaLnBrk="1" hangingPunct="1"/>
              <a:t>44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0B6C57-ECBA-4633-8A56-B9E37246B3C4}" type="slidenum">
              <a:rPr lang="en-US" sz="1200">
                <a:latin typeface="Times New Roman" pitchFamily="18" charset="0"/>
              </a:rPr>
              <a:pPr eaLnBrk="1" hangingPunct="1"/>
              <a:t>45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374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1D70FC9-A22A-407D-B969-78AC1F11984F}" type="slidenum">
              <a:rPr lang="en-US" sz="1200">
                <a:latin typeface="Times New Roman" pitchFamily="18" charset="0"/>
              </a:rPr>
              <a:pPr eaLnBrk="1" hangingPunct="1"/>
              <a:t>47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844B878-D8C0-4972-9E07-115C052BC283}" type="slidenum">
              <a:rPr lang="en-US" sz="1200">
                <a:latin typeface="Times New Roman" pitchFamily="18" charset="0"/>
              </a:rPr>
              <a:pPr eaLnBrk="1" hangingPunct="1"/>
              <a:t>48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503468C-CA1C-4B48-85A9-1B6877AA5843}" type="slidenum">
              <a:rPr lang="en-US" sz="1200">
                <a:latin typeface="Times New Roman" pitchFamily="18" charset="0"/>
              </a:rPr>
              <a:pPr eaLnBrk="1" hangingPunct="1"/>
              <a:t>49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409BFF7-25AE-4F28-9571-4D1575142BE4}" type="slidenum">
              <a:rPr lang="en-US" sz="1200">
                <a:latin typeface="Times New Roman" pitchFamily="18" charset="0"/>
              </a:rPr>
              <a:pPr eaLnBrk="1" hangingPunct="1"/>
              <a:t>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1CEF1B-20D7-451B-9708-678FAE7257D1}" type="slidenum">
              <a:rPr lang="en-US" sz="1200">
                <a:latin typeface="Times New Roman" pitchFamily="18" charset="0"/>
              </a:rPr>
              <a:pPr eaLnBrk="1" hangingPunct="1"/>
              <a:t>50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1FD7DE5-E181-45B2-BC13-47077D38CFD4}" type="slidenum">
              <a:rPr lang="en-US" sz="1200">
                <a:latin typeface="Times New Roman" pitchFamily="18" charset="0"/>
              </a:rPr>
              <a:pPr eaLnBrk="1" hangingPunct="1"/>
              <a:t>51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258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1FD7DE5-E181-45B2-BC13-47077D38CFD4}" type="slidenum">
              <a:rPr lang="en-US" sz="1200">
                <a:latin typeface="Times New Roman" pitchFamily="18" charset="0"/>
              </a:rPr>
              <a:pPr eaLnBrk="1" hangingPunct="1"/>
              <a:t>52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6248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DE2C106-5550-49C0-B9AF-0E2635E1E763}" type="slidenum">
              <a:rPr lang="en-US" sz="1200">
                <a:latin typeface="Times New Roman" pitchFamily="18" charset="0"/>
              </a:rPr>
              <a:pPr eaLnBrk="1" hangingPunct="1"/>
              <a:t>54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71A05CD-CDDC-4A64-9050-62428A336E5E}" type="slidenum">
              <a:rPr lang="en-US" sz="1200">
                <a:latin typeface="Times New Roman" pitchFamily="18" charset="0"/>
              </a:rPr>
              <a:pPr eaLnBrk="1" hangingPunct="1"/>
              <a:t>55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7C137A5-8623-4AB4-B21D-6D793B97EA62}" type="slidenum">
              <a:rPr lang="en-US" sz="1200">
                <a:latin typeface="Times New Roman" pitchFamily="18" charset="0"/>
              </a:rPr>
              <a:pPr eaLnBrk="1" hangingPunct="1"/>
              <a:t>56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CDAA42D-9E72-45B1-8B1A-E7E8CFA0AABC}" type="slidenum">
              <a:rPr lang="en-US" sz="1200">
                <a:latin typeface="Times New Roman" pitchFamily="18" charset="0"/>
              </a:rPr>
              <a:pPr eaLnBrk="1" hangingPunct="1"/>
              <a:t>57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13E2BE-5D51-45C5-A5EF-A78FC474626B}" type="slidenum">
              <a:rPr lang="en-US" sz="1200">
                <a:latin typeface="Times New Roman" pitchFamily="18" charset="0"/>
              </a:rPr>
              <a:pPr eaLnBrk="1" hangingPunct="1"/>
              <a:t>58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13E2BE-5D51-45C5-A5EF-A78FC474626B}" type="slidenum">
              <a:rPr lang="en-US" sz="1200">
                <a:latin typeface="Times New Roman" pitchFamily="18" charset="0"/>
              </a:rPr>
              <a:pPr eaLnBrk="1" hangingPunct="1"/>
              <a:t>59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B21376A-9235-459F-9EEF-E435CD3F2A62}" type="slidenum">
              <a:rPr lang="en-US" sz="1200">
                <a:latin typeface="Times New Roman" pitchFamily="18" charset="0"/>
              </a:rPr>
              <a:pPr eaLnBrk="1" hangingPunct="1"/>
              <a:t>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0EC7D34-458C-4EBB-871D-041F048DB2F0}" type="slidenum">
              <a:rPr lang="en-US" sz="1200">
                <a:latin typeface="Times New Roman" pitchFamily="18" charset="0"/>
              </a:rPr>
              <a:pPr eaLnBrk="1" hangingPunct="1"/>
              <a:t>60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29BD32D-C3B9-4824-9A86-0317BA4011AA}" type="slidenum">
              <a:rPr lang="en-US" sz="1200">
                <a:latin typeface="Times New Roman" pitchFamily="18" charset="0"/>
              </a:rPr>
              <a:pPr eaLnBrk="1" hangingPunct="1"/>
              <a:t>61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935BDC-FA2B-414F-B3D2-A6D8B7AC8E54}" type="slidenum">
              <a:rPr lang="en-US" sz="1200">
                <a:latin typeface="Times New Roman" pitchFamily="18" charset="0"/>
              </a:rPr>
              <a:pPr eaLnBrk="1" hangingPunct="1"/>
              <a:t>62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4D6D8F9-6D6D-4E15-96F3-4707350B2089}" type="slidenum">
              <a:rPr lang="en-US" sz="1200">
                <a:latin typeface="Times New Roman" pitchFamily="18" charset="0"/>
              </a:rPr>
              <a:pPr eaLnBrk="1" hangingPunct="1"/>
              <a:t>63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5310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0E068FC-6F3C-48FC-BE47-1E7015EE6C30}" type="slidenum">
              <a:rPr lang="en-US" sz="1200">
                <a:latin typeface="Times New Roman" pitchFamily="18" charset="0"/>
              </a:rPr>
              <a:pPr eaLnBrk="1" hangingPunct="1"/>
              <a:t>65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5D868C7-EB3D-4BD8-BE98-DE15BBB3312C}" type="slidenum">
              <a:rPr lang="en-US" sz="1200">
                <a:latin typeface="Times New Roman" pitchFamily="18" charset="0"/>
              </a:rPr>
              <a:pPr eaLnBrk="1" hangingPunct="1"/>
              <a:t>66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F1576B7-6CAC-4A2C-8184-345092644C2F}" type="slidenum">
              <a:rPr lang="en-US" sz="1200">
                <a:latin typeface="Times New Roman" pitchFamily="18" charset="0"/>
              </a:rPr>
              <a:pPr eaLnBrk="1" hangingPunct="1"/>
              <a:t>67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575018A-654D-4038-8D2C-194BC930AB34}" type="slidenum">
              <a:rPr lang="en-US" sz="1200">
                <a:latin typeface="Times New Roman" pitchFamily="18" charset="0"/>
              </a:rPr>
              <a:pPr eaLnBrk="1" hangingPunct="1"/>
              <a:t>68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AF8F795-E1DC-4906-9F9A-27660F8590ED}" type="slidenum">
              <a:rPr lang="en-US" sz="1200">
                <a:latin typeface="Times New Roman" pitchFamily="18" charset="0"/>
              </a:rPr>
              <a:pPr eaLnBrk="1" hangingPunct="1"/>
              <a:t>69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2239DFA-09D8-45AE-AF3C-A417B5C075BE}" type="slidenum">
              <a:rPr lang="en-US" sz="1200">
                <a:latin typeface="Times New Roman" pitchFamily="18" charset="0"/>
              </a:rPr>
              <a:pPr eaLnBrk="1" hangingPunct="1"/>
              <a:t>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B686970-16F1-4FDB-8660-55AAC5791302}" type="slidenum">
              <a:rPr lang="en-US" sz="1200">
                <a:latin typeface="Times New Roman" pitchFamily="18" charset="0"/>
              </a:rPr>
              <a:pPr eaLnBrk="1" hangingPunct="1"/>
              <a:t>70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A872AEE-AEC8-460B-BDA8-68C02E8C5CA7}" type="slidenum">
              <a:rPr lang="en-US" sz="1200">
                <a:latin typeface="Times New Roman" pitchFamily="18" charset="0"/>
              </a:rPr>
              <a:pPr eaLnBrk="1" hangingPunct="1"/>
              <a:t>71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4605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C65B18B-0E44-461A-9811-85C7AD414D3E}" type="slidenum">
              <a:rPr lang="en-US" sz="1200">
                <a:latin typeface="Times New Roman" pitchFamily="18" charset="0"/>
              </a:rPr>
              <a:pPr eaLnBrk="1" hangingPunct="1"/>
              <a:t>73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FFD030-A0B1-446E-B499-F35380CC3C38}" type="slidenum">
              <a:rPr lang="en-US" sz="1200">
                <a:latin typeface="Times New Roman" pitchFamily="18" charset="0"/>
              </a:rPr>
              <a:pPr eaLnBrk="1" hangingPunct="1"/>
              <a:t>74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354E480-4E67-474A-BF3E-D012FFEEF7B8}" type="slidenum">
              <a:rPr lang="en-US" sz="1200">
                <a:latin typeface="Times New Roman" pitchFamily="18" charset="0"/>
              </a:rPr>
              <a:pPr eaLnBrk="1" hangingPunct="1"/>
              <a:t>75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1F2023E-AC73-4F97-B898-9F5D904D8792}" type="slidenum">
              <a:rPr lang="en-US" sz="1200">
                <a:latin typeface="Times New Roman" pitchFamily="18" charset="0"/>
              </a:rPr>
              <a:pPr eaLnBrk="1" hangingPunct="1"/>
              <a:t>76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F7A05FF-4A23-492C-8145-7162E0DE3366}" type="slidenum">
              <a:rPr lang="en-US" sz="1200">
                <a:latin typeface="Times New Roman" pitchFamily="18" charset="0"/>
              </a:rPr>
              <a:pPr eaLnBrk="1" hangingPunct="1"/>
              <a:t>77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2FE142-970F-46F7-998C-E2B1FA9AB1CF}" type="slidenum">
              <a:rPr lang="en-US" sz="1200">
                <a:latin typeface="Times New Roman" pitchFamily="18" charset="0"/>
              </a:rPr>
              <a:pPr eaLnBrk="1" hangingPunct="1"/>
              <a:t>78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20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20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17A317-E611-48B8-864E-A7147738E169}" type="slidenum">
              <a:rPr lang="en-US" sz="1200">
                <a:latin typeface="Times New Roman" pitchFamily="18" charset="0"/>
              </a:rPr>
              <a:pPr eaLnBrk="1" hangingPunct="1"/>
              <a:t>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01CA65E-DE54-490A-BEF6-3A928E6212C8}" type="slidenum">
              <a:rPr lang="en-US" sz="1200">
                <a:latin typeface="Times New Roman" pitchFamily="18" charset="0"/>
              </a:rPr>
              <a:pPr eaLnBrk="1" hangingPunct="1"/>
              <a:t>80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AFFB50-450D-46D2-A078-F9C1C15BEEBF}" type="slidenum">
              <a:rPr lang="en-US" sz="1200">
                <a:latin typeface="Times New Roman" pitchFamily="18" charset="0"/>
              </a:rPr>
              <a:pPr eaLnBrk="1" hangingPunct="1"/>
              <a:t>81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22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AFFB50-450D-46D2-A078-F9C1C15BEEBF}" type="slidenum">
              <a:rPr lang="en-US" sz="1200">
                <a:latin typeface="Times New Roman" pitchFamily="18" charset="0"/>
              </a:rPr>
              <a:pPr eaLnBrk="1" hangingPunct="1"/>
              <a:t>82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22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5888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793B22B-66AB-4904-AA7E-6596F69FC24E}" type="slidenum">
              <a:rPr lang="en-US" sz="1200">
                <a:latin typeface="Times New Roman" pitchFamily="18" charset="0"/>
              </a:rPr>
              <a:pPr eaLnBrk="1" hangingPunct="1"/>
              <a:t>83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23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793B22B-66AB-4904-AA7E-6596F69FC24E}" type="slidenum">
              <a:rPr lang="en-US" sz="1200">
                <a:latin typeface="Times New Roman" pitchFamily="18" charset="0"/>
              </a:rPr>
              <a:pPr eaLnBrk="1" hangingPunct="1"/>
              <a:t>84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23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9913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316B91-6EC7-44FA-904A-DEB4C956EB6A}" type="slidenum">
              <a:rPr lang="en-US" sz="1200">
                <a:latin typeface="Times New Roman" pitchFamily="18" charset="0"/>
              </a:rPr>
              <a:pPr eaLnBrk="1" hangingPunct="1"/>
              <a:t>85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316B91-6EC7-44FA-904A-DEB4C956EB6A}" type="slidenum">
              <a:rPr lang="en-US" sz="1200">
                <a:latin typeface="Times New Roman" pitchFamily="18" charset="0"/>
              </a:rPr>
              <a:pPr eaLnBrk="1" hangingPunct="1"/>
              <a:t>86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53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A7079C1-9890-4ABE-84A9-0DF2CD4C7F8A}" type="slidenum">
              <a:rPr lang="en-US" sz="1200">
                <a:latin typeface="Times New Roman" pitchFamily="18" charset="0"/>
              </a:rPr>
              <a:pPr eaLnBrk="1" hangingPunct="1"/>
              <a:t>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A13AD7-69E1-6248-A6EE-FE0CFBC4AE8F}"/>
              </a:ext>
            </a:extLst>
          </p:cNvPr>
          <p:cNvSpPr/>
          <p:nvPr userDrawn="1"/>
        </p:nvSpPr>
        <p:spPr>
          <a:xfrm>
            <a:off x="154744" y="126608"/>
            <a:ext cx="8820443" cy="6594867"/>
          </a:xfrm>
          <a:prstGeom prst="roundRect">
            <a:avLst/>
          </a:prstGeom>
          <a:solidFill>
            <a:srgbClr val="EEA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2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6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36990"/>
            <a:ext cx="7886700" cy="6899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1686"/>
            <a:ext cx="7886700" cy="49952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3462147-EDE9-BE4D-B854-4A088E87CB19}"/>
              </a:ext>
            </a:extLst>
          </p:cNvPr>
          <p:cNvSpPr/>
          <p:nvPr userDrawn="1"/>
        </p:nvSpPr>
        <p:spPr>
          <a:xfrm>
            <a:off x="166255" y="6356354"/>
            <a:ext cx="8811489" cy="337610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80D60CE-160C-7C4C-9296-D50FFDD4BB0A}"/>
              </a:ext>
            </a:extLst>
          </p:cNvPr>
          <p:cNvSpPr/>
          <p:nvPr userDrawn="1"/>
        </p:nvSpPr>
        <p:spPr>
          <a:xfrm>
            <a:off x="166255" y="336990"/>
            <a:ext cx="8811490" cy="689952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372E7C-10C9-4444-B1E4-C472D5E03086}"/>
              </a:ext>
            </a:extLst>
          </p:cNvPr>
          <p:cNvSpPr txBox="1"/>
          <p:nvPr userDrawn="1"/>
        </p:nvSpPr>
        <p:spPr>
          <a:xfrm>
            <a:off x="209551" y="6369051"/>
            <a:ext cx="18323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From Zero to 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8E1A1-02DD-FC4B-9FA6-051F4533EE86}"/>
              </a:ext>
            </a:extLst>
          </p:cNvPr>
          <p:cNvSpPr txBox="1"/>
          <p:nvPr userDrawn="1"/>
        </p:nvSpPr>
        <p:spPr>
          <a:xfrm>
            <a:off x="166255" y="6369203"/>
            <a:ext cx="8811489" cy="30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Number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54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9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8B95755-7905-5D42-BBB8-DA95748EB582}"/>
              </a:ext>
            </a:extLst>
          </p:cNvPr>
          <p:cNvSpPr/>
          <p:nvPr userDrawn="1"/>
        </p:nvSpPr>
        <p:spPr>
          <a:xfrm>
            <a:off x="154744" y="126608"/>
            <a:ext cx="8820443" cy="659486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7609159-D48E-F349-B256-DB7D17048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1686"/>
            <a:ext cx="7886700" cy="49952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7B5FEFB-3CBA-0746-B65C-AC24D8B7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CCF0AD-1768-4647-8DA0-B0101BAFB7A9}"/>
              </a:ext>
            </a:extLst>
          </p:cNvPr>
          <p:cNvSpPr/>
          <p:nvPr userDrawn="1"/>
        </p:nvSpPr>
        <p:spPr>
          <a:xfrm>
            <a:off x="166255" y="6356354"/>
            <a:ext cx="8811489" cy="33761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943E0AD-46FE-A640-B37A-D239E4671D92}"/>
              </a:ext>
            </a:extLst>
          </p:cNvPr>
          <p:cNvSpPr/>
          <p:nvPr userDrawn="1"/>
        </p:nvSpPr>
        <p:spPr>
          <a:xfrm>
            <a:off x="166255" y="148248"/>
            <a:ext cx="8811490" cy="68995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8E6EF9-CBB8-E14A-8F32-0E138FE95B27}"/>
              </a:ext>
            </a:extLst>
          </p:cNvPr>
          <p:cNvSpPr txBox="1"/>
          <p:nvPr userDrawn="1"/>
        </p:nvSpPr>
        <p:spPr>
          <a:xfrm>
            <a:off x="971551" y="6369051"/>
            <a:ext cx="40576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Организация вычислительных систем</a:t>
            </a:r>
            <a:endParaRPr lang="en-US" sz="1350" b="1" i="0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1939DC-A761-BD4C-807B-E9FC1AA47780}"/>
              </a:ext>
            </a:extLst>
          </p:cNvPr>
          <p:cNvSpPr txBox="1"/>
          <p:nvPr userDrawn="1"/>
        </p:nvSpPr>
        <p:spPr>
          <a:xfrm>
            <a:off x="3886200" y="6369050"/>
            <a:ext cx="46291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Основы</a:t>
            </a:r>
            <a:endParaRPr lang="en-US" sz="1350" b="1" i="0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893A605-5BCD-A541-8199-9350D8B2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869950" y="6369050"/>
            <a:ext cx="1739900" cy="30797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12C447-90FA-420C-B74C-1A635C444937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0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17.xml"/><Relationship Id="rId7" Type="http://schemas.openxmlformats.org/officeDocument/2006/relationships/oleObject" Target="../embeddings/Microsoft_Visio_2003-2010_Drawing.vsd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4.xml"/><Relationship Id="rId10" Type="http://schemas.openxmlformats.org/officeDocument/2006/relationships/image" Target="../media/image3.emf"/><Relationship Id="rId4" Type="http://schemas.openxmlformats.org/officeDocument/2006/relationships/tags" Target="../tags/tag18.xml"/><Relationship Id="rId9" Type="http://schemas.openxmlformats.org/officeDocument/2006/relationships/oleObject" Target="../embeddings/Microsoft_Visio_2003-2010_Drawing1.vsd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Visio_2003-2010_Drawing2.vsd"/><Relationship Id="rId13" Type="http://schemas.openxmlformats.org/officeDocument/2006/relationships/image" Target="../media/image6.emf"/><Relationship Id="rId3" Type="http://schemas.openxmlformats.org/officeDocument/2006/relationships/tags" Target="../tags/tag43.xml"/><Relationship Id="rId7" Type="http://schemas.openxmlformats.org/officeDocument/2006/relationships/notesSlide" Target="../notesSlides/notesSlide24.xml"/><Relationship Id="rId12" Type="http://schemas.openxmlformats.org/officeDocument/2006/relationships/oleObject" Target="../embeddings/Microsoft_Visio_2003-2010_Drawing4.vsd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Layout" Target="../slideLayouts/slideLayout4.xml"/><Relationship Id="rId11" Type="http://schemas.openxmlformats.org/officeDocument/2006/relationships/image" Target="../media/image5.emf"/><Relationship Id="rId5" Type="http://schemas.openxmlformats.org/officeDocument/2006/relationships/tags" Target="../tags/tag45.xml"/><Relationship Id="rId10" Type="http://schemas.openxmlformats.org/officeDocument/2006/relationships/oleObject" Target="../embeddings/Microsoft_Visio_2003-2010_Drawing3.vsd"/><Relationship Id="rId4" Type="http://schemas.openxmlformats.org/officeDocument/2006/relationships/tags" Target="../tags/tag44.xml"/><Relationship Id="rId9" Type="http://schemas.openxmlformats.org/officeDocument/2006/relationships/image" Target="../media/image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53.xml"/><Relationship Id="rId7" Type="http://schemas.openxmlformats.org/officeDocument/2006/relationships/oleObject" Target="../embeddings/Microsoft_Visio_2003-2010_Drawing5.vsd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4.xml"/><Relationship Id="rId10" Type="http://schemas.openxmlformats.org/officeDocument/2006/relationships/image" Target="../media/image8.emf"/><Relationship Id="rId4" Type="http://schemas.openxmlformats.org/officeDocument/2006/relationships/tags" Target="../tags/tag54.xml"/><Relationship Id="rId9" Type="http://schemas.openxmlformats.org/officeDocument/2006/relationships/oleObject" Target="../embeddings/Microsoft_Visio_2003-2010_Drawing6.vsd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tags" Target="../tags/tag57.xml"/><Relationship Id="rId7" Type="http://schemas.openxmlformats.org/officeDocument/2006/relationships/oleObject" Target="../embeddings/oleObject1.bin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4.xml"/><Relationship Id="rId10" Type="http://schemas.openxmlformats.org/officeDocument/2006/relationships/image" Target="../media/image10.emf"/><Relationship Id="rId4" Type="http://schemas.openxmlformats.org/officeDocument/2006/relationships/tags" Target="../tags/tag58.xml"/><Relationship Id="rId9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4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4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79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82.xml"/><Relationship Id="rId7" Type="http://schemas.openxmlformats.org/officeDocument/2006/relationships/image" Target="../media/image13.wmf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3.xml"/><Relationship Id="rId4" Type="http://schemas.openxmlformats.org/officeDocument/2006/relationships/image" Target="../media/image15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tags" Target="../tags/tag86.xml"/><Relationship Id="rId7" Type="http://schemas.openxmlformats.org/officeDocument/2006/relationships/oleObject" Target="../embeddings/Microsoft_Visio_2003-2010_Drawing7.vsd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8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4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4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4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6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99.xml"/><Relationship Id="rId7" Type="http://schemas.openxmlformats.org/officeDocument/2006/relationships/image" Target="../media/image17.emf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oleObject" Target="../embeddings/Microsoft_Visio_2003-2010_Drawing8.vsd"/><Relationship Id="rId5" Type="http://schemas.openxmlformats.org/officeDocument/2006/relationships/notesSlide" Target="../notesSlides/notesSlide48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8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Visio_2003-2010_Drawing10.vsd"/><Relationship Id="rId3" Type="http://schemas.openxmlformats.org/officeDocument/2006/relationships/tags" Target="../tags/tag102.xml"/><Relationship Id="rId7" Type="http://schemas.openxmlformats.org/officeDocument/2006/relationships/image" Target="../media/image19.emf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oleObject" Target="../embeddings/Microsoft_Visio_2003-2010_Drawing9.vsd"/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image" Target="../media/image21.emf"/><Relationship Id="rId5" Type="http://schemas.openxmlformats.org/officeDocument/2006/relationships/oleObject" Target="../embeddings/Microsoft_Visio_2003-2010_Drawing11.vsd"/><Relationship Id="rId4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Microsoft_Visio_2003-2010_Drawing13.vsd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image" Target="../media/image22.emf"/><Relationship Id="rId5" Type="http://schemas.openxmlformats.org/officeDocument/2006/relationships/oleObject" Target="../embeddings/Microsoft_Visio_2003-2010_Drawing12.vsd"/><Relationship Id="rId4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4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image" Target="../media/image24.emf"/><Relationship Id="rId5" Type="http://schemas.openxmlformats.org/officeDocument/2006/relationships/oleObject" Target="../embeddings/Microsoft_Visio_2003-2010_Drawing14.vsd"/><Relationship Id="rId4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4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tags" Target="../tags/tag117.xml"/><Relationship Id="rId7" Type="http://schemas.openxmlformats.org/officeDocument/2006/relationships/oleObject" Target="../embeddings/Microsoft_Visio_2003-2010_Drawing15.vsd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4.xml"/><Relationship Id="rId10" Type="http://schemas.openxmlformats.org/officeDocument/2006/relationships/image" Target="../media/image26.emf"/><Relationship Id="rId4" Type="http://schemas.openxmlformats.org/officeDocument/2006/relationships/tags" Target="../tags/tag118.xml"/><Relationship Id="rId9" Type="http://schemas.openxmlformats.org/officeDocument/2006/relationships/oleObject" Target="../embeddings/Microsoft_Visio_2003-2010_Drawing16.vsd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9.xml"/><Relationship Id="rId3" Type="http://schemas.openxmlformats.org/officeDocument/2006/relationships/tags" Target="../tags/tag121.xml"/><Relationship Id="rId7" Type="http://schemas.openxmlformats.org/officeDocument/2006/relationships/slideLayout" Target="../slideLayouts/slideLayout4.xml"/><Relationship Id="rId12" Type="http://schemas.openxmlformats.org/officeDocument/2006/relationships/image" Target="../media/image26.emf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1" Type="http://schemas.openxmlformats.org/officeDocument/2006/relationships/oleObject" Target="../embeddings/Microsoft_Visio_2003-2010_Drawing18.vsd"/><Relationship Id="rId5" Type="http://schemas.openxmlformats.org/officeDocument/2006/relationships/tags" Target="../tags/tag123.xml"/><Relationship Id="rId10" Type="http://schemas.openxmlformats.org/officeDocument/2006/relationships/image" Target="../media/image25.emf"/><Relationship Id="rId4" Type="http://schemas.openxmlformats.org/officeDocument/2006/relationships/tags" Target="../tags/tag122.xml"/><Relationship Id="rId9" Type="http://schemas.openxmlformats.org/officeDocument/2006/relationships/oleObject" Target="../embeddings/Microsoft_Visio_2003-2010_Drawing17.vsd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12" Type="http://schemas.openxmlformats.org/officeDocument/2006/relationships/image" Target="../media/image27.emf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11" Type="http://schemas.openxmlformats.org/officeDocument/2006/relationships/oleObject" Target="../embeddings/Microsoft_Visio_2003-2010_Drawing19.vsd"/><Relationship Id="rId5" Type="http://schemas.openxmlformats.org/officeDocument/2006/relationships/tags" Target="../tags/tag129.xml"/><Relationship Id="rId10" Type="http://schemas.openxmlformats.org/officeDocument/2006/relationships/notesSlide" Target="../notesSlides/notesSlide60.xml"/><Relationship Id="rId4" Type="http://schemas.openxmlformats.org/officeDocument/2006/relationships/tags" Target="../tags/tag128.xml"/><Relationship Id="rId9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Visio_2003-2010_Drawing20.vsd"/><Relationship Id="rId13" Type="http://schemas.openxmlformats.org/officeDocument/2006/relationships/image" Target="../media/image30.emf"/><Relationship Id="rId3" Type="http://schemas.openxmlformats.org/officeDocument/2006/relationships/tags" Target="../tags/tag135.xml"/><Relationship Id="rId7" Type="http://schemas.openxmlformats.org/officeDocument/2006/relationships/notesSlide" Target="../notesSlides/notesSlide61.xml"/><Relationship Id="rId12" Type="http://schemas.openxmlformats.org/officeDocument/2006/relationships/oleObject" Target="../embeddings/Microsoft_Visio_2003-2010_Drawing21.vsd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slideLayout" Target="../slideLayouts/slideLayout4.xml"/><Relationship Id="rId11" Type="http://schemas.openxmlformats.org/officeDocument/2006/relationships/image" Target="../media/image29.wmf"/><Relationship Id="rId5" Type="http://schemas.openxmlformats.org/officeDocument/2006/relationships/tags" Target="../tags/tag137.xml"/><Relationship Id="rId10" Type="http://schemas.openxmlformats.org/officeDocument/2006/relationships/oleObject" Target="../embeddings/oleObject6.bin"/><Relationship Id="rId4" Type="http://schemas.openxmlformats.org/officeDocument/2006/relationships/tags" Target="../tags/tag136.xml"/><Relationship Id="rId9" Type="http://schemas.openxmlformats.org/officeDocument/2006/relationships/image" Target="../media/image28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4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5" Type="http://schemas.openxmlformats.org/officeDocument/2006/relationships/notesSlide" Target="../notesSlides/notesSlide63.xml"/><Relationship Id="rId4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148.xml"/><Relationship Id="rId7" Type="http://schemas.openxmlformats.org/officeDocument/2006/relationships/image" Target="../media/image32.emf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oleObject" Target="../embeddings/Microsoft_Visio_2003-2010_Drawing22.vsd"/><Relationship Id="rId5" Type="http://schemas.openxmlformats.org/officeDocument/2006/relationships/notesSlide" Target="../notesSlides/notesSlide66.xml"/><Relationship Id="rId4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5" Type="http://schemas.openxmlformats.org/officeDocument/2006/relationships/image" Target="../media/image33.jpg"/><Relationship Id="rId4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image" Target="../media/image34.jpg"/><Relationship Id="rId5" Type="http://schemas.openxmlformats.org/officeDocument/2006/relationships/notesSlide" Target="../notesSlides/notesSlide68.xml"/><Relationship Id="rId4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4.xml"/><Relationship Id="rId4" Type="http://schemas.openxmlformats.org/officeDocument/2006/relationships/image" Target="../media/image3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image" Target="../media/image36.emf"/><Relationship Id="rId5" Type="http://schemas.openxmlformats.org/officeDocument/2006/relationships/oleObject" Target="../embeddings/Microsoft_Visio_2003-2010_Drawing23.vsd"/><Relationship Id="rId4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7" Type="http://schemas.openxmlformats.org/officeDocument/2006/relationships/image" Target="../media/image37.emf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oleObject" Target="../embeddings/Microsoft_Visio_2003-2010_Drawing24.vsd"/><Relationship Id="rId5" Type="http://schemas.openxmlformats.org/officeDocument/2006/relationships/notesSlide" Target="../notesSlides/notesSlide71.xml"/><Relationship Id="rId4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0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tags" Target="../tags/tag163.xml"/><Relationship Id="rId7" Type="http://schemas.openxmlformats.org/officeDocument/2006/relationships/oleObject" Target="../embeddings/Microsoft_Visio_2003-2010_Drawing25.vsd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4.xml"/><Relationship Id="rId10" Type="http://schemas.openxmlformats.org/officeDocument/2006/relationships/image" Target="../media/image39.wmf"/><Relationship Id="rId4" Type="http://schemas.openxmlformats.org/officeDocument/2006/relationships/tags" Target="../tags/tag164.xml"/><Relationship Id="rId9" Type="http://schemas.openxmlformats.org/officeDocument/2006/relationships/oleObject" Target="../embeddings/oleObject8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tags" Target="../tags/tag167.xml"/><Relationship Id="rId7" Type="http://schemas.openxmlformats.org/officeDocument/2006/relationships/oleObject" Target="../embeddings/oleObject9.bin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notesSlide" Target="../notesSlides/notesSlide74.xml"/><Relationship Id="rId5" Type="http://schemas.openxmlformats.org/officeDocument/2006/relationships/slideLayout" Target="../slideLayouts/slideLayout4.xml"/><Relationship Id="rId10" Type="http://schemas.openxmlformats.org/officeDocument/2006/relationships/image" Target="../media/image41.wmf"/><Relationship Id="rId4" Type="http://schemas.openxmlformats.org/officeDocument/2006/relationships/tags" Target="../tags/tag168.xml"/><Relationship Id="rId9" Type="http://schemas.openxmlformats.org/officeDocument/2006/relationships/oleObject" Target="../embeddings/oleObject10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image" Target="../media/image42.emf"/><Relationship Id="rId5" Type="http://schemas.openxmlformats.org/officeDocument/2006/relationships/oleObject" Target="../embeddings/Microsoft_Visio_2003-2010_Drawing26.vsd"/><Relationship Id="rId4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tags" Target="../tags/tag173.xml"/><Relationship Id="rId7" Type="http://schemas.openxmlformats.org/officeDocument/2006/relationships/image" Target="../media/image43.wmf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oleObject" Target="../embeddings/oleObject11.bin"/><Relationship Id="rId5" Type="http://schemas.openxmlformats.org/officeDocument/2006/relationships/notesSlide" Target="../notesSlides/notesSlide76.xml"/><Relationship Id="rId4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tags" Target="../tags/tag176.xml"/><Relationship Id="rId7" Type="http://schemas.openxmlformats.org/officeDocument/2006/relationships/image" Target="../media/image44.wmf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6" Type="http://schemas.openxmlformats.org/officeDocument/2006/relationships/oleObject" Target="../embeddings/oleObject12.bin"/><Relationship Id="rId5" Type="http://schemas.openxmlformats.org/officeDocument/2006/relationships/notesSlide" Target="../notesSlides/notesSlide77.xml"/><Relationship Id="rId4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8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4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4" Type="http://schemas.openxmlformats.org/officeDocument/2006/relationships/notesSlide" Target="../notesSlides/notesSlide8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0" y="3200400"/>
            <a:ext cx="83058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7200" b="1" dirty="0"/>
              <a:t>Тема</a:t>
            </a:r>
            <a:r>
              <a:rPr lang="en-US" sz="7200" b="1" dirty="0"/>
              <a:t> 1: </a:t>
            </a:r>
          </a:p>
          <a:p>
            <a:pPr marL="0" indent="0" algn="ctr">
              <a:buFont typeface="Arial" pitchFamily="34" charset="0"/>
              <a:buNone/>
            </a:pPr>
            <a:r>
              <a:rPr lang="ru-RU" sz="7200" b="1" dirty="0"/>
              <a:t>Основы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E215E08-E5D1-4141-B204-0B80382DDC32}"/>
              </a:ext>
            </a:extLst>
          </p:cNvPr>
          <p:cNvSpPr/>
          <p:nvPr/>
        </p:nvSpPr>
        <p:spPr>
          <a:xfrm>
            <a:off x="1219200" y="457200"/>
            <a:ext cx="6705600" cy="2286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9E0841AF-DE14-1141-8434-E0942E0D4552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457200" y="381000"/>
            <a:ext cx="83058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4800" b="1" dirty="0">
                <a:solidFill>
                  <a:schemeClr val="bg1"/>
                </a:solidFill>
              </a:rPr>
              <a:t>Организация </a:t>
            </a:r>
          </a:p>
          <a:p>
            <a:pPr marL="0" indent="0" algn="ctr">
              <a:buFont typeface="Arial" pitchFamily="34" charset="0"/>
              <a:buNone/>
            </a:pPr>
            <a:r>
              <a:rPr lang="ru-RU" sz="4800" b="1" dirty="0">
                <a:solidFill>
                  <a:schemeClr val="bg1"/>
                </a:solidFill>
              </a:rPr>
              <a:t>вычислительных систем</a:t>
            </a:r>
            <a:endParaRPr lang="en-US" sz="4800" b="1" dirty="0">
              <a:solidFill>
                <a:schemeClr val="bg1"/>
              </a:solidFill>
            </a:endParaRPr>
          </a:p>
          <a:p>
            <a:pPr marL="0" indent="0" algn="ctr">
              <a:buFont typeface="Arial" pitchFamily="34" charset="0"/>
              <a:buNone/>
            </a:pPr>
            <a:r>
              <a:rPr lang="ru-RU" b="1" dirty="0">
                <a:solidFill>
                  <a:schemeClr val="bg1"/>
                </a:solidFill>
              </a:rPr>
              <a:t>Иван Андреевич Сукин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45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+mj-lt"/>
              </a:rPr>
              <a:t>Тема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1: 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Основы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7200" b="1" dirty="0"/>
              <a:t>Системы счисления: двоичные числа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583771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3" name="Object 5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62455079"/>
              </p:ext>
            </p:extLst>
          </p:nvPr>
        </p:nvGraphicFramePr>
        <p:xfrm>
          <a:off x="1141413" y="1614488"/>
          <a:ext cx="7223125" cy="227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3543101" imgH="1114425" progId="Visio.Drawing.11">
                  <p:embed/>
                </p:oleObj>
              </mc:Choice>
              <mc:Fallback>
                <p:oleObj name="Visio" r:id="rId7" imgW="3543101" imgH="11144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1614488"/>
                        <a:ext cx="7223125" cy="227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6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7965476"/>
              </p:ext>
            </p:extLst>
          </p:nvPr>
        </p:nvGraphicFramePr>
        <p:xfrm>
          <a:off x="1062038" y="4203700"/>
          <a:ext cx="7323137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3543101" imgH="952188" progId="Visio.Drawing.11">
                  <p:embed/>
                </p:oleObj>
              </mc:Choice>
              <mc:Fallback>
                <p:oleObj name="Visio" r:id="rId9" imgW="3543101" imgH="95218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4203700"/>
                        <a:ext cx="7323137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3200" dirty="0">
                <a:latin typeface="+mj-lt"/>
              </a:rPr>
              <a:t>Десятичная</a:t>
            </a: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0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3200" dirty="0">
                <a:latin typeface="+mj-lt"/>
              </a:rPr>
              <a:t>Двоичная</a:t>
            </a: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Системы счисления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4800600"/>
            <a:ext cx="5715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852C2E-DC36-F544-BC34-EAE49C0E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17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32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Двоичная	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sz="32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Десятичная</a:t>
            </a:r>
            <a:endParaRPr lang="en-US" sz="3200" b="1" dirty="0">
              <a:solidFill>
                <a:srgbClr val="0070C0"/>
              </a:solidFill>
              <a:latin typeface="+mj-lt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0				0</a:t>
            </a:r>
          </a:p>
          <a:p>
            <a:pPr>
              <a:spcBef>
                <a:spcPct val="20000"/>
              </a:spcBef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1				1</a:t>
            </a:r>
          </a:p>
          <a:p>
            <a:pPr>
              <a:spcBef>
                <a:spcPct val="20000"/>
              </a:spcBef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10				2</a:t>
            </a:r>
          </a:p>
          <a:p>
            <a:pPr>
              <a:spcBef>
                <a:spcPct val="20000"/>
              </a:spcBef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11				3</a:t>
            </a:r>
          </a:p>
          <a:p>
            <a:pPr marL="514350" indent="-514350">
              <a:spcBef>
                <a:spcPct val="20000"/>
              </a:spcBef>
              <a:buAutoNum type="arabicPlain" startAt="100"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			4</a:t>
            </a:r>
          </a:p>
          <a:p>
            <a:pPr marL="514350" indent="-514350">
              <a:spcBef>
                <a:spcPct val="20000"/>
              </a:spcBef>
              <a:buAutoNum type="arabicPlain" startAt="100"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			5</a:t>
            </a:r>
          </a:p>
          <a:p>
            <a:pPr>
              <a:spcBef>
                <a:spcPct val="20000"/>
              </a:spcBef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Двоичный счет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852C2E-DC36-F544-BC34-EAE49C0E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6224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0</a:t>
            </a:r>
            <a:r>
              <a:rPr lang="en-US" sz="3200" dirty="0">
                <a:latin typeface="+mj-lt"/>
              </a:rPr>
              <a:t> = 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1</a:t>
            </a:r>
            <a:r>
              <a:rPr lang="en-US" sz="3200" dirty="0">
                <a:latin typeface="+mj-lt"/>
              </a:rPr>
              <a:t> = 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2</a:t>
            </a:r>
            <a:r>
              <a:rPr lang="en-US" sz="3200" dirty="0">
                <a:latin typeface="+mj-lt"/>
              </a:rPr>
              <a:t> = 4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3</a:t>
            </a:r>
            <a:r>
              <a:rPr lang="en-US" sz="3200" dirty="0">
                <a:latin typeface="+mj-lt"/>
              </a:rPr>
              <a:t> = 8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4</a:t>
            </a:r>
            <a:r>
              <a:rPr lang="en-US" sz="3200" dirty="0">
                <a:latin typeface="+mj-lt"/>
              </a:rPr>
              <a:t> = 16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5</a:t>
            </a:r>
            <a:r>
              <a:rPr lang="en-US" sz="3200" dirty="0">
                <a:latin typeface="+mj-lt"/>
              </a:rPr>
              <a:t> = 32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6</a:t>
            </a:r>
            <a:r>
              <a:rPr lang="en-US" sz="3200" dirty="0">
                <a:latin typeface="+mj-lt"/>
              </a:rPr>
              <a:t> = 64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7</a:t>
            </a:r>
            <a:r>
              <a:rPr lang="en-US" sz="3200" dirty="0">
                <a:latin typeface="+mj-lt"/>
              </a:rPr>
              <a:t> = 128</a:t>
            </a:r>
          </a:p>
        </p:txBody>
      </p:sp>
      <p:sp>
        <p:nvSpPr>
          <p:cNvPr id="41989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41991" name="Rectangle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386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8  </a:t>
            </a:r>
            <a:r>
              <a:rPr lang="en-US" sz="3200" dirty="0">
                <a:latin typeface="+mj-lt"/>
              </a:rPr>
              <a:t> = 256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9 </a:t>
            </a:r>
            <a:r>
              <a:rPr lang="en-US" sz="3200" dirty="0">
                <a:latin typeface="+mj-lt"/>
              </a:rPr>
              <a:t>  = 512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10</a:t>
            </a:r>
            <a:r>
              <a:rPr lang="en-US" sz="3200" dirty="0">
                <a:latin typeface="+mj-lt"/>
              </a:rPr>
              <a:t> = 1024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11</a:t>
            </a:r>
            <a:r>
              <a:rPr lang="en-US" sz="3200" dirty="0">
                <a:latin typeface="+mj-lt"/>
              </a:rPr>
              <a:t> = 2048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12</a:t>
            </a:r>
            <a:r>
              <a:rPr lang="en-US" sz="3200" dirty="0">
                <a:latin typeface="+mj-lt"/>
              </a:rPr>
              <a:t> = 4096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13</a:t>
            </a:r>
            <a:r>
              <a:rPr lang="en-US" sz="3200" dirty="0">
                <a:latin typeface="+mj-lt"/>
              </a:rPr>
              <a:t> = 8192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14</a:t>
            </a:r>
            <a:r>
              <a:rPr lang="en-US" sz="3200" dirty="0">
                <a:latin typeface="+mj-lt"/>
              </a:rPr>
              <a:t> = 16384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15</a:t>
            </a:r>
            <a:r>
              <a:rPr lang="en-US" sz="3200" dirty="0">
                <a:latin typeface="+mj-lt"/>
              </a:rPr>
              <a:t> = 32768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Степени двойки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26004" y="2294604"/>
            <a:ext cx="23323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ru-RU" sz="3200" b="1" dirty="0">
                <a:solidFill>
                  <a:srgbClr val="0070C0"/>
                </a:solidFill>
                <a:latin typeface="+mj-lt"/>
              </a:rPr>
              <a:t>Полезно запомнить</a:t>
            </a:r>
            <a:endParaRPr lang="en-US" sz="3200" b="1" baseline="30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33600" y="12192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600" y="17526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33600" y="22098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33600" y="28194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33600" y="34290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33600" y="39624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33600" y="45720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133600" y="51054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334000" y="12192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34000" y="17526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257800" y="22098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257800" y="28194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334000" y="34290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34000" y="39624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334000" y="45720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334000" y="51054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04710-AF0D-0F45-A1B4-10CB22B0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638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3200" dirty="0">
                <a:latin typeface="+mj-lt"/>
              </a:rPr>
              <a:t>Из двоичной в десятичную</a:t>
            </a:r>
            <a:r>
              <a:rPr lang="en-US" sz="3200" dirty="0">
                <a:latin typeface="+mj-lt"/>
              </a:rPr>
              <a:t>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 sz="2400" dirty="0">
                <a:latin typeface="+mj-lt"/>
              </a:rPr>
              <a:t>Перевести</a:t>
            </a:r>
            <a:r>
              <a:rPr lang="en-US" sz="2400" dirty="0">
                <a:latin typeface="+mj-lt"/>
              </a:rPr>
              <a:t> 10011</a:t>
            </a:r>
            <a:r>
              <a:rPr lang="en-US" sz="2400" baseline="-25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 </a:t>
            </a:r>
            <a:r>
              <a:rPr lang="ru-RU" sz="2400" dirty="0">
                <a:latin typeface="+mj-lt"/>
              </a:rPr>
              <a:t>в десятичную систему</a:t>
            </a:r>
            <a:endParaRPr lang="en-US" sz="2400" dirty="0">
              <a:latin typeface="+mj-lt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16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1 + 8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0 + 4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0 + 2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1 + 1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1 = 19</a:t>
            </a:r>
            <a:r>
              <a:rPr lang="en-US" sz="2400" baseline="-25000" dirty="0">
                <a:latin typeface="+mj-lt"/>
              </a:rPr>
              <a:t>10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baseline="-250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3200" dirty="0">
                <a:latin typeface="+mj-lt"/>
              </a:rPr>
              <a:t>Из десятичной в двоичную</a:t>
            </a:r>
            <a:r>
              <a:rPr lang="en-US" sz="3200" dirty="0">
                <a:latin typeface="+mj-lt"/>
              </a:rPr>
              <a:t>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 sz="2400" dirty="0">
                <a:latin typeface="+mj-lt"/>
              </a:rPr>
              <a:t>Перевести</a:t>
            </a:r>
            <a:r>
              <a:rPr lang="en-US" sz="2400" dirty="0">
                <a:latin typeface="+mj-lt"/>
              </a:rPr>
              <a:t> 47</a:t>
            </a:r>
            <a:r>
              <a:rPr lang="en-US" sz="2400" baseline="-25000" dirty="0">
                <a:latin typeface="+mj-lt"/>
              </a:rPr>
              <a:t>10</a:t>
            </a:r>
            <a:r>
              <a:rPr lang="en-US" sz="2400" dirty="0">
                <a:latin typeface="+mj-lt"/>
              </a:rPr>
              <a:t> </a:t>
            </a:r>
            <a:r>
              <a:rPr lang="ru-RU" sz="2400" dirty="0">
                <a:latin typeface="+mj-lt"/>
              </a:rPr>
              <a:t>в двоичную систему</a:t>
            </a:r>
            <a:endParaRPr lang="en-US" sz="2400" dirty="0">
              <a:latin typeface="+mj-lt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32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1 + 16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0 + 8</a:t>
            </a:r>
            <a:r>
              <a:rPr lang="en-US" sz="2400" dirty="0">
                <a:latin typeface="+mj-lt"/>
                <a:cs typeface="Times New Roman" pitchFamily="18" charset="0"/>
              </a:rPr>
              <a:t>×1</a:t>
            </a:r>
            <a:r>
              <a:rPr lang="en-US" sz="2400" dirty="0">
                <a:latin typeface="+mj-lt"/>
              </a:rPr>
              <a:t> + 4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1 + 2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1 + 1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1 = 101111</a:t>
            </a:r>
            <a:r>
              <a:rPr lang="en-US" sz="2400" baseline="-25000" dirty="0">
                <a:latin typeface="+mj-lt"/>
              </a:rPr>
              <a:t>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</p:txBody>
      </p:sp>
      <p:sp>
        <p:nvSpPr>
          <p:cNvPr id="4403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Перевод чисел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95400" y="2209800"/>
            <a:ext cx="73914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71600" y="4572000"/>
            <a:ext cx="73914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AB7E38-0F78-534E-BA72-2132D874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43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3200" dirty="0">
                <a:latin typeface="+mj-lt"/>
              </a:rPr>
              <a:t>Два способа</a:t>
            </a:r>
            <a:r>
              <a:rPr lang="en-US" sz="3200" dirty="0">
                <a:latin typeface="+mj-lt"/>
              </a:rPr>
              <a:t>:</a:t>
            </a:r>
          </a:p>
          <a:p>
            <a:pPr marL="914400" lvl="1" indent="-457200"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ru-RU" sz="2600" b="1" dirty="0">
                <a:latin typeface="+mj-lt"/>
              </a:rPr>
              <a:t>Способ 1</a:t>
            </a:r>
            <a:r>
              <a:rPr lang="en-US" sz="2600" b="1" dirty="0">
                <a:latin typeface="+mj-lt"/>
              </a:rPr>
              <a:t>: </a:t>
            </a:r>
            <a:r>
              <a:rPr lang="ru-RU" sz="2600" dirty="0">
                <a:latin typeface="+mj-lt"/>
              </a:rPr>
              <a:t>Найти подходящую старшую степень двойки, вычесть её и повторить процедуру</a:t>
            </a:r>
            <a:endParaRPr lang="en-US" sz="2600" dirty="0">
              <a:latin typeface="+mj-lt"/>
            </a:endParaRPr>
          </a:p>
          <a:p>
            <a:pPr marL="914400" lvl="1" indent="-457200"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ru-RU" sz="2600" b="1" dirty="0">
                <a:latin typeface="+mj-lt"/>
              </a:rPr>
              <a:t>Способ 2</a:t>
            </a:r>
            <a:r>
              <a:rPr lang="en-US" sz="2600" b="1" dirty="0">
                <a:latin typeface="+mj-lt"/>
              </a:rPr>
              <a:t>: </a:t>
            </a:r>
            <a:r>
              <a:rPr lang="ru-RU" sz="2600" dirty="0">
                <a:latin typeface="+mj-lt"/>
              </a:rPr>
              <a:t>Последовательно делить на 2, записывая остатки справа налево</a:t>
            </a:r>
            <a:endParaRPr lang="en-US" sz="2600" dirty="0">
              <a:latin typeface="+mj-lt"/>
            </a:endParaRPr>
          </a:p>
        </p:txBody>
      </p:sp>
      <p:sp>
        <p:nvSpPr>
          <p:cNvPr id="4301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Из десятичной в двоичную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8F55B3-55AA-3440-9A43-65C7B5C1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1617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45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lvl="1">
              <a:spcBef>
                <a:spcPct val="20000"/>
              </a:spcBef>
            </a:pPr>
            <a:r>
              <a:rPr lang="en-US" sz="2000" dirty="0"/>
              <a:t>53</a:t>
            </a:r>
            <a:r>
              <a:rPr lang="en-US" sz="2000" baseline="-25000" dirty="0"/>
              <a:t>10</a:t>
            </a:r>
            <a:r>
              <a:rPr lang="en-US" sz="2000" dirty="0"/>
              <a:t> </a:t>
            </a:r>
            <a:endParaRPr lang="en-US" sz="2000" b="1" dirty="0">
              <a:latin typeface="+mj-lt"/>
            </a:endParaRPr>
          </a:p>
          <a:p>
            <a:pPr marL="0" lvl="1">
              <a:spcBef>
                <a:spcPct val="20000"/>
              </a:spcBef>
            </a:pPr>
            <a:r>
              <a:rPr lang="ru-RU" sz="2000" b="1" dirty="0">
                <a:latin typeface="+mj-lt"/>
              </a:rPr>
              <a:t>Способ</a:t>
            </a:r>
            <a:r>
              <a:rPr lang="en-US" sz="2000" b="1" dirty="0">
                <a:latin typeface="+mj-lt"/>
              </a:rPr>
              <a:t> 1: </a:t>
            </a:r>
            <a:r>
              <a:rPr lang="ru-RU" sz="2000" dirty="0">
                <a:latin typeface="+mj-lt"/>
              </a:rPr>
              <a:t>Вычитать подходящую старшую степень двойки</a:t>
            </a:r>
            <a:endParaRPr lang="en-US" sz="2000" dirty="0">
              <a:latin typeface="+mj-lt"/>
            </a:endParaRPr>
          </a:p>
          <a:p>
            <a:pPr lvl="1">
              <a:spcBef>
                <a:spcPct val="20000"/>
              </a:spcBef>
            </a:pPr>
            <a:r>
              <a:rPr lang="en-US" sz="2000" dirty="0">
                <a:latin typeface="+mj-lt"/>
              </a:rPr>
              <a:t>53</a:t>
            </a:r>
            <a:r>
              <a:rPr lang="en-US" sz="2000" baseline="-25000" dirty="0">
                <a:latin typeface="+mj-lt"/>
              </a:rPr>
              <a:t>10</a:t>
            </a:r>
            <a:r>
              <a:rPr lang="en-US" sz="2000" dirty="0">
                <a:latin typeface="+mj-lt"/>
              </a:rPr>
              <a:t> 		 32×1</a:t>
            </a:r>
          </a:p>
          <a:p>
            <a:pPr lvl="1">
              <a:spcBef>
                <a:spcPct val="20000"/>
              </a:spcBef>
            </a:pPr>
            <a:r>
              <a:rPr lang="en-US" sz="2000" dirty="0">
                <a:latin typeface="+mj-lt"/>
              </a:rPr>
              <a:t>53-32 = 21 		 16×1</a:t>
            </a:r>
          </a:p>
          <a:p>
            <a:pPr lvl="1">
              <a:spcBef>
                <a:spcPct val="20000"/>
              </a:spcBef>
            </a:pPr>
            <a:r>
              <a:rPr lang="en-US" sz="2000" dirty="0">
                <a:latin typeface="+mj-lt"/>
              </a:rPr>
              <a:t>21-16 = 5 		 4×1</a:t>
            </a:r>
          </a:p>
          <a:p>
            <a:pPr lvl="1">
              <a:spcBef>
                <a:spcPct val="20000"/>
              </a:spcBef>
            </a:pPr>
            <a:r>
              <a:rPr lang="en-US" sz="2000" dirty="0">
                <a:latin typeface="+mj-lt"/>
              </a:rPr>
              <a:t>5-4 = 1 		 1×1                         </a:t>
            </a:r>
            <a:r>
              <a:rPr lang="en-US" sz="2000" b="1" dirty="0">
                <a:latin typeface="+mj-lt"/>
              </a:rPr>
              <a:t>= 110101</a:t>
            </a:r>
            <a:r>
              <a:rPr lang="en-US" sz="2000" b="1" baseline="-25000" dirty="0">
                <a:latin typeface="+mj-lt"/>
              </a:rPr>
              <a:t>2</a:t>
            </a:r>
          </a:p>
          <a:p>
            <a:pPr>
              <a:spcBef>
                <a:spcPct val="20000"/>
              </a:spcBef>
            </a:pPr>
            <a:r>
              <a:rPr lang="ru-RU" sz="2000" b="1" dirty="0">
                <a:latin typeface="+mj-lt"/>
              </a:rPr>
              <a:t>Способ 2</a:t>
            </a:r>
            <a:r>
              <a:rPr lang="en-US" sz="2000" b="1" dirty="0">
                <a:latin typeface="+mj-lt"/>
              </a:rPr>
              <a:t>: </a:t>
            </a:r>
            <a:r>
              <a:rPr lang="ru-RU" sz="2000" dirty="0">
                <a:latin typeface="+mj-lt"/>
              </a:rPr>
              <a:t>Последовательно делить на 2</a:t>
            </a:r>
            <a:endParaRPr lang="en-US" sz="2000" dirty="0">
              <a:latin typeface="+mj-lt"/>
            </a:endParaRPr>
          </a:p>
          <a:p>
            <a:pPr lvl="1">
              <a:spcBef>
                <a:spcPct val="20000"/>
              </a:spcBef>
            </a:pPr>
            <a:r>
              <a:rPr lang="en-US" sz="2000" dirty="0">
                <a:latin typeface="+mj-lt"/>
              </a:rPr>
              <a:t>53</a:t>
            </a:r>
            <a:r>
              <a:rPr lang="en-US" sz="2000" baseline="-25000" dirty="0">
                <a:latin typeface="+mj-lt"/>
              </a:rPr>
              <a:t>10</a:t>
            </a:r>
            <a:r>
              <a:rPr lang="en-US" sz="2000" dirty="0">
                <a:latin typeface="+mj-lt"/>
              </a:rPr>
              <a:t> = 	53/2 = 26 R1</a:t>
            </a:r>
          </a:p>
          <a:p>
            <a:pPr lvl="1">
              <a:spcBef>
                <a:spcPct val="20000"/>
              </a:spcBef>
            </a:pPr>
            <a:r>
              <a:rPr lang="en-US" sz="2000" dirty="0">
                <a:latin typeface="+mj-lt"/>
              </a:rPr>
              <a:t> 		26/2 = 13 R0</a:t>
            </a:r>
          </a:p>
          <a:p>
            <a:pPr lvl="1">
              <a:spcBef>
                <a:spcPct val="20000"/>
              </a:spcBef>
            </a:pPr>
            <a:r>
              <a:rPr lang="en-US" sz="2000" dirty="0">
                <a:latin typeface="+mj-lt"/>
              </a:rPr>
              <a:t>		13/2 = 6   R1</a:t>
            </a:r>
          </a:p>
          <a:p>
            <a:pPr lvl="1">
              <a:spcBef>
                <a:spcPct val="20000"/>
              </a:spcBef>
            </a:pPr>
            <a:r>
              <a:rPr lang="en-US" sz="2000" dirty="0">
                <a:latin typeface="+mj-lt"/>
              </a:rPr>
              <a:t>		6/2   = 3   R0</a:t>
            </a:r>
          </a:p>
          <a:p>
            <a:pPr lvl="1">
              <a:spcBef>
                <a:spcPct val="20000"/>
              </a:spcBef>
            </a:pPr>
            <a:r>
              <a:rPr lang="en-US" sz="2000" dirty="0">
                <a:latin typeface="+mj-lt"/>
              </a:rPr>
              <a:t>		3/2   = 1   R1</a:t>
            </a:r>
          </a:p>
          <a:p>
            <a:pPr lvl="1">
              <a:spcBef>
                <a:spcPct val="20000"/>
              </a:spcBef>
            </a:pPr>
            <a:r>
              <a:rPr lang="en-US" sz="2000" dirty="0">
                <a:latin typeface="+mj-lt"/>
              </a:rPr>
              <a:t>		1/2   = 0   R1		</a:t>
            </a:r>
            <a:r>
              <a:rPr lang="en-US" sz="2000" b="1" dirty="0">
                <a:latin typeface="+mj-lt"/>
              </a:rPr>
              <a:t>= 110101</a:t>
            </a:r>
            <a:r>
              <a:rPr lang="en-US" sz="2000" b="1" baseline="-25000" dirty="0">
                <a:latin typeface="+mj-lt"/>
              </a:rPr>
              <a:t>2</a:t>
            </a:r>
          </a:p>
          <a:p>
            <a:pPr lvl="1">
              <a:spcBef>
                <a:spcPct val="20000"/>
              </a:spcBef>
            </a:pPr>
            <a:endParaRPr lang="en-US" sz="2000" dirty="0">
              <a:latin typeface="+mj-lt"/>
            </a:endParaRPr>
          </a:p>
          <a:p>
            <a:pPr>
              <a:spcBef>
                <a:spcPct val="20000"/>
              </a:spcBef>
            </a:pPr>
            <a:endParaRPr lang="en-US" sz="2600" dirty="0">
              <a:latin typeface="+mj-lt"/>
            </a:endParaRPr>
          </a:p>
        </p:txBody>
      </p:sp>
      <p:sp>
        <p:nvSpPr>
          <p:cNvPr id="4301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Из десятичной в двоичную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828800"/>
            <a:ext cx="7391400" cy="152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3733800"/>
            <a:ext cx="73914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6B17C8-960E-AB48-9C2A-AB431768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43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533400" y="12954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ru-RU" b="1" dirty="0"/>
              <a:t>Десятичное число из </a:t>
            </a:r>
            <a:r>
              <a:rPr lang="en-US" b="1" i="1" dirty="0"/>
              <a:t>N</a:t>
            </a:r>
            <a:r>
              <a:rPr lang="ru-RU" b="1" i="1" dirty="0"/>
              <a:t> </a:t>
            </a:r>
            <a:r>
              <a:rPr lang="ru-RU" b="1" dirty="0"/>
              <a:t>цифр</a:t>
            </a:r>
            <a:endParaRPr lang="en-US" b="1" dirty="0"/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Сколько их</a:t>
            </a:r>
            <a:r>
              <a:rPr lang="en-US" dirty="0"/>
              <a:t>? </a:t>
            </a:r>
            <a:r>
              <a:rPr lang="en-US" b="1" dirty="0">
                <a:solidFill>
                  <a:schemeClr val="accent1"/>
                </a:solidFill>
              </a:rPr>
              <a:t>10</a:t>
            </a:r>
            <a:r>
              <a:rPr lang="en-US" b="1" i="1" baseline="30000" dirty="0">
                <a:solidFill>
                  <a:schemeClr val="accent1"/>
                </a:solidFill>
              </a:rPr>
              <a:t>N</a:t>
            </a:r>
            <a:endParaRPr lang="en-US" b="1" dirty="0">
              <a:solidFill>
                <a:schemeClr val="accent1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Диапазон значений</a:t>
            </a:r>
            <a:r>
              <a:rPr lang="en-US" dirty="0"/>
              <a:t>?  </a:t>
            </a:r>
            <a:r>
              <a:rPr lang="en-US" b="1" dirty="0">
                <a:solidFill>
                  <a:schemeClr val="accent1"/>
                </a:solidFill>
              </a:rPr>
              <a:t>[0, 10</a:t>
            </a:r>
            <a:r>
              <a:rPr lang="en-US" b="1" i="1" baseline="30000" dirty="0">
                <a:solidFill>
                  <a:schemeClr val="accent1"/>
                </a:solidFill>
              </a:rPr>
              <a:t>N</a:t>
            </a:r>
            <a:r>
              <a:rPr lang="en-US" b="1" dirty="0">
                <a:solidFill>
                  <a:schemeClr val="accent1"/>
                </a:solidFill>
              </a:rPr>
              <a:t> - 1]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Пример</a:t>
            </a:r>
            <a:r>
              <a:rPr lang="en-US" dirty="0"/>
              <a:t>: </a:t>
            </a:r>
            <a:r>
              <a:rPr lang="ru-RU" dirty="0"/>
              <a:t>десятичное число из 3 цифр</a:t>
            </a:r>
            <a:r>
              <a:rPr lang="en-US" dirty="0"/>
              <a:t>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10</a:t>
            </a:r>
            <a:r>
              <a:rPr lang="en-US" b="1" baseline="30000" dirty="0">
                <a:solidFill>
                  <a:schemeClr val="accent1"/>
                </a:solidFill>
              </a:rPr>
              <a:t>3</a:t>
            </a:r>
            <a:r>
              <a:rPr lang="en-US" b="1" dirty="0">
                <a:solidFill>
                  <a:schemeClr val="accent1"/>
                </a:solidFill>
              </a:rPr>
              <a:t> = 1000 </a:t>
            </a:r>
            <a:r>
              <a:rPr lang="ru-RU" b="1" dirty="0">
                <a:solidFill>
                  <a:schemeClr val="accent1"/>
                </a:solidFill>
              </a:rPr>
              <a:t>возможных значений</a:t>
            </a:r>
            <a:endParaRPr lang="en-US" b="1" dirty="0">
              <a:solidFill>
                <a:schemeClr val="accent1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ru-RU" b="1" dirty="0">
                <a:solidFill>
                  <a:schemeClr val="accent1"/>
                </a:solidFill>
              </a:rPr>
              <a:t>Диапазон</a:t>
            </a:r>
            <a:r>
              <a:rPr lang="en-US" b="1" dirty="0">
                <a:solidFill>
                  <a:schemeClr val="accent1"/>
                </a:solidFill>
              </a:rPr>
              <a:t>: [0, 999]</a:t>
            </a:r>
          </a:p>
          <a:p>
            <a:pPr lvl="2" eaLnBrk="1" hangingPunct="1">
              <a:lnSpc>
                <a:spcPct val="90000"/>
              </a:lnSpc>
            </a:pPr>
            <a:endParaRPr lang="en-US" b="1" dirty="0">
              <a:solidFill>
                <a:schemeClr val="accent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ru-RU" b="1" dirty="0"/>
              <a:t>Двоичное число из </a:t>
            </a:r>
            <a:r>
              <a:rPr lang="en-US" b="1" i="1" dirty="0"/>
              <a:t>N</a:t>
            </a:r>
            <a:r>
              <a:rPr lang="ru-RU" b="1" i="1" dirty="0"/>
              <a:t> </a:t>
            </a:r>
            <a:r>
              <a:rPr lang="ru-RU" b="1" dirty="0"/>
              <a:t>цифр</a:t>
            </a:r>
            <a:endParaRPr lang="en-US" b="1" dirty="0"/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Сколько их</a:t>
            </a:r>
            <a:r>
              <a:rPr lang="en-US" dirty="0"/>
              <a:t>? </a:t>
            </a:r>
            <a:r>
              <a:rPr lang="en-US" b="1" dirty="0">
                <a:solidFill>
                  <a:schemeClr val="accent1"/>
                </a:solidFill>
              </a:rPr>
              <a:t>2</a:t>
            </a:r>
            <a:r>
              <a:rPr lang="en-US" b="1" i="1" baseline="30000" dirty="0">
                <a:solidFill>
                  <a:schemeClr val="accent1"/>
                </a:solidFill>
              </a:rPr>
              <a:t>N</a:t>
            </a:r>
            <a:endParaRPr lang="en-US" b="1" dirty="0">
              <a:solidFill>
                <a:schemeClr val="accent1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Диапазон значений</a:t>
            </a:r>
            <a:r>
              <a:rPr lang="en-US" dirty="0"/>
              <a:t>: </a:t>
            </a:r>
            <a:r>
              <a:rPr lang="en-US" b="1" dirty="0">
                <a:solidFill>
                  <a:schemeClr val="accent1"/>
                </a:solidFill>
              </a:rPr>
              <a:t>[0, 2</a:t>
            </a:r>
            <a:r>
              <a:rPr lang="en-US" b="1" i="1" baseline="30000" dirty="0">
                <a:solidFill>
                  <a:schemeClr val="accent1"/>
                </a:solidFill>
              </a:rPr>
              <a:t>N</a:t>
            </a:r>
            <a:r>
              <a:rPr lang="en-US" b="1" dirty="0">
                <a:solidFill>
                  <a:schemeClr val="accent1"/>
                </a:solidFill>
              </a:rPr>
              <a:t> - 1]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Пример</a:t>
            </a:r>
            <a:r>
              <a:rPr lang="en-US" dirty="0"/>
              <a:t>: </a:t>
            </a:r>
            <a:r>
              <a:rPr lang="ru-RU" dirty="0"/>
              <a:t>двоичное число из 3 цифр</a:t>
            </a:r>
            <a:r>
              <a:rPr lang="en-US" dirty="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2</a:t>
            </a:r>
            <a:r>
              <a:rPr lang="en-US" b="1" baseline="30000" dirty="0">
                <a:solidFill>
                  <a:schemeClr val="accent1"/>
                </a:solidFill>
              </a:rPr>
              <a:t>3</a:t>
            </a:r>
            <a:r>
              <a:rPr lang="en-US" b="1" dirty="0">
                <a:solidFill>
                  <a:schemeClr val="accent1"/>
                </a:solidFill>
              </a:rPr>
              <a:t> = 8 </a:t>
            </a:r>
            <a:r>
              <a:rPr lang="ru-RU" b="1" dirty="0">
                <a:solidFill>
                  <a:schemeClr val="accent1"/>
                </a:solidFill>
              </a:rPr>
              <a:t>возможных значений</a:t>
            </a:r>
            <a:endParaRPr lang="en-US" b="1" dirty="0">
              <a:solidFill>
                <a:schemeClr val="accent1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ru-RU" b="1" dirty="0">
                <a:solidFill>
                  <a:schemeClr val="accent1"/>
                </a:solidFill>
              </a:rPr>
              <a:t>Диапазон</a:t>
            </a:r>
            <a:r>
              <a:rPr lang="en-US" b="1" dirty="0">
                <a:solidFill>
                  <a:schemeClr val="accent1"/>
                </a:solidFill>
              </a:rPr>
              <a:t>: [0, 7] = [</a:t>
            </a:r>
            <a:r>
              <a:rPr lang="ru-RU" b="1" dirty="0">
                <a:solidFill>
                  <a:schemeClr val="accent1"/>
                </a:solidFill>
              </a:rPr>
              <a:t>от </a:t>
            </a:r>
            <a:r>
              <a:rPr lang="en-US" b="1" dirty="0">
                <a:solidFill>
                  <a:schemeClr val="accent1"/>
                </a:solidFill>
              </a:rPr>
              <a:t>000</a:t>
            </a:r>
            <a:r>
              <a:rPr lang="en-US" b="1" baseline="-25000" dirty="0">
                <a:solidFill>
                  <a:schemeClr val="accent1"/>
                </a:solidFill>
              </a:rPr>
              <a:t>2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ru-RU" b="1" dirty="0">
                <a:solidFill>
                  <a:schemeClr val="accent1"/>
                </a:solidFill>
              </a:rPr>
              <a:t>до</a:t>
            </a:r>
            <a:r>
              <a:rPr lang="en-US" b="1" dirty="0">
                <a:solidFill>
                  <a:schemeClr val="accent1"/>
                </a:solidFill>
              </a:rPr>
              <a:t> 111</a:t>
            </a:r>
            <a:r>
              <a:rPr lang="en-US" b="1" baseline="-25000" dirty="0">
                <a:solidFill>
                  <a:schemeClr val="accent1"/>
                </a:solidFill>
              </a:rPr>
              <a:t>2</a:t>
            </a:r>
            <a:r>
              <a:rPr lang="en-US" b="1" dirty="0">
                <a:solidFill>
                  <a:schemeClr val="accent1"/>
                </a:solidFill>
              </a:rPr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Двоичные числа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71800" y="1676400"/>
            <a:ext cx="419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905000"/>
            <a:ext cx="419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600" y="2637549"/>
            <a:ext cx="4191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71800" y="3810000"/>
            <a:ext cx="419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38600" y="4127665"/>
            <a:ext cx="419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0" y="4830763"/>
            <a:ext cx="41910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466482-C46B-044A-85F3-0776A158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8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+mj-lt"/>
              </a:rPr>
              <a:t>Тема 1: Основы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7200" b="1" dirty="0"/>
              <a:t>Системы счисления: шестнадцатеричные числа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6399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Шестнадцатеричные числа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" name="Group 4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7689195"/>
              </p:ext>
            </p:extLst>
          </p:nvPr>
        </p:nvGraphicFramePr>
        <p:xfrm>
          <a:off x="1752600" y="1082040"/>
          <a:ext cx="5562600" cy="475488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Hex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Десятичное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Двоичное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84F306-A178-6C48-8E8F-B6465EE2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8659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66725" y="12192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ru-RU" b="1" dirty="0"/>
              <a:t>Искусство управления сложностью</a:t>
            </a:r>
            <a:endParaRPr lang="en-US" dirty="0"/>
          </a:p>
          <a:p>
            <a:pPr eaLnBrk="1" hangingPunct="1"/>
            <a:r>
              <a:rPr lang="ru-RU" b="1" dirty="0"/>
              <a:t>Системы счисления</a:t>
            </a:r>
            <a:endParaRPr lang="en-US" b="1" dirty="0"/>
          </a:p>
          <a:p>
            <a:pPr lvl="1"/>
            <a:r>
              <a:rPr lang="ru-RU" dirty="0"/>
              <a:t>Двоичные числа</a:t>
            </a:r>
            <a:endParaRPr lang="en-US" dirty="0"/>
          </a:p>
          <a:p>
            <a:pPr lvl="1"/>
            <a:r>
              <a:rPr lang="ru-RU" dirty="0"/>
              <a:t>Шестнадцатеричные числа</a:t>
            </a:r>
            <a:endParaRPr lang="en-US" dirty="0"/>
          </a:p>
          <a:p>
            <a:pPr lvl="1"/>
            <a:r>
              <a:rPr lang="ru-RU" dirty="0"/>
              <a:t>Байты, биты, </a:t>
            </a:r>
            <a:r>
              <a:rPr lang="ru-RU" dirty="0" err="1"/>
              <a:t>нибблы</a:t>
            </a:r>
            <a:endParaRPr lang="en-US" dirty="0"/>
          </a:p>
          <a:p>
            <a:pPr lvl="1"/>
            <a:r>
              <a:rPr lang="ru-RU" dirty="0"/>
              <a:t>Сложение</a:t>
            </a:r>
            <a:endParaRPr lang="en-US" dirty="0"/>
          </a:p>
          <a:p>
            <a:pPr lvl="1"/>
            <a:r>
              <a:rPr lang="ru-RU" dirty="0"/>
              <a:t>Представление чисел со знаком</a:t>
            </a:r>
            <a:endParaRPr lang="en-US" dirty="0"/>
          </a:p>
          <a:p>
            <a:pPr lvl="1"/>
            <a:r>
              <a:rPr lang="ru-RU" dirty="0"/>
              <a:t>Расширение чисел</a:t>
            </a:r>
            <a:endParaRPr lang="en-US" dirty="0"/>
          </a:p>
          <a:p>
            <a:pPr eaLnBrk="1" hangingPunct="1"/>
            <a:r>
              <a:rPr lang="ru-RU" b="1" dirty="0"/>
              <a:t>Логические вентили</a:t>
            </a:r>
            <a:endParaRPr lang="en-US" dirty="0"/>
          </a:p>
          <a:p>
            <a:pPr eaLnBrk="1" hangingPunct="1"/>
            <a:r>
              <a:rPr lang="ru-RU" b="1" dirty="0"/>
              <a:t>Логические уровни</a:t>
            </a:r>
            <a:endParaRPr lang="en-US" dirty="0"/>
          </a:p>
          <a:p>
            <a:pPr eaLnBrk="1" hangingPunct="1"/>
            <a:r>
              <a:rPr lang="ru-RU" b="1" dirty="0"/>
              <a:t>КМОП транзисторы</a:t>
            </a:r>
            <a:endParaRPr lang="en-US" b="1" dirty="0"/>
          </a:p>
          <a:p>
            <a:r>
              <a:rPr lang="ru-RU" b="1" dirty="0"/>
              <a:t>Низкоуровневое представление вентилей</a:t>
            </a:r>
            <a:endParaRPr lang="en-US" b="1" dirty="0"/>
          </a:p>
          <a:p>
            <a:pPr eaLnBrk="1" hangingPunct="1"/>
            <a:r>
              <a:rPr lang="ru-RU" b="1" dirty="0"/>
              <a:t>Энергопотребление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Тема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1 :: 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Разделы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B2537B-4523-ED4A-A298-6C56934E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2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48134" name="Rectangle 7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233854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3200" dirty="0">
                <a:latin typeface="+mj-lt"/>
              </a:rPr>
              <a:t>Основание системы счисления – 16</a:t>
            </a: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3200" dirty="0">
                <a:latin typeface="+mj-lt"/>
              </a:rPr>
              <a:t>Удобны для сокращенной записи двоичных чисел</a:t>
            </a:r>
            <a:endParaRPr lang="en-US" sz="3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Шестнадцатеричные числа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78FF0B-17CA-744F-958C-71F93243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4616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3200" dirty="0">
                <a:latin typeface="+mj-lt"/>
              </a:rPr>
              <a:t>Из шестнадцатеричной в двоичную</a:t>
            </a:r>
            <a:r>
              <a:rPr lang="en-US" sz="3200" dirty="0">
                <a:latin typeface="+mj-lt"/>
              </a:rPr>
              <a:t>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 sz="2400" dirty="0">
                <a:latin typeface="+mj-lt"/>
              </a:rPr>
              <a:t>Перевести</a:t>
            </a:r>
            <a:r>
              <a:rPr lang="en-US" sz="2400" dirty="0">
                <a:latin typeface="+mj-lt"/>
              </a:rPr>
              <a:t> 4AF</a:t>
            </a:r>
            <a:r>
              <a:rPr lang="en-US" sz="2400" baseline="-25000" dirty="0">
                <a:latin typeface="+mj-lt"/>
              </a:rPr>
              <a:t>16</a:t>
            </a:r>
            <a:r>
              <a:rPr lang="en-US" sz="2400" dirty="0">
                <a:latin typeface="+mj-lt"/>
              </a:rPr>
              <a:t> (</a:t>
            </a:r>
            <a:r>
              <a:rPr lang="ru-RU" sz="2400" dirty="0">
                <a:latin typeface="+mj-lt"/>
              </a:rPr>
              <a:t>также </a:t>
            </a:r>
            <a:r>
              <a:rPr lang="en-US" sz="2400" dirty="0">
                <a:latin typeface="+mj-lt"/>
              </a:rPr>
              <a:t>0x4AF) </a:t>
            </a:r>
            <a:r>
              <a:rPr lang="ru-RU" sz="2400" dirty="0">
                <a:latin typeface="+mj-lt"/>
              </a:rPr>
              <a:t>в двоичную</a:t>
            </a:r>
            <a:endParaRPr lang="en-US" sz="2400" dirty="0">
              <a:latin typeface="+mj-lt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0100 1010 1111</a:t>
            </a:r>
            <a:r>
              <a:rPr lang="en-US" sz="2400" baseline="-25000" dirty="0">
                <a:latin typeface="+mj-lt"/>
              </a:rPr>
              <a:t>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3200" dirty="0">
                <a:latin typeface="+mj-lt"/>
              </a:rPr>
              <a:t>Из шестнадцатеричной в десятичную</a:t>
            </a:r>
            <a:r>
              <a:rPr lang="en-US" sz="3200" dirty="0">
                <a:latin typeface="+mj-lt"/>
              </a:rPr>
              <a:t>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 sz="2400" dirty="0">
                <a:latin typeface="+mj-lt"/>
              </a:rPr>
              <a:t>Перевести</a:t>
            </a:r>
            <a:r>
              <a:rPr lang="en-US" sz="2400" dirty="0">
                <a:latin typeface="+mj-lt"/>
              </a:rPr>
              <a:t> 4AF</a:t>
            </a:r>
            <a:r>
              <a:rPr lang="en-US" sz="2400" baseline="-25000" dirty="0">
                <a:latin typeface="+mj-lt"/>
              </a:rPr>
              <a:t>16</a:t>
            </a:r>
            <a:r>
              <a:rPr lang="en-US" sz="2400" dirty="0">
                <a:latin typeface="+mj-lt"/>
              </a:rPr>
              <a:t> </a:t>
            </a:r>
            <a:r>
              <a:rPr lang="ru-RU" sz="2400" dirty="0">
                <a:latin typeface="+mj-lt"/>
              </a:rPr>
              <a:t>в десятичную</a:t>
            </a:r>
            <a:endParaRPr lang="en-US" sz="2400" dirty="0">
              <a:latin typeface="+mj-lt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16</a:t>
            </a:r>
            <a:r>
              <a:rPr lang="en-US" sz="2400" baseline="30000" dirty="0">
                <a:latin typeface="+mj-lt"/>
              </a:rPr>
              <a:t>2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4 + 16</a:t>
            </a:r>
            <a:r>
              <a:rPr lang="en-US" sz="2400" baseline="30000" dirty="0">
                <a:latin typeface="+mj-lt"/>
              </a:rPr>
              <a:t>1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10 + 16</a:t>
            </a:r>
            <a:r>
              <a:rPr lang="en-US" sz="2400" baseline="30000" dirty="0">
                <a:latin typeface="+mj-lt"/>
              </a:rPr>
              <a:t>0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15 = 1199</a:t>
            </a:r>
            <a:r>
              <a:rPr lang="en-US" sz="2400" baseline="-25000" dirty="0">
                <a:latin typeface="+mj-lt"/>
              </a:rPr>
              <a:t>10</a:t>
            </a:r>
            <a:endParaRPr lang="en-US" sz="24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</p:txBody>
      </p:sp>
      <p:sp>
        <p:nvSpPr>
          <p:cNvPr id="50181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Переводы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2209800"/>
            <a:ext cx="419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71600" y="4267200"/>
            <a:ext cx="434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A2C642-37E5-D94F-9042-CA9B1661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6475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3200" dirty="0">
                <a:latin typeface="+mj-lt"/>
              </a:rPr>
              <a:t>Нижние индексы неудобны</a:t>
            </a: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3200" dirty="0">
                <a:latin typeface="+mj-lt"/>
              </a:rPr>
              <a:t>В некоторых ЯП используют префиксы:</a:t>
            </a:r>
            <a:endParaRPr lang="en-US" sz="3200" dirty="0">
              <a:latin typeface="+mj-lt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ru-RU" sz="3200" dirty="0">
                <a:latin typeface="+mj-lt"/>
              </a:rPr>
              <a:t>Шестнадцатеричный</a:t>
            </a:r>
            <a:r>
              <a:rPr lang="en-US" sz="3200" dirty="0">
                <a:latin typeface="+mj-lt"/>
              </a:rPr>
              <a:t>: 0x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0x23AB = 23AB</a:t>
            </a:r>
            <a:r>
              <a:rPr lang="en-US" sz="3200" baseline="-25000" dirty="0">
                <a:latin typeface="+mj-lt"/>
              </a:rPr>
              <a:t>16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ru-RU" sz="3200" dirty="0">
                <a:latin typeface="+mj-lt"/>
              </a:rPr>
              <a:t>Двоичный</a:t>
            </a:r>
            <a:r>
              <a:rPr lang="en-US" sz="3200" dirty="0">
                <a:latin typeface="+mj-lt"/>
              </a:rPr>
              <a:t>: 0b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0b1101 = 1101</a:t>
            </a:r>
            <a:r>
              <a:rPr lang="en-US" sz="3200" baseline="-25000" dirty="0">
                <a:latin typeface="+mj-lt"/>
              </a:rPr>
              <a:t>2</a:t>
            </a:r>
          </a:p>
        </p:txBody>
      </p:sp>
      <p:sp>
        <p:nvSpPr>
          <p:cNvPr id="50181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Префиксы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50B424-446D-1B4E-A196-64DAE6BB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2405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+mj-lt"/>
              </a:rPr>
              <a:t>Тема 1: Основы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7200" b="1" dirty="0"/>
              <a:t>Системы счисления: байты, </a:t>
            </a:r>
            <a:r>
              <a:rPr lang="ru-RU" sz="7200" b="1" dirty="0" err="1"/>
              <a:t>нибблы</a:t>
            </a:r>
            <a:r>
              <a:rPr lang="ru-RU" sz="7200" b="1" dirty="0"/>
              <a:t> и все такое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8760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Rectangle 4"/>
          <p:cNvSpPr>
            <a:spLocks noGrp="1" noChangeArrowheads="1"/>
          </p:cNvSpPr>
          <p:nvPr>
            <p:ph sz="quarter" idx="4294967295"/>
            <p:custDataLst>
              <p:tags r:id="rId1"/>
            </p:custDataLst>
          </p:nvPr>
        </p:nvSpPr>
        <p:spPr>
          <a:xfrm>
            <a:off x="609600" y="1066800"/>
            <a:ext cx="8077200" cy="48768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ru-RU" sz="3200" dirty="0"/>
              <a:t>Байт</a:t>
            </a:r>
            <a:r>
              <a:rPr lang="en-US" sz="3200" dirty="0"/>
              <a:t>: 8 </a:t>
            </a:r>
            <a:r>
              <a:rPr lang="ru-RU" dirty="0"/>
              <a:t>бит</a:t>
            </a:r>
            <a:endParaRPr lang="en-US" sz="3200" dirty="0"/>
          </a:p>
          <a:p>
            <a:pPr lvl="1"/>
            <a:r>
              <a:rPr lang="ru-RU" dirty="0"/>
              <a:t>Всего</a:t>
            </a:r>
            <a:r>
              <a:rPr lang="en-US" dirty="0"/>
              <a:t> _____ </a:t>
            </a:r>
            <a:r>
              <a:rPr lang="ru-RU" dirty="0"/>
              <a:t>значений</a:t>
            </a:r>
            <a:endParaRPr lang="en-US" dirty="0"/>
          </a:p>
          <a:p>
            <a:pPr lvl="1"/>
            <a:r>
              <a:rPr lang="en-US" dirty="0"/>
              <a:t>[__, ___]</a:t>
            </a:r>
          </a:p>
          <a:p>
            <a:pPr eaLnBrk="1" hangingPunct="1"/>
            <a:r>
              <a:rPr lang="ru-RU" dirty="0" err="1"/>
              <a:t>Ниббл</a:t>
            </a:r>
            <a:r>
              <a:rPr lang="en-US" dirty="0"/>
              <a:t>: 4 </a:t>
            </a:r>
            <a:r>
              <a:rPr lang="ru-RU" dirty="0"/>
              <a:t>бита</a:t>
            </a:r>
            <a:endParaRPr lang="en-US" dirty="0"/>
          </a:p>
          <a:p>
            <a:pPr lvl="1"/>
            <a:r>
              <a:rPr lang="ru-RU" dirty="0"/>
              <a:t>Всего</a:t>
            </a:r>
            <a:r>
              <a:rPr lang="en-US" dirty="0"/>
              <a:t> _____ </a:t>
            </a:r>
            <a:r>
              <a:rPr lang="ru-RU" dirty="0"/>
              <a:t>значений</a:t>
            </a:r>
            <a:endParaRPr lang="en-US" dirty="0"/>
          </a:p>
          <a:p>
            <a:pPr lvl="1"/>
            <a:r>
              <a:rPr lang="en-US" dirty="0"/>
              <a:t>[__, ___]</a:t>
            </a:r>
          </a:p>
          <a:p>
            <a:pPr marL="0" indent="0" eaLnBrk="1" hangingPunct="1">
              <a:buNone/>
            </a:pPr>
            <a:endParaRPr lang="en-US" sz="3200" dirty="0"/>
          </a:p>
          <a:p>
            <a:pPr marL="0" indent="0" eaLnBrk="1" hangingPunct="1">
              <a:buNone/>
            </a:pPr>
            <a:r>
              <a:rPr lang="ru-RU" dirty="0"/>
              <a:t>Одна двоичная цифра – это</a:t>
            </a:r>
            <a:r>
              <a:rPr lang="en-US" sz="3200" dirty="0"/>
              <a:t> __ </a:t>
            </a:r>
            <a:r>
              <a:rPr lang="ru-RU" dirty="0"/>
              <a:t>бит</a:t>
            </a:r>
            <a:endParaRPr lang="en-US" sz="3200" dirty="0"/>
          </a:p>
          <a:p>
            <a:pPr marL="0" indent="0" eaLnBrk="1" hangingPunct="1">
              <a:buNone/>
            </a:pPr>
            <a:r>
              <a:rPr lang="ru-RU" sz="3200" dirty="0"/>
              <a:t>Одна</a:t>
            </a:r>
            <a:r>
              <a:rPr lang="en-US" sz="3200" dirty="0"/>
              <a:t> hex </a:t>
            </a:r>
            <a:r>
              <a:rPr lang="ru-RU" dirty="0"/>
              <a:t>цифра</a:t>
            </a:r>
            <a:r>
              <a:rPr lang="en-US" sz="3200" dirty="0"/>
              <a:t> </a:t>
            </a:r>
            <a:r>
              <a:rPr lang="ru-RU" sz="3200" dirty="0"/>
              <a:t>– это </a:t>
            </a:r>
            <a:r>
              <a:rPr lang="en-US" sz="3200" dirty="0"/>
              <a:t>___ </a:t>
            </a:r>
            <a:r>
              <a:rPr lang="ru-RU" dirty="0"/>
              <a:t>бит или</a:t>
            </a:r>
            <a:r>
              <a:rPr lang="en-US" sz="3200" dirty="0"/>
              <a:t> ___ </a:t>
            </a:r>
            <a:r>
              <a:rPr lang="ru-RU" dirty="0" err="1"/>
              <a:t>нибблов</a:t>
            </a:r>
            <a:endParaRPr lang="en-US" sz="3200" dirty="0"/>
          </a:p>
          <a:p>
            <a:pPr marL="0" indent="0" eaLnBrk="1" hangingPunct="1">
              <a:buNone/>
            </a:pPr>
            <a:r>
              <a:rPr lang="ru-RU" sz="3000" dirty="0"/>
              <a:t>Две</a:t>
            </a:r>
            <a:r>
              <a:rPr lang="en-US" sz="3000" dirty="0"/>
              <a:t> hex </a:t>
            </a:r>
            <a:r>
              <a:rPr lang="ru-RU" sz="3000" dirty="0"/>
              <a:t>цифры – это</a:t>
            </a:r>
            <a:r>
              <a:rPr lang="en-US" sz="3000" dirty="0"/>
              <a:t> ___ </a:t>
            </a:r>
            <a:r>
              <a:rPr lang="ru-RU" sz="3000" dirty="0"/>
              <a:t>байт</a:t>
            </a:r>
            <a:endParaRPr lang="en-US" sz="3000" dirty="0"/>
          </a:p>
          <a:p>
            <a:pPr marL="0" indent="0" eaLnBrk="1" hangingPunct="1">
              <a:buNone/>
            </a:pPr>
            <a:endParaRPr lang="en-US" sz="3000" dirty="0"/>
          </a:p>
          <a:p>
            <a:pPr marL="0" indent="0" eaLnBrk="1" hangingPunct="1">
              <a:buNone/>
            </a:pPr>
            <a:r>
              <a:rPr lang="ru-RU" sz="3200" dirty="0"/>
              <a:t>Старший – слева</a:t>
            </a:r>
            <a:endParaRPr lang="en-US" sz="3200" dirty="0"/>
          </a:p>
          <a:p>
            <a:pPr marL="0" indent="0" eaLnBrk="1" hangingPunct="1">
              <a:buNone/>
            </a:pPr>
            <a:r>
              <a:rPr lang="ru-RU" dirty="0"/>
              <a:t>Младший – справа</a:t>
            </a:r>
            <a:endParaRPr lang="en-US" sz="3200" dirty="0"/>
          </a:p>
        </p:txBody>
      </p:sp>
      <p:graphicFrame>
        <p:nvGraphicFramePr>
          <p:cNvPr id="51207" name="Object 5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95387741"/>
              </p:ext>
            </p:extLst>
          </p:nvPr>
        </p:nvGraphicFramePr>
        <p:xfrm>
          <a:off x="5846763" y="2362200"/>
          <a:ext cx="2478087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933151" imgH="638130" progId="Visio.Drawing.11">
                  <p:embed/>
                </p:oleObj>
              </mc:Choice>
              <mc:Fallback>
                <p:oleObj name="Visio" r:id="rId8" imgW="933151" imgH="63813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2362200"/>
                        <a:ext cx="2478087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6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32345685"/>
              </p:ext>
            </p:extLst>
          </p:nvPr>
        </p:nvGraphicFramePr>
        <p:xfrm>
          <a:off x="5265738" y="4364038"/>
          <a:ext cx="3641725" cy="157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1295400" imgH="562020" progId="Visio.Drawing.11">
                  <p:embed/>
                </p:oleObj>
              </mc:Choice>
              <mc:Fallback>
                <p:oleObj name="Visio" r:id="rId10" imgW="1295400" imgH="5620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738" y="4364038"/>
                        <a:ext cx="3641725" cy="157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7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577572367"/>
              </p:ext>
            </p:extLst>
          </p:nvPr>
        </p:nvGraphicFramePr>
        <p:xfrm>
          <a:off x="5272088" y="1017588"/>
          <a:ext cx="3400425" cy="149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1276250" imgH="562020" progId="Visio.Drawing.11">
                  <p:embed/>
                </p:oleObj>
              </mc:Choice>
              <mc:Fallback>
                <p:oleObj name="Visio" r:id="rId12" imgW="1276250" imgH="5620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088" y="1017588"/>
                        <a:ext cx="3400425" cy="149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Rectangle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Биты, байты, </a:t>
            </a:r>
            <a:r>
              <a:rPr lang="ru-RU" sz="4400" dirty="0" err="1">
                <a:solidFill>
                  <a:schemeClr val="bg1"/>
                </a:solidFill>
                <a:latin typeface="+mj-lt"/>
              </a:rPr>
              <a:t>нибблы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806709-FE93-1F40-B42F-2D45E8A5B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5169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Еще степени двойки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85800" y="990600"/>
            <a:ext cx="80772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</a:t>
            </a:r>
            <a:r>
              <a:rPr lang="en-US" baseline="30000" dirty="0"/>
              <a:t>10</a:t>
            </a:r>
            <a:r>
              <a:rPr lang="en-US" dirty="0"/>
              <a:t> = 1 </a:t>
            </a:r>
            <a:r>
              <a:rPr lang="ru-RU" dirty="0"/>
              <a:t>кило</a:t>
            </a:r>
            <a:r>
              <a:rPr lang="en-US" dirty="0"/>
              <a:t> 		≈ 10</a:t>
            </a:r>
            <a:r>
              <a:rPr lang="en-US" baseline="30000" dirty="0"/>
              <a:t>3</a:t>
            </a:r>
            <a:r>
              <a:rPr lang="en-US" dirty="0"/>
              <a:t>  (1024)</a:t>
            </a:r>
          </a:p>
          <a:p>
            <a:r>
              <a:rPr lang="en-US" dirty="0"/>
              <a:t>2</a:t>
            </a:r>
            <a:r>
              <a:rPr lang="en-US" baseline="30000" dirty="0"/>
              <a:t>20</a:t>
            </a:r>
            <a:r>
              <a:rPr lang="en-US" dirty="0"/>
              <a:t> = 1</a:t>
            </a:r>
            <a:r>
              <a:rPr lang="ru-RU" dirty="0"/>
              <a:t> мега</a:t>
            </a:r>
            <a:r>
              <a:rPr lang="en-US" dirty="0"/>
              <a:t> 		≈ 10</a:t>
            </a:r>
            <a:r>
              <a:rPr lang="en-US" baseline="30000" dirty="0"/>
              <a:t>6</a:t>
            </a:r>
            <a:r>
              <a:rPr lang="en-US" dirty="0"/>
              <a:t>  (1,048,576)</a:t>
            </a:r>
          </a:p>
          <a:p>
            <a:r>
              <a:rPr lang="en-US" dirty="0"/>
              <a:t>2</a:t>
            </a:r>
            <a:r>
              <a:rPr lang="en-US" baseline="30000" dirty="0"/>
              <a:t>30</a:t>
            </a:r>
            <a:r>
              <a:rPr lang="en-US" dirty="0"/>
              <a:t> = 1 </a:t>
            </a:r>
            <a:r>
              <a:rPr lang="ru-RU" dirty="0" err="1"/>
              <a:t>гига</a:t>
            </a:r>
            <a:r>
              <a:rPr lang="en-US" dirty="0"/>
              <a:t> 		≈ 10</a:t>
            </a:r>
            <a:r>
              <a:rPr lang="en-US" baseline="30000" dirty="0"/>
              <a:t>9</a:t>
            </a:r>
            <a:r>
              <a:rPr lang="en-US" dirty="0"/>
              <a:t> (1,073,741,824)</a:t>
            </a:r>
          </a:p>
          <a:p>
            <a:r>
              <a:rPr lang="en-US" dirty="0"/>
              <a:t>2</a:t>
            </a:r>
            <a:r>
              <a:rPr lang="en-US" baseline="30000" dirty="0"/>
              <a:t>40</a:t>
            </a:r>
            <a:r>
              <a:rPr lang="en-US" dirty="0"/>
              <a:t> = 1 </a:t>
            </a:r>
            <a:r>
              <a:rPr lang="ru-RU" dirty="0" err="1"/>
              <a:t>тера</a:t>
            </a:r>
            <a:r>
              <a:rPr lang="en-US" dirty="0"/>
              <a:t> 		≈ 10</a:t>
            </a:r>
            <a:r>
              <a:rPr lang="en-US" baseline="30000" dirty="0"/>
              <a:t>12</a:t>
            </a:r>
            <a:r>
              <a:rPr lang="en-US" dirty="0"/>
              <a:t> </a:t>
            </a:r>
          </a:p>
          <a:p>
            <a:r>
              <a:rPr lang="en-US" dirty="0"/>
              <a:t>2</a:t>
            </a:r>
            <a:r>
              <a:rPr lang="en-US" baseline="30000" dirty="0"/>
              <a:t>50</a:t>
            </a:r>
            <a:r>
              <a:rPr lang="en-US" dirty="0"/>
              <a:t> = 1 </a:t>
            </a:r>
            <a:r>
              <a:rPr lang="ru-RU" dirty="0"/>
              <a:t>пета</a:t>
            </a:r>
            <a:r>
              <a:rPr lang="en-US" dirty="0"/>
              <a:t> 		≈ 10</a:t>
            </a:r>
            <a:r>
              <a:rPr lang="en-US" baseline="30000" dirty="0"/>
              <a:t>15</a:t>
            </a:r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60</a:t>
            </a:r>
            <a:r>
              <a:rPr lang="en-US" dirty="0"/>
              <a:t> = 1 </a:t>
            </a:r>
            <a:r>
              <a:rPr lang="ru-RU" dirty="0" err="1"/>
              <a:t>экза</a:t>
            </a:r>
            <a:r>
              <a:rPr lang="en-US" dirty="0"/>
              <a:t> 		≈ 10</a:t>
            </a:r>
            <a:r>
              <a:rPr lang="en-US" baseline="30000" dirty="0"/>
              <a:t>18</a:t>
            </a:r>
            <a:r>
              <a:rPr lang="en-US" dirty="0"/>
              <a:t> </a:t>
            </a:r>
            <a:endParaRPr lang="en-US" baseline="30000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56F490-5640-F94A-8920-09C4FDA7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88249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8" name="Rectangle 4"/>
          <p:cNvSpPr>
            <a:spLocks noGrp="1" noChangeArrowheads="1"/>
          </p:cNvSpPr>
          <p:nvPr>
            <p:ph sz="quarter" idx="4294967295"/>
            <p:custDataLst>
              <p:tags r:id="rId1"/>
            </p:custDataLst>
          </p:nvPr>
        </p:nvSpPr>
        <p:spPr>
          <a:xfrm>
            <a:off x="533400" y="1143000"/>
            <a:ext cx="8077200" cy="4648200"/>
          </a:xfrm>
        </p:spPr>
        <p:txBody>
          <a:bodyPr/>
          <a:lstStyle/>
          <a:p>
            <a:pPr eaLnBrk="1" hangingPunct="1"/>
            <a:r>
              <a:rPr lang="ru-RU" sz="3200" dirty="0"/>
              <a:t>Чему равно</a:t>
            </a:r>
            <a:r>
              <a:rPr lang="en-US" sz="3200" dirty="0"/>
              <a:t> 2</a:t>
            </a:r>
            <a:r>
              <a:rPr lang="en-US" sz="3200" baseline="30000" dirty="0"/>
              <a:t>24</a:t>
            </a:r>
            <a:r>
              <a:rPr lang="en-US" sz="3200" dirty="0"/>
              <a:t>?</a:t>
            </a:r>
          </a:p>
          <a:p>
            <a:pPr eaLnBrk="1" hangingPunct="1">
              <a:buFontTx/>
              <a:buNone/>
            </a:pPr>
            <a:r>
              <a:rPr lang="en-US" sz="3200" dirty="0">
                <a:solidFill>
                  <a:schemeClr val="accent2"/>
                </a:solidFill>
              </a:rPr>
              <a:t>	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accent1"/>
                </a:solidFill>
              </a:rPr>
              <a:t>2</a:t>
            </a:r>
            <a:r>
              <a:rPr lang="en-US" sz="3200" b="1" baseline="30000" dirty="0">
                <a:solidFill>
                  <a:schemeClr val="accent1"/>
                </a:solidFill>
              </a:rPr>
              <a:t>4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accent1"/>
                </a:solidFill>
                <a:cs typeface="Times New Roman" pitchFamily="18" charset="0"/>
              </a:rPr>
              <a:t>×</a:t>
            </a:r>
            <a:r>
              <a:rPr lang="en-US" sz="3200" b="1" dirty="0">
                <a:solidFill>
                  <a:schemeClr val="accent1"/>
                </a:solidFill>
              </a:rPr>
              <a:t> 2</a:t>
            </a:r>
            <a:r>
              <a:rPr lang="en-US" sz="3200" b="1" baseline="30000" dirty="0">
                <a:solidFill>
                  <a:schemeClr val="accent1"/>
                </a:solidFill>
              </a:rPr>
              <a:t>20</a:t>
            </a:r>
            <a:r>
              <a:rPr lang="en-US" sz="3200" b="1" dirty="0">
                <a:solidFill>
                  <a:schemeClr val="accent1"/>
                </a:solidFill>
              </a:rPr>
              <a:t> ≈ 16 </a:t>
            </a:r>
            <a:r>
              <a:rPr lang="ru-RU" b="1" dirty="0">
                <a:solidFill>
                  <a:schemeClr val="accent1"/>
                </a:solidFill>
              </a:rPr>
              <a:t>миллионов</a:t>
            </a:r>
            <a:endParaRPr lang="en-US" sz="3200" b="1" dirty="0">
              <a:solidFill>
                <a:schemeClr val="accent1"/>
              </a:solidFill>
            </a:endParaRPr>
          </a:p>
          <a:p>
            <a:pPr eaLnBrk="1" hangingPunct="1">
              <a:buFontTx/>
              <a:buNone/>
            </a:pPr>
            <a:endParaRPr lang="en-US" sz="3200" b="1" dirty="0">
              <a:solidFill>
                <a:schemeClr val="accent2"/>
              </a:solidFill>
            </a:endParaRPr>
          </a:p>
          <a:p>
            <a:pPr eaLnBrk="1" hangingPunct="1"/>
            <a:r>
              <a:rPr lang="ru-RU" sz="3200" dirty="0"/>
              <a:t>Насколько большое число можно представить 32 битами</a:t>
            </a:r>
            <a:r>
              <a:rPr lang="en-US" sz="3200" dirty="0"/>
              <a:t>?</a:t>
            </a:r>
          </a:p>
          <a:p>
            <a:pPr eaLnBrk="1" hangingPunct="1">
              <a:buFontTx/>
              <a:buNone/>
            </a:pPr>
            <a:r>
              <a:rPr lang="en-US" sz="3200" dirty="0">
                <a:solidFill>
                  <a:schemeClr val="accent1"/>
                </a:solidFill>
              </a:rPr>
              <a:t>	</a:t>
            </a:r>
            <a:r>
              <a:rPr lang="en-US" sz="3200" b="1" dirty="0">
                <a:solidFill>
                  <a:schemeClr val="accent1"/>
                </a:solidFill>
              </a:rPr>
              <a:t>2</a:t>
            </a:r>
            <a:r>
              <a:rPr lang="en-US" sz="3200" b="1" baseline="30000" dirty="0">
                <a:solidFill>
                  <a:schemeClr val="accent1"/>
                </a:solidFill>
              </a:rPr>
              <a:t>2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accent1"/>
                </a:solidFill>
                <a:cs typeface="Times New Roman" pitchFamily="18" charset="0"/>
              </a:rPr>
              <a:t>×</a:t>
            </a:r>
            <a:r>
              <a:rPr lang="en-US" sz="3200" b="1" dirty="0">
                <a:solidFill>
                  <a:schemeClr val="accent1"/>
                </a:solidFill>
              </a:rPr>
              <a:t> 2</a:t>
            </a:r>
            <a:r>
              <a:rPr lang="en-US" sz="3200" b="1" baseline="30000" dirty="0">
                <a:solidFill>
                  <a:schemeClr val="accent1"/>
                </a:solidFill>
              </a:rPr>
              <a:t>30</a:t>
            </a:r>
            <a:r>
              <a:rPr lang="en-US" sz="3200" b="1" dirty="0">
                <a:solidFill>
                  <a:schemeClr val="accent1"/>
                </a:solidFill>
              </a:rPr>
              <a:t> ≈ 4 </a:t>
            </a:r>
            <a:r>
              <a:rPr lang="ru-RU" sz="3200" b="1" dirty="0">
                <a:solidFill>
                  <a:schemeClr val="accent1"/>
                </a:solidFill>
              </a:rPr>
              <a:t>миллиарда</a:t>
            </a:r>
            <a:endParaRPr lang="en-US" sz="3200" b="1" dirty="0">
              <a:solidFill>
                <a:schemeClr val="accent1"/>
              </a:solidFill>
            </a:endParaRPr>
          </a:p>
          <a:p>
            <a:pPr eaLnBrk="1" hangingPunct="1">
              <a:buFontTx/>
              <a:buNone/>
            </a:pPr>
            <a:endParaRPr lang="en-US" sz="3200" dirty="0"/>
          </a:p>
        </p:txBody>
      </p:sp>
      <p:sp>
        <p:nvSpPr>
          <p:cNvPr id="5427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Оценки степеней двойки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1828800"/>
            <a:ext cx="419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4038600"/>
            <a:ext cx="419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A25C5B-6FE8-6849-9818-340A7528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739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+mj-lt"/>
              </a:rPr>
              <a:t>Тема 1: Основы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7200" b="1" dirty="0"/>
              <a:t>Системы счисления: сложение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407109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03" name="Object 5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85645906"/>
              </p:ext>
            </p:extLst>
          </p:nvPr>
        </p:nvGraphicFramePr>
        <p:xfrm>
          <a:off x="2994025" y="1365250"/>
          <a:ext cx="3108325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847376" imgH="523563" progId="Visio.Drawing.11">
                  <p:embed/>
                </p:oleObj>
              </mc:Choice>
              <mc:Fallback>
                <p:oleObj name="Visio" r:id="rId7" imgW="847376" imgH="52356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025" y="1365250"/>
                        <a:ext cx="3108325" cy="192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33698792"/>
              </p:ext>
            </p:extLst>
          </p:nvPr>
        </p:nvGraphicFramePr>
        <p:xfrm>
          <a:off x="3117850" y="3713163"/>
          <a:ext cx="2984500" cy="187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847376" imgH="533177" progId="Visio.Drawing.11">
                  <p:embed/>
                </p:oleObj>
              </mc:Choice>
              <mc:Fallback>
                <p:oleObj name="Visio" r:id="rId9" imgW="847376" imgH="53317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3713163"/>
                        <a:ext cx="2984500" cy="187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3200" dirty="0">
                <a:latin typeface="+mj-lt"/>
              </a:rPr>
              <a:t>Десятичное</a:t>
            </a: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3200" dirty="0">
                <a:latin typeface="+mj-lt"/>
              </a:rPr>
              <a:t>Двоичное</a:t>
            </a: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</p:txBody>
      </p:sp>
      <p:sp>
        <p:nvSpPr>
          <p:cNvPr id="55301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Сложение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A3E221-5F81-1D43-8DE4-186288C79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5675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51" name="Object 5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40317479"/>
              </p:ext>
            </p:extLst>
          </p:nvPr>
        </p:nvGraphicFramePr>
        <p:xfrm>
          <a:off x="5486401" y="1023938"/>
          <a:ext cx="2133600" cy="240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503605" imgH="590328" progId="Visio.Drawing.6">
                  <p:embed/>
                </p:oleObj>
              </mc:Choice>
              <mc:Fallback>
                <p:oleObj name="VISIO" r:id="rId7" imgW="503605" imgH="59032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1" y="1023938"/>
                        <a:ext cx="2133600" cy="240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05293477"/>
              </p:ext>
            </p:extLst>
          </p:nvPr>
        </p:nvGraphicFramePr>
        <p:xfrm>
          <a:off x="5334000" y="3429000"/>
          <a:ext cx="2236788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503640" imgH="514080" progId="Visio.Drawing.6">
                  <p:embed/>
                </p:oleObj>
              </mc:Choice>
              <mc:Fallback>
                <p:oleObj name="VISIO" r:id="rId9" imgW="503640" imgH="514080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429000"/>
                        <a:ext cx="2236788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219200"/>
            <a:ext cx="3810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3200" dirty="0">
                <a:latin typeface="+mj-lt"/>
              </a:rPr>
              <a:t>Сложите два </a:t>
            </a:r>
            <a:r>
              <a:rPr lang="ru-RU" sz="3200" dirty="0" err="1">
                <a:latin typeface="+mj-lt"/>
              </a:rPr>
              <a:t>четырехбитовых</a:t>
            </a:r>
            <a:r>
              <a:rPr lang="ru-RU" sz="3200" dirty="0">
                <a:latin typeface="+mj-lt"/>
              </a:rPr>
              <a:t> числа</a:t>
            </a: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3200" dirty="0">
                <a:latin typeface="+mj-lt"/>
              </a:rPr>
              <a:t>Сложите два </a:t>
            </a:r>
            <a:r>
              <a:rPr lang="ru-RU" sz="3200" dirty="0" err="1">
                <a:latin typeface="+mj-lt"/>
              </a:rPr>
              <a:t>четырехбитовых</a:t>
            </a:r>
            <a:r>
              <a:rPr lang="ru-RU" sz="3200" dirty="0">
                <a:latin typeface="+mj-lt"/>
              </a:rPr>
              <a:t> числа</a:t>
            </a: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</p:txBody>
      </p:sp>
      <p:sp>
        <p:nvSpPr>
          <p:cNvPr id="57349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Двоичное сложение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096000" y="1066800"/>
            <a:ext cx="1524000" cy="2057400"/>
            <a:chOff x="6096000" y="1066800"/>
            <a:chExt cx="1524000" cy="2057400"/>
          </a:xfrm>
        </p:grpSpPr>
        <p:sp>
          <p:nvSpPr>
            <p:cNvPr id="7" name="Rectangle 6"/>
            <p:cNvSpPr/>
            <p:nvPr/>
          </p:nvSpPr>
          <p:spPr>
            <a:xfrm>
              <a:off x="6096000" y="2590800"/>
              <a:ext cx="15240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96000" y="1066800"/>
              <a:ext cx="15240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867400" y="3505200"/>
            <a:ext cx="1524000" cy="2057400"/>
            <a:chOff x="5867400" y="3505200"/>
            <a:chExt cx="1524000" cy="2057400"/>
          </a:xfrm>
        </p:grpSpPr>
        <p:sp>
          <p:nvSpPr>
            <p:cNvPr id="11" name="Rectangle 10"/>
            <p:cNvSpPr/>
            <p:nvPr/>
          </p:nvSpPr>
          <p:spPr>
            <a:xfrm>
              <a:off x="5867400" y="5029200"/>
              <a:ext cx="15240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67400" y="3505200"/>
              <a:ext cx="15240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8295A2-F1BC-3746-BD0E-02E5ABD9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364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+mj-lt"/>
              </a:rPr>
              <a:t>Тема 1: Основы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7200" b="1" dirty="0"/>
              <a:t>Искусство управления сложностью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958947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5837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3200" dirty="0">
                <a:latin typeface="+mj-lt"/>
              </a:rPr>
              <a:t>Цифровые систем оперируют с </a:t>
            </a:r>
            <a:r>
              <a:rPr lang="ru-RU" sz="3200" b="1" dirty="0">
                <a:latin typeface="+mj-lt"/>
              </a:rPr>
              <a:t>заданным количеством бит</a:t>
            </a:r>
            <a:endParaRPr lang="en-US" sz="3200" b="1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3200" dirty="0">
                <a:latin typeface="+mj-lt"/>
              </a:rPr>
              <a:t>Переполнение: когда результат слишком содержит больше бит, чем возможно сохранить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3200" dirty="0">
                <a:latin typeface="+mj-lt"/>
              </a:rPr>
              <a:t>Второй пример на предыдущем слайде</a:t>
            </a:r>
            <a:endParaRPr lang="en-US" sz="3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Переполнение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5FF4D4-453B-B542-97A2-ED6B20A7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6801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+mj-lt"/>
              </a:rPr>
              <a:t>Тема 1: Основы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7200" b="1" dirty="0"/>
              <a:t>Системы счисления: числа со знаком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959355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5939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3200" dirty="0">
                <a:latin typeface="+mj-lt"/>
              </a:rPr>
              <a:t>Прямой код</a:t>
            </a: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3200" dirty="0">
                <a:latin typeface="+mj-lt"/>
              </a:rPr>
              <a:t>Дополнительный код</a:t>
            </a:r>
            <a:endParaRPr lang="en-US" sz="3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Двоичные числа со знаком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6AA845-CA7D-014F-ADE1-30141195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96059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144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</a:rPr>
              <a:t>1 </a:t>
            </a:r>
            <a:r>
              <a:rPr lang="ru-RU" sz="2800" dirty="0">
                <a:latin typeface="+mj-lt"/>
              </a:rPr>
              <a:t>знаковый бит</a:t>
            </a:r>
            <a:r>
              <a:rPr lang="en-US" sz="2800" dirty="0">
                <a:latin typeface="+mj-lt"/>
              </a:rPr>
              <a:t>, </a:t>
            </a:r>
            <a:r>
              <a:rPr lang="en-US" sz="2800" i="1" dirty="0">
                <a:latin typeface="+mj-lt"/>
              </a:rPr>
              <a:t>N</a:t>
            </a:r>
            <a:r>
              <a:rPr lang="en-US" sz="2800" b="1" dirty="0">
                <a:latin typeface="+mj-lt"/>
              </a:rPr>
              <a:t>-</a:t>
            </a:r>
            <a:r>
              <a:rPr lang="en-US" sz="2800" dirty="0">
                <a:latin typeface="+mj-lt"/>
              </a:rPr>
              <a:t>1 </a:t>
            </a:r>
            <a:r>
              <a:rPr lang="ru-RU" sz="2800" dirty="0">
                <a:latin typeface="+mj-lt"/>
              </a:rPr>
              <a:t>бит самого числа</a:t>
            </a:r>
            <a:endParaRPr lang="en-US" sz="28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2800" dirty="0">
                <a:latin typeface="+mj-lt"/>
              </a:rPr>
              <a:t>Знаковый бит – старший</a:t>
            </a:r>
            <a:endParaRPr lang="en-US" sz="2800" dirty="0">
              <a:latin typeface="+mj-lt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 sz="2400" dirty="0">
                <a:latin typeface="+mj-lt"/>
              </a:rPr>
              <a:t>Положительное</a:t>
            </a:r>
            <a:r>
              <a:rPr lang="en-US" sz="2400" dirty="0">
                <a:latin typeface="+mj-lt"/>
              </a:rPr>
              <a:t>: </a:t>
            </a:r>
            <a:r>
              <a:rPr lang="ru-RU" sz="2400" dirty="0">
                <a:latin typeface="+mj-lt"/>
              </a:rPr>
              <a:t>знак</a:t>
            </a:r>
            <a:r>
              <a:rPr lang="en-US" sz="2400" dirty="0">
                <a:latin typeface="+mj-lt"/>
              </a:rPr>
              <a:t> = 0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 sz="2400" dirty="0">
                <a:latin typeface="+mj-lt"/>
              </a:rPr>
              <a:t>Отрицательное</a:t>
            </a:r>
            <a:r>
              <a:rPr lang="en-US" sz="2400" dirty="0">
                <a:latin typeface="+mj-lt"/>
              </a:rPr>
              <a:t>: </a:t>
            </a:r>
            <a:r>
              <a:rPr lang="ru-RU" sz="2400" dirty="0">
                <a:latin typeface="+mj-lt"/>
              </a:rPr>
              <a:t>знак</a:t>
            </a:r>
            <a:r>
              <a:rPr lang="en-US" sz="2400" dirty="0">
                <a:latin typeface="+mj-lt"/>
              </a:rPr>
              <a:t> = 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2800" dirty="0">
                <a:latin typeface="+mj-lt"/>
              </a:rPr>
              <a:t>Пример</a:t>
            </a:r>
            <a:r>
              <a:rPr lang="en-US" sz="2800" dirty="0">
                <a:latin typeface="+mj-lt"/>
              </a:rPr>
              <a:t>, </a:t>
            </a:r>
            <a:r>
              <a:rPr lang="ru-RU" sz="2800" dirty="0">
                <a:latin typeface="+mj-lt"/>
              </a:rPr>
              <a:t>4-битовое представление</a:t>
            </a:r>
            <a:r>
              <a:rPr lang="en-US" sz="2800" dirty="0">
                <a:latin typeface="+mj-lt"/>
              </a:rPr>
              <a:t> ± 6: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+mj-lt"/>
              </a:rPr>
              <a:t>	    +6 =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0110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+mj-lt"/>
              </a:rPr>
              <a:t>          </a:t>
            </a:r>
            <a:r>
              <a:rPr lang="en-US" b="1" dirty="0">
                <a:latin typeface="+mj-lt"/>
              </a:rPr>
              <a:t>- </a:t>
            </a:r>
            <a:r>
              <a:rPr lang="en-US" dirty="0">
                <a:latin typeface="+mj-lt"/>
              </a:rPr>
              <a:t>6 =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1110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2800" dirty="0">
                <a:latin typeface="+mj-lt"/>
              </a:rPr>
              <a:t>Диапазон</a:t>
            </a:r>
            <a:r>
              <a:rPr lang="en-US" sz="2800" dirty="0">
                <a:latin typeface="+mj-lt"/>
              </a:rPr>
              <a:t> </a:t>
            </a:r>
            <a:r>
              <a:rPr lang="en-US" sz="2800" i="1" dirty="0">
                <a:latin typeface="+mj-lt"/>
              </a:rPr>
              <a:t>N</a:t>
            </a:r>
            <a:r>
              <a:rPr lang="en-US" sz="2800" dirty="0">
                <a:latin typeface="+mj-lt"/>
              </a:rPr>
              <a:t>-</a:t>
            </a:r>
            <a:r>
              <a:rPr lang="ru-RU" sz="2800" dirty="0">
                <a:latin typeface="+mj-lt"/>
              </a:rPr>
              <a:t>битового числа в прямом коде</a:t>
            </a:r>
            <a:r>
              <a:rPr lang="en-US" sz="2800" dirty="0">
                <a:latin typeface="+mj-lt"/>
              </a:rPr>
              <a:t>: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+mj-lt"/>
              </a:rPr>
              <a:t>		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[-(2</a:t>
            </a:r>
            <a:r>
              <a:rPr lang="en-US" b="1" baseline="30000" dirty="0">
                <a:solidFill>
                  <a:schemeClr val="accent1"/>
                </a:solidFill>
                <a:latin typeface="+mj-lt"/>
              </a:rPr>
              <a:t>N-1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-1), 2</a:t>
            </a:r>
            <a:r>
              <a:rPr lang="en-US" b="1" baseline="30000" dirty="0">
                <a:solidFill>
                  <a:schemeClr val="accent1"/>
                </a:solidFill>
                <a:latin typeface="+mj-lt"/>
              </a:rPr>
              <a:t>N-1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-1]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Прямой код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0200" y="4114800"/>
            <a:ext cx="152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0200" y="4495800"/>
            <a:ext cx="152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0" y="5257800"/>
            <a:ext cx="2895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2057400"/>
            <a:ext cx="3124200" cy="160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89C834-BEA4-9A41-B6E9-2B6E1551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840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+mj-lt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+mj-lt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+mj-lt"/>
            </a:endParaRPr>
          </a:p>
        </p:txBody>
      </p:sp>
      <p:sp>
        <p:nvSpPr>
          <p:cNvPr id="6247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3200" b="1" dirty="0">
                <a:solidFill>
                  <a:srgbClr val="0070C0"/>
                </a:solidFill>
                <a:latin typeface="+mj-lt"/>
              </a:rPr>
              <a:t>Проблемы</a:t>
            </a:r>
            <a:r>
              <a:rPr lang="en-US" sz="3200" b="1" dirty="0">
                <a:solidFill>
                  <a:srgbClr val="0070C0"/>
                </a:solidFill>
                <a:latin typeface="+mj-lt"/>
              </a:rPr>
              <a:t>: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Не работает сложение, например</a:t>
            </a:r>
            <a:r>
              <a:rPr lang="en-US" sz="2800" dirty="0">
                <a:latin typeface="+mj-lt"/>
              </a:rPr>
              <a:t> -6 + 6: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+mj-lt"/>
              </a:rPr>
              <a:t>              1110                 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+mj-lt"/>
              </a:rPr>
              <a:t>           + 0110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+mj-lt"/>
              </a:rPr>
              <a:t>            10100 </a:t>
            </a:r>
            <a:r>
              <a:rPr lang="en-US" sz="3200" dirty="0">
                <a:solidFill>
                  <a:schemeClr val="accent2"/>
                </a:solidFill>
                <a:latin typeface="+mj-lt"/>
              </a:rPr>
              <a:t>(</a:t>
            </a:r>
            <a:r>
              <a:rPr lang="ru-RU" sz="3200" dirty="0">
                <a:solidFill>
                  <a:schemeClr val="accent2"/>
                </a:solidFill>
                <a:latin typeface="+mj-lt"/>
              </a:rPr>
              <a:t>неправильно</a:t>
            </a:r>
            <a:r>
              <a:rPr lang="en-US" sz="3200" dirty="0">
                <a:solidFill>
                  <a:schemeClr val="accent2"/>
                </a:solidFill>
                <a:latin typeface="+mj-lt"/>
              </a:rPr>
              <a:t>!)</a:t>
            </a:r>
          </a:p>
          <a:p>
            <a:pPr marL="342900" indent="-342900">
              <a:spcBef>
                <a:spcPct val="20000"/>
              </a:spcBef>
            </a:pPr>
            <a:endParaRPr lang="en-US" sz="1600" dirty="0">
              <a:solidFill>
                <a:schemeClr val="accent2"/>
              </a:solidFill>
              <a:latin typeface="+mj-lt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Два представления нуля</a:t>
            </a:r>
            <a:r>
              <a:rPr lang="en-US" sz="2800" dirty="0">
                <a:latin typeface="+mj-lt"/>
              </a:rPr>
              <a:t> 0 (± 0):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+mj-lt"/>
              </a:rPr>
              <a:t>              1000                 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+mj-lt"/>
              </a:rPr>
              <a:t>              0000</a:t>
            </a: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+mj-lt"/>
            </a:endParaRPr>
          </a:p>
        </p:txBody>
      </p:sp>
      <p:sp>
        <p:nvSpPr>
          <p:cNvPr id="6247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1447800" y="3276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Прямой код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EA3459-97FE-134C-8735-169968EE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0510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349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066800"/>
            <a:ext cx="8534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3200" dirty="0">
                <a:latin typeface="+mj-lt"/>
              </a:rPr>
              <a:t>Проблемы прямого кода отсутствуют:</a:t>
            </a:r>
            <a:endParaRPr lang="en-US" sz="3200" dirty="0">
              <a:latin typeface="+mj-lt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 sz="3200" b="1" dirty="0">
                <a:latin typeface="+mj-lt"/>
              </a:rPr>
              <a:t>Сложение работает</a:t>
            </a:r>
            <a:endParaRPr lang="en-US" sz="3200" b="1" dirty="0">
              <a:latin typeface="+mj-lt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 sz="3200" b="1" dirty="0">
                <a:latin typeface="+mj-lt"/>
              </a:rPr>
              <a:t>Ноль имеет единственное представление</a:t>
            </a:r>
            <a:endParaRPr lang="en-US" sz="3200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Дополнительный код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CAC21E-4638-7B42-A1FC-ABC94CB62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0699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451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3100" dirty="0">
                <a:latin typeface="+mj-lt"/>
              </a:rPr>
              <a:t>Старший бит имеет вес</a:t>
            </a:r>
            <a:r>
              <a:rPr lang="en-US" sz="3100" dirty="0">
                <a:latin typeface="+mj-lt"/>
              </a:rPr>
              <a:t> </a:t>
            </a:r>
            <a:r>
              <a:rPr lang="en-US" sz="3100" b="1" dirty="0">
                <a:latin typeface="+mj-lt"/>
              </a:rPr>
              <a:t>-</a:t>
            </a:r>
            <a:r>
              <a:rPr lang="en-US" sz="3100" dirty="0">
                <a:latin typeface="+mj-lt"/>
              </a:rPr>
              <a:t>2</a:t>
            </a:r>
            <a:r>
              <a:rPr lang="en-US" sz="3100" i="1" baseline="30000" dirty="0">
                <a:latin typeface="+mj-lt"/>
              </a:rPr>
              <a:t>N</a:t>
            </a:r>
            <a:r>
              <a:rPr lang="en-US" sz="3100" baseline="30000" dirty="0">
                <a:latin typeface="+mj-lt"/>
              </a:rPr>
              <a:t>-1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1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1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3100" dirty="0">
                <a:latin typeface="+mj-lt"/>
              </a:rPr>
              <a:t>Самое большое число из 4 бит</a:t>
            </a:r>
            <a:r>
              <a:rPr lang="en-US" sz="3100" dirty="0">
                <a:latin typeface="+mj-lt"/>
              </a:rPr>
              <a:t>: </a:t>
            </a:r>
            <a:r>
              <a:rPr lang="en-US" sz="3100" b="1" dirty="0">
                <a:solidFill>
                  <a:schemeClr val="accent1"/>
                </a:solidFill>
                <a:latin typeface="+mj-lt"/>
              </a:rPr>
              <a:t>0111</a:t>
            </a:r>
            <a:endParaRPr lang="en-US" sz="3100" dirty="0">
              <a:solidFill>
                <a:schemeClr val="accent1"/>
              </a:solidFill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3100" dirty="0">
                <a:latin typeface="+mj-lt"/>
              </a:rPr>
              <a:t>Самое маленькое число из 4 бит</a:t>
            </a:r>
            <a:r>
              <a:rPr lang="en-US" sz="3100" dirty="0">
                <a:latin typeface="+mj-lt"/>
              </a:rPr>
              <a:t>: </a:t>
            </a:r>
            <a:r>
              <a:rPr lang="en-US" sz="3100" b="1" dirty="0">
                <a:solidFill>
                  <a:schemeClr val="accent1"/>
                </a:solidFill>
                <a:latin typeface="+mj-lt"/>
              </a:rPr>
              <a:t>1000</a:t>
            </a:r>
            <a:endParaRPr lang="en-US" sz="3100" dirty="0">
              <a:solidFill>
                <a:schemeClr val="accent1"/>
              </a:solidFill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3100" dirty="0">
                <a:latin typeface="+mj-lt"/>
              </a:rPr>
              <a:t>Старший бит по-прежнему определяет знак (1 = отрицательный, 0 = положительный)</a:t>
            </a:r>
            <a:endParaRPr lang="en-US" sz="3100" dirty="0">
              <a:latin typeface="+mj-lt"/>
            </a:endParaRPr>
          </a:p>
          <a:p>
            <a:pPr marL="342900" lvl="1" indent="-342900">
              <a:spcBef>
                <a:spcPct val="20000"/>
              </a:spcBef>
              <a:buFontTx/>
              <a:buChar char="•"/>
            </a:pPr>
            <a:r>
              <a:rPr lang="ru-RU" sz="3100" dirty="0">
                <a:latin typeface="+mj-lt"/>
              </a:rPr>
              <a:t>Диапазон</a:t>
            </a:r>
            <a:r>
              <a:rPr lang="en-US" sz="3100" dirty="0">
                <a:latin typeface="+mj-lt"/>
              </a:rPr>
              <a:t> </a:t>
            </a:r>
            <a:r>
              <a:rPr lang="en-US" sz="3100" i="1" dirty="0">
                <a:latin typeface="+mj-lt"/>
              </a:rPr>
              <a:t>N</a:t>
            </a:r>
            <a:r>
              <a:rPr lang="en-US" sz="3100" dirty="0">
                <a:latin typeface="+mj-lt"/>
              </a:rPr>
              <a:t>-</a:t>
            </a:r>
            <a:r>
              <a:rPr lang="ru-RU" sz="3100" dirty="0">
                <a:latin typeface="+mj-lt"/>
              </a:rPr>
              <a:t>битовых чисел в доп. коде</a:t>
            </a:r>
            <a:r>
              <a:rPr lang="en-US" sz="3100" dirty="0">
                <a:latin typeface="+mj-lt"/>
              </a:rPr>
              <a:t>:</a:t>
            </a:r>
          </a:p>
          <a:p>
            <a:pPr marL="0" lvl="1">
              <a:spcBef>
                <a:spcPct val="20000"/>
              </a:spcBef>
            </a:pPr>
            <a:r>
              <a:rPr lang="en-US" sz="3100" b="1" dirty="0">
                <a:solidFill>
                  <a:schemeClr val="accent1"/>
                </a:solidFill>
                <a:latin typeface="+mj-lt"/>
              </a:rPr>
              <a:t>                        [-(2</a:t>
            </a:r>
            <a:r>
              <a:rPr lang="en-US" sz="3100" b="1" baseline="30000" dirty="0">
                <a:solidFill>
                  <a:schemeClr val="accent1"/>
                </a:solidFill>
                <a:latin typeface="+mj-lt"/>
              </a:rPr>
              <a:t>N-1</a:t>
            </a:r>
            <a:r>
              <a:rPr lang="en-US" sz="3100" b="1" dirty="0">
                <a:solidFill>
                  <a:schemeClr val="accent1"/>
                </a:solidFill>
                <a:latin typeface="+mj-lt"/>
              </a:rPr>
              <a:t>), 2</a:t>
            </a:r>
            <a:r>
              <a:rPr lang="en-US" sz="3100" b="1" baseline="30000" dirty="0">
                <a:solidFill>
                  <a:schemeClr val="accent1"/>
                </a:solidFill>
                <a:latin typeface="+mj-lt"/>
              </a:rPr>
              <a:t>N-1</a:t>
            </a:r>
            <a:r>
              <a:rPr lang="en-US" sz="3100" b="1" dirty="0">
                <a:solidFill>
                  <a:schemeClr val="accent1"/>
                </a:solidFill>
                <a:latin typeface="+mj-lt"/>
              </a:rPr>
              <a:t>-1]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1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Дополнительный код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4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71600"/>
            <a:ext cx="4657726" cy="1400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57800" y="1794606"/>
            <a:ext cx="60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24600" y="2743200"/>
            <a:ext cx="1524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05600" y="3276600"/>
            <a:ext cx="1524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19400" y="53340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E32E97-6121-5A42-B9AF-963AD535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1573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759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ru-RU" sz="3200" dirty="0">
                <a:latin typeface="+mj-lt"/>
              </a:rPr>
              <a:t>Как </a:t>
            </a:r>
            <a:r>
              <a:rPr lang="ru-RU" sz="3200" b="1" dirty="0">
                <a:latin typeface="+mj-lt"/>
              </a:rPr>
              <a:t>поменять знак </a:t>
            </a:r>
            <a:r>
              <a:rPr lang="ru-RU" sz="3200" dirty="0">
                <a:latin typeface="+mj-lt"/>
              </a:rPr>
              <a:t>числа в дополнительном коде?</a:t>
            </a:r>
            <a:endParaRPr lang="en-US" sz="3200" dirty="0">
              <a:latin typeface="+mj-lt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ru-RU" sz="3200" b="1" dirty="0">
                <a:latin typeface="+mj-lt"/>
              </a:rPr>
              <a:t>Способ</a:t>
            </a:r>
            <a:r>
              <a:rPr lang="en-US" sz="3200" b="1" dirty="0">
                <a:latin typeface="+mj-lt"/>
              </a:rPr>
              <a:t>: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ru-RU" sz="2400" dirty="0">
                <a:latin typeface="+mj-lt"/>
              </a:rPr>
              <a:t>Инвертировать все биты</a:t>
            </a:r>
            <a:endParaRPr lang="en-US" sz="2400" dirty="0">
              <a:latin typeface="+mj-lt"/>
            </a:endParaRP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ru-RU" sz="2400" dirty="0">
                <a:latin typeface="+mj-lt"/>
              </a:rPr>
              <a:t>Добавить</a:t>
            </a:r>
            <a:r>
              <a:rPr lang="en-US" sz="2400" dirty="0">
                <a:latin typeface="+mj-lt"/>
              </a:rPr>
              <a:t> 1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ru-RU" sz="3200" b="1" dirty="0">
                <a:solidFill>
                  <a:srgbClr val="0070C0"/>
                </a:solidFill>
                <a:latin typeface="+mj-lt"/>
              </a:rPr>
              <a:t>Пример</a:t>
            </a:r>
            <a:r>
              <a:rPr lang="en-US" sz="3200" b="1" dirty="0">
                <a:solidFill>
                  <a:srgbClr val="0070C0"/>
                </a:solidFill>
                <a:latin typeface="+mj-lt"/>
              </a:rPr>
              <a:t>:</a:t>
            </a:r>
            <a:r>
              <a:rPr lang="en-US" sz="3200" dirty="0">
                <a:latin typeface="+mj-lt"/>
              </a:rPr>
              <a:t> </a:t>
            </a:r>
            <a:r>
              <a:rPr lang="ru-RU" sz="3200" dirty="0">
                <a:latin typeface="+mj-lt"/>
              </a:rPr>
              <a:t>изменить знак числа</a:t>
            </a:r>
            <a:r>
              <a:rPr lang="en-US" sz="3200" dirty="0">
                <a:latin typeface="+mj-lt"/>
              </a:rPr>
              <a:t> 3</a:t>
            </a:r>
            <a:r>
              <a:rPr lang="en-US" sz="3200" baseline="-25000" dirty="0">
                <a:latin typeface="+mj-lt"/>
              </a:rPr>
              <a:t>10</a:t>
            </a:r>
            <a:r>
              <a:rPr lang="en-US" sz="3200" dirty="0">
                <a:latin typeface="+mj-lt"/>
              </a:rPr>
              <a:t> = 0011</a:t>
            </a:r>
            <a:r>
              <a:rPr lang="en-US" sz="3200" baseline="-25000" dirty="0">
                <a:latin typeface="+mj-lt"/>
              </a:rPr>
              <a:t>2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+mj-lt"/>
              </a:rPr>
              <a:t>1100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+mj-lt"/>
              </a:rPr>
              <a:t>+    1</a:t>
            </a:r>
          </a:p>
          <a:p>
            <a:pPr marL="1371600" lvl="2" indent="-457200"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latin typeface="+mj-lt"/>
              </a:rPr>
              <a:t>      </a:t>
            </a:r>
            <a:r>
              <a:rPr lang="en-US" sz="10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1101 = -3</a:t>
            </a:r>
            <a:r>
              <a:rPr lang="en-US" sz="2400" b="1" baseline="-25000" dirty="0">
                <a:solidFill>
                  <a:srgbClr val="0070C0"/>
                </a:solidFill>
                <a:latin typeface="+mj-lt"/>
              </a:rPr>
              <a:t>10</a:t>
            </a:r>
          </a:p>
        </p:txBody>
      </p:sp>
      <p:sp>
        <p:nvSpPr>
          <p:cNvPr id="6759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1981200" y="5029200"/>
            <a:ext cx="914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Смена знака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4191000"/>
            <a:ext cx="1524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4724400"/>
            <a:ext cx="15240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C55E78-A0B1-C747-B174-2E2AF6D1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021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963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ru-RU" sz="3200" dirty="0">
                <a:latin typeface="+mj-lt"/>
              </a:rPr>
              <a:t>Изменить знак числа</a:t>
            </a:r>
            <a:r>
              <a:rPr lang="en-US" sz="3200" dirty="0">
                <a:latin typeface="+mj-lt"/>
              </a:rPr>
              <a:t> 6</a:t>
            </a:r>
            <a:r>
              <a:rPr lang="en-US" sz="3200" baseline="-25000" dirty="0">
                <a:latin typeface="+mj-lt"/>
              </a:rPr>
              <a:t>10</a:t>
            </a:r>
            <a:r>
              <a:rPr lang="en-US" sz="3200" dirty="0">
                <a:latin typeface="+mj-lt"/>
              </a:rPr>
              <a:t> = 0110</a:t>
            </a:r>
            <a:r>
              <a:rPr lang="en-US" sz="3200" baseline="-25000" dirty="0">
                <a:latin typeface="+mj-lt"/>
              </a:rPr>
              <a:t>2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+mj-lt"/>
              </a:rPr>
              <a:t>1001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+mj-lt"/>
              </a:rPr>
              <a:t>+    1</a:t>
            </a:r>
          </a:p>
          <a:p>
            <a:pPr marL="1371600" lvl="2" indent="-4572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  <a:latin typeface="+mj-lt"/>
              </a:rPr>
              <a:t>      </a:t>
            </a:r>
            <a:r>
              <a:rPr lang="en-US" sz="10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+mj-lt"/>
              </a:rPr>
              <a:t>1010</a:t>
            </a:r>
            <a:r>
              <a:rPr lang="en-US" sz="2400" baseline="-25000" dirty="0">
                <a:solidFill>
                  <a:srgbClr val="0070C0"/>
                </a:solidFill>
                <a:latin typeface="+mj-lt"/>
              </a:rPr>
              <a:t>2</a:t>
            </a:r>
            <a:r>
              <a:rPr lang="en-US" sz="2400" dirty="0">
                <a:solidFill>
                  <a:srgbClr val="0070C0"/>
                </a:solidFill>
                <a:latin typeface="+mj-lt"/>
              </a:rPr>
              <a:t> = -6</a:t>
            </a:r>
            <a:r>
              <a:rPr lang="en-US" sz="2400" baseline="-25000" dirty="0">
                <a:solidFill>
                  <a:srgbClr val="0070C0"/>
                </a:solidFill>
                <a:latin typeface="+mj-lt"/>
              </a:rPr>
              <a:t>10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ru-RU" sz="3200" dirty="0">
                <a:latin typeface="+mj-lt"/>
              </a:rPr>
              <a:t>Перевести </a:t>
            </a:r>
            <a:r>
              <a:rPr lang="en-US" sz="3200" dirty="0">
                <a:latin typeface="+mj-lt"/>
              </a:rPr>
              <a:t>1001</a:t>
            </a:r>
            <a:r>
              <a:rPr lang="en-US" sz="3200" baseline="-25000" dirty="0">
                <a:latin typeface="+mj-lt"/>
              </a:rPr>
              <a:t>2</a:t>
            </a:r>
            <a:r>
              <a:rPr lang="ru-RU" sz="3200" dirty="0">
                <a:latin typeface="+mj-lt"/>
              </a:rPr>
              <a:t> из дополнительного кода в десятичную систему</a:t>
            </a:r>
            <a:endParaRPr lang="en-US" sz="3200" dirty="0">
              <a:latin typeface="+mj-lt"/>
            </a:endParaRP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+mj-lt"/>
              </a:rPr>
              <a:t>0110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+mj-lt"/>
              </a:rPr>
              <a:t>+    1</a:t>
            </a:r>
          </a:p>
          <a:p>
            <a:pPr marL="1371600" lvl="2" indent="-4572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  <a:latin typeface="+mj-lt"/>
              </a:rPr>
              <a:t>      </a:t>
            </a:r>
            <a:r>
              <a:rPr lang="en-US" sz="10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+mj-lt"/>
              </a:rPr>
              <a:t>0111</a:t>
            </a:r>
            <a:r>
              <a:rPr lang="en-US" sz="2400" baseline="-25000" dirty="0">
                <a:solidFill>
                  <a:srgbClr val="0070C0"/>
                </a:solidFill>
                <a:latin typeface="+mj-lt"/>
              </a:rPr>
              <a:t>2</a:t>
            </a:r>
            <a:r>
              <a:rPr lang="en-US" sz="2400" dirty="0">
                <a:solidFill>
                  <a:srgbClr val="0070C0"/>
                </a:solidFill>
                <a:latin typeface="+mj-lt"/>
              </a:rPr>
              <a:t> = 7</a:t>
            </a:r>
            <a:r>
              <a:rPr lang="en-US" sz="2400" baseline="-25000" dirty="0">
                <a:solidFill>
                  <a:srgbClr val="0070C0"/>
                </a:solidFill>
                <a:latin typeface="+mj-lt"/>
              </a:rPr>
              <a:t>10</a:t>
            </a:r>
            <a:r>
              <a:rPr lang="en-US" sz="2400" dirty="0">
                <a:solidFill>
                  <a:srgbClr val="0070C0"/>
                </a:solidFill>
                <a:latin typeface="+mj-lt"/>
              </a:rPr>
              <a:t>, </a:t>
            </a:r>
            <a:r>
              <a:rPr lang="ru-RU" sz="2400" dirty="0">
                <a:solidFill>
                  <a:srgbClr val="0070C0"/>
                </a:solidFill>
                <a:latin typeface="+mj-lt"/>
              </a:rPr>
              <a:t>поэтому</a:t>
            </a:r>
            <a:r>
              <a:rPr lang="en-US" sz="2400" dirty="0">
                <a:solidFill>
                  <a:srgbClr val="0070C0"/>
                </a:solidFill>
                <a:latin typeface="+mj-lt"/>
              </a:rPr>
              <a:t> 1001</a:t>
            </a:r>
            <a:r>
              <a:rPr lang="en-US" sz="2400" baseline="-25000" dirty="0">
                <a:solidFill>
                  <a:srgbClr val="0070C0"/>
                </a:solidFill>
                <a:latin typeface="+mj-lt"/>
              </a:rPr>
              <a:t>2</a:t>
            </a:r>
            <a:r>
              <a:rPr lang="en-US" sz="2400" dirty="0">
                <a:solidFill>
                  <a:srgbClr val="0070C0"/>
                </a:solidFill>
                <a:latin typeface="+mj-lt"/>
              </a:rPr>
              <a:t> = -7</a:t>
            </a:r>
            <a:r>
              <a:rPr lang="en-US" sz="2400" baseline="-25000" dirty="0">
                <a:solidFill>
                  <a:srgbClr val="0070C0"/>
                </a:solidFill>
                <a:latin typeface="+mj-lt"/>
              </a:rPr>
              <a:t>10</a:t>
            </a:r>
          </a:p>
        </p:txBody>
      </p:sp>
      <p:sp>
        <p:nvSpPr>
          <p:cNvPr id="69639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1905000" y="5410200"/>
            <a:ext cx="914400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>
            <a:off x="1905000" y="2438400"/>
            <a:ext cx="914400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Примеры доп. кода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0" y="1676400"/>
            <a:ext cx="1524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2057400"/>
            <a:ext cx="152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05000" y="4572000"/>
            <a:ext cx="1524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05000" y="5047032"/>
            <a:ext cx="42672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00EDB-D7B8-204F-ACC5-5E16FB343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03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6" name="Object 4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3949985"/>
              </p:ext>
            </p:extLst>
          </p:nvPr>
        </p:nvGraphicFramePr>
        <p:xfrm>
          <a:off x="2971800" y="1538287"/>
          <a:ext cx="2333625" cy="211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551688" imgH="501396" progId="Visio.Drawing.6">
                  <p:embed/>
                </p:oleObj>
              </mc:Choice>
              <mc:Fallback>
                <p:oleObj name="VISIO" r:id="rId6" imgW="551688" imgH="50139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538287"/>
                        <a:ext cx="2333625" cy="211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44464298"/>
              </p:ext>
            </p:extLst>
          </p:nvPr>
        </p:nvGraphicFramePr>
        <p:xfrm>
          <a:off x="2895600" y="3832225"/>
          <a:ext cx="2409825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551688" imgH="501396" progId="Visio.Drawing.6">
                  <p:embed/>
                </p:oleObj>
              </mc:Choice>
              <mc:Fallback>
                <p:oleObj name="VISIO" r:id="rId8" imgW="551688" imgH="50139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832225"/>
                        <a:ext cx="2409825" cy="218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066800"/>
            <a:ext cx="845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ru-RU" sz="3200" dirty="0">
                <a:latin typeface="+mj-lt"/>
              </a:rPr>
              <a:t>Сложим</a:t>
            </a:r>
            <a:r>
              <a:rPr lang="en-US" sz="3200" dirty="0">
                <a:latin typeface="+mj-lt"/>
              </a:rPr>
              <a:t> 6 + (-6)</a:t>
            </a:r>
            <a:r>
              <a:rPr lang="ru-RU" sz="3200" dirty="0">
                <a:latin typeface="+mj-lt"/>
              </a:rPr>
              <a:t> в доп. коде</a:t>
            </a:r>
            <a:endParaRPr lang="en-US" sz="3200" dirty="0">
              <a:latin typeface="+mj-lt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1800" dirty="0">
              <a:latin typeface="+mj-lt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1800" dirty="0">
              <a:latin typeface="+mj-lt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ru-RU" sz="3200" dirty="0">
                <a:latin typeface="+mj-lt"/>
              </a:rPr>
              <a:t>Сложим</a:t>
            </a:r>
            <a:r>
              <a:rPr lang="en-US" sz="3200" dirty="0">
                <a:latin typeface="+mj-lt"/>
              </a:rPr>
              <a:t> </a:t>
            </a:r>
            <a:r>
              <a:rPr lang="en-US" sz="3200" b="1" dirty="0">
                <a:latin typeface="+mj-lt"/>
              </a:rPr>
              <a:t>-</a:t>
            </a:r>
            <a:r>
              <a:rPr lang="en-US" sz="3200" dirty="0">
                <a:latin typeface="+mj-lt"/>
              </a:rPr>
              <a:t>2 + 3 </a:t>
            </a:r>
            <a:r>
              <a:rPr lang="ru-RU" sz="3200" dirty="0">
                <a:latin typeface="+mj-lt"/>
              </a:rPr>
              <a:t>в доп. коде</a:t>
            </a:r>
            <a:endParaRPr lang="en-US" sz="32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Сложение в доп. коде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657600" y="1676400"/>
            <a:ext cx="1600200" cy="1905000"/>
            <a:chOff x="3657600" y="1676400"/>
            <a:chExt cx="1600200" cy="1905000"/>
          </a:xfrm>
        </p:grpSpPr>
        <p:sp>
          <p:nvSpPr>
            <p:cNvPr id="6" name="Rectangle 5"/>
            <p:cNvSpPr/>
            <p:nvPr/>
          </p:nvSpPr>
          <p:spPr>
            <a:xfrm>
              <a:off x="3657600" y="1676400"/>
              <a:ext cx="15240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733800" y="31242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81400" y="4038600"/>
            <a:ext cx="1600200" cy="1828800"/>
            <a:chOff x="3657600" y="1676400"/>
            <a:chExt cx="1600200" cy="1828800"/>
          </a:xfrm>
        </p:grpSpPr>
        <p:sp>
          <p:nvSpPr>
            <p:cNvPr id="12" name="Rectangle 11"/>
            <p:cNvSpPr/>
            <p:nvPr/>
          </p:nvSpPr>
          <p:spPr>
            <a:xfrm>
              <a:off x="3657600" y="1676400"/>
              <a:ext cx="15240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33800" y="3124200"/>
              <a:ext cx="15240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923C0-4321-2E4D-B85D-F54AAF87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3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533400" y="1143000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ru-RU" dirty="0"/>
              <a:t>Как проектировать объекты, слишком сложные для того, чтобы</a:t>
            </a:r>
            <a:r>
              <a:rPr lang="en-US" dirty="0"/>
              <a:t> </a:t>
            </a:r>
            <a:r>
              <a:rPr lang="ru-RU" dirty="0"/>
              <a:t>один человек мог осмыслить их целиком?</a:t>
            </a:r>
            <a:endParaRPr lang="en-US" dirty="0"/>
          </a:p>
          <a:p>
            <a:pPr eaLnBrk="1" hangingPunct="1"/>
            <a:r>
              <a:rPr lang="ru-RU" dirty="0"/>
              <a:t>Абстракция</a:t>
            </a:r>
            <a:endParaRPr lang="en-US" dirty="0"/>
          </a:p>
          <a:p>
            <a:pPr eaLnBrk="1" hangingPunct="1"/>
            <a:r>
              <a:rPr lang="ru-RU" dirty="0"/>
              <a:t>Дисциплина</a:t>
            </a:r>
            <a:endParaRPr lang="en-US" dirty="0"/>
          </a:p>
          <a:p>
            <a:pPr eaLnBrk="1" hangingPunct="1"/>
            <a:r>
              <a:rPr lang="ru-RU" dirty="0"/>
              <a:t>Три «-</a:t>
            </a:r>
            <a:r>
              <a:rPr lang="ru-RU" dirty="0" err="1"/>
              <a:t>ности</a:t>
            </a:r>
            <a:r>
              <a:rPr lang="ru-RU" dirty="0"/>
              <a:t>»:</a:t>
            </a:r>
            <a:endParaRPr lang="en-US" dirty="0"/>
          </a:p>
          <a:p>
            <a:pPr lvl="1" eaLnBrk="1" hangingPunct="1"/>
            <a:r>
              <a:rPr lang="ru-RU" dirty="0"/>
              <a:t>Иерархич</a:t>
            </a:r>
            <a:r>
              <a:rPr lang="ru-RU" b="1" dirty="0">
                <a:solidFill>
                  <a:srgbClr val="0070C0"/>
                </a:solidFill>
              </a:rPr>
              <a:t>ность</a:t>
            </a:r>
            <a:endParaRPr lang="en-US" b="1" dirty="0">
              <a:solidFill>
                <a:srgbClr val="0070C0"/>
              </a:solidFill>
            </a:endParaRPr>
          </a:p>
          <a:p>
            <a:pPr lvl="1" eaLnBrk="1" hangingPunct="1"/>
            <a:r>
              <a:rPr lang="ru-RU" dirty="0"/>
              <a:t>Модуль</a:t>
            </a:r>
            <a:r>
              <a:rPr lang="ru-RU" b="1" dirty="0">
                <a:solidFill>
                  <a:srgbClr val="0070C0"/>
                </a:solidFill>
              </a:rPr>
              <a:t>ность</a:t>
            </a:r>
            <a:endParaRPr lang="en-US" b="1" dirty="0">
              <a:solidFill>
                <a:srgbClr val="0070C0"/>
              </a:solidFill>
            </a:endParaRPr>
          </a:p>
          <a:p>
            <a:pPr lvl="1" eaLnBrk="1" hangingPunct="1"/>
            <a:r>
              <a:rPr lang="ru-RU" dirty="0"/>
              <a:t>Регуляр</a:t>
            </a:r>
            <a:r>
              <a:rPr lang="ru-RU" b="1" dirty="0">
                <a:solidFill>
                  <a:srgbClr val="0070C0"/>
                </a:solidFill>
              </a:rPr>
              <a:t>ность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Управление сложностью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80A7D2-13B4-6542-9E1C-47DC704F3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6418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1066800"/>
            <a:ext cx="8458200" cy="135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ru-RU" sz="3200" dirty="0">
                <a:latin typeface="+mj-lt"/>
              </a:rPr>
              <a:t>Вычитание сводится к замене знака и сложению</a:t>
            </a:r>
            <a:endParaRPr lang="en-US" sz="3200" dirty="0">
              <a:latin typeface="+mj-lt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ru-RU" sz="3200" dirty="0">
                <a:latin typeface="+mj-lt"/>
              </a:rPr>
              <a:t>Пример</a:t>
            </a:r>
            <a:r>
              <a:rPr lang="en-US" sz="3200" dirty="0">
                <a:latin typeface="+mj-lt"/>
              </a:rPr>
              <a:t>: 3 – 5 = 3 + (-5)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>
              <a:spcBef>
                <a:spcPct val="20000"/>
              </a:spcBef>
            </a:pPr>
            <a:endParaRPr lang="en-US" sz="3200" dirty="0">
              <a:latin typeface="+mj-lt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1800" dirty="0">
              <a:latin typeface="+mj-lt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1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Вычитание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CC79D1-D35B-5D4C-A71F-2892D0280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886200"/>
            <a:ext cx="2508250" cy="150495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2FA321-A3D2-5842-8C30-6009319F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74032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82" name="Object 6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51368647"/>
              </p:ext>
            </p:extLst>
          </p:nvPr>
        </p:nvGraphicFramePr>
        <p:xfrm>
          <a:off x="-152400" y="3584575"/>
          <a:ext cx="9412288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5743326" imgH="1342758" progId="Visio.Drawing.11">
                  <p:embed/>
                </p:oleObj>
              </mc:Choice>
              <mc:Fallback>
                <p:oleObj name="Visio" r:id="rId7" imgW="5743326" imgH="13427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52400" y="3584575"/>
                        <a:ext cx="9412288" cy="220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1894" name="Group 102"/>
          <p:cNvGraphicFramePr>
            <a:graphicFrameLocks noGrp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23968111"/>
              </p:ext>
            </p:extLst>
          </p:nvPr>
        </p:nvGraphicFramePr>
        <p:xfrm>
          <a:off x="1981200" y="1096961"/>
          <a:ext cx="4876800" cy="1646239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Система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Диапазон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Беззнаковая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[0, 2</a:t>
                      </a:r>
                      <a:r>
                        <a:rPr kumimoji="0" lang="en-US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1]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Прямой код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[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(2</a:t>
                      </a:r>
                      <a:r>
                        <a:rPr kumimoji="0" lang="en-US" sz="20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1), 2</a:t>
                      </a:r>
                      <a:r>
                        <a:rPr kumimoji="0" lang="en-US" sz="20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1]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Доп. код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[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en-US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, 2</a:t>
                      </a:r>
                      <a:r>
                        <a:rPr kumimoji="0" lang="en-US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-1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1]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578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5800" name="Text Box 10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2971800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dirty="0"/>
              <a:t>Например, для четырех битов: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Сравнение числовых систем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37FDFA-73CF-0745-B6D7-7CDDF304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1541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+mj-lt"/>
              </a:rPr>
              <a:t>Тема 1: Основы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7200" b="1" dirty="0"/>
              <a:t>Системы счисления: расширение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653499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271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219200"/>
            <a:ext cx="822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lang="ru-RU" sz="3200" b="1" dirty="0">
                <a:latin typeface="+mj-lt"/>
              </a:rPr>
              <a:t>Расширение представления числа из</a:t>
            </a:r>
            <a:r>
              <a:rPr lang="en-US" sz="3200" b="1" dirty="0">
                <a:latin typeface="+mj-lt"/>
              </a:rPr>
              <a:t> </a:t>
            </a:r>
            <a:r>
              <a:rPr lang="en-US" sz="3200" b="1" i="1" dirty="0">
                <a:latin typeface="+mj-lt"/>
              </a:rPr>
              <a:t>N</a:t>
            </a:r>
            <a:r>
              <a:rPr lang="en-US" sz="3200" b="1" dirty="0">
                <a:latin typeface="+mj-lt"/>
              </a:rPr>
              <a:t> </a:t>
            </a:r>
            <a:r>
              <a:rPr lang="ru-RU" sz="3200" b="1" dirty="0">
                <a:latin typeface="+mj-lt"/>
              </a:rPr>
              <a:t>в</a:t>
            </a:r>
            <a:r>
              <a:rPr lang="en-US" sz="3200" b="1" dirty="0">
                <a:latin typeface="+mj-lt"/>
              </a:rPr>
              <a:t> </a:t>
            </a:r>
            <a:r>
              <a:rPr lang="en-US" sz="3200" b="1" i="1" dirty="0">
                <a:latin typeface="+mj-lt"/>
              </a:rPr>
              <a:t>M</a:t>
            </a:r>
            <a:r>
              <a:rPr lang="en-US" sz="3200" b="1" dirty="0">
                <a:latin typeface="+mj-lt"/>
              </a:rPr>
              <a:t> </a:t>
            </a:r>
            <a:r>
              <a:rPr lang="ru-RU" sz="3200" b="1" dirty="0">
                <a:latin typeface="+mj-lt"/>
              </a:rPr>
              <a:t>бит</a:t>
            </a:r>
            <a:r>
              <a:rPr lang="en-US" sz="3200" b="1" dirty="0">
                <a:latin typeface="+mj-lt"/>
              </a:rPr>
              <a:t> (</a:t>
            </a:r>
            <a:r>
              <a:rPr lang="en-US" sz="3200" b="1" i="1" dirty="0">
                <a:latin typeface="+mj-lt"/>
              </a:rPr>
              <a:t>M</a:t>
            </a:r>
            <a:r>
              <a:rPr lang="en-US" sz="3200" b="1" dirty="0">
                <a:latin typeface="+mj-lt"/>
              </a:rPr>
              <a:t> &gt; </a:t>
            </a:r>
            <a:r>
              <a:rPr lang="en-US" sz="3200" b="1" i="1" dirty="0">
                <a:latin typeface="+mj-lt"/>
              </a:rPr>
              <a:t>N</a:t>
            </a:r>
            <a:r>
              <a:rPr lang="en-US" sz="3200" b="1" dirty="0">
                <a:latin typeface="+mj-lt"/>
              </a:rPr>
              <a:t>) :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ru-RU" sz="3200" b="1" dirty="0">
                <a:latin typeface="+mj-lt"/>
              </a:rPr>
              <a:t>Знаковое расширение </a:t>
            </a:r>
            <a:r>
              <a:rPr lang="ru-RU" sz="2400" dirty="0">
                <a:latin typeface="+mj-lt"/>
              </a:rPr>
              <a:t>для чисел в дополнительном коде</a:t>
            </a:r>
            <a:endParaRPr lang="en-US" sz="3200" dirty="0">
              <a:latin typeface="+mj-lt"/>
            </a:endParaRP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ru-RU" sz="3200" b="1" dirty="0">
                <a:latin typeface="+mj-lt"/>
              </a:rPr>
              <a:t>Расширение нулями</a:t>
            </a:r>
            <a:r>
              <a:rPr lang="en-US" sz="3200" dirty="0">
                <a:latin typeface="+mj-lt"/>
              </a:rPr>
              <a:t> </a:t>
            </a:r>
            <a:r>
              <a:rPr lang="ru-RU" sz="2400" dirty="0">
                <a:latin typeface="+mj-lt"/>
              </a:rPr>
              <a:t>для беззнаковых чисел</a:t>
            </a:r>
            <a:endParaRPr lang="en-US" sz="3200" dirty="0">
              <a:latin typeface="+mj-lt"/>
            </a:endParaRP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Расширение чисел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72F500-B5A4-2F4D-AB2C-5B0A6AEF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19284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373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ru-RU" sz="3200" dirty="0">
                <a:latin typeface="+mj-lt"/>
              </a:rPr>
              <a:t>Бит знака копируется во все старшие разряды</a:t>
            </a:r>
            <a:endParaRPr lang="en-US" sz="3200" dirty="0">
              <a:latin typeface="+mj-lt"/>
            </a:endParaRP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ru-RU" sz="3200" dirty="0">
                <a:latin typeface="+mj-lt"/>
              </a:rPr>
              <a:t>Величина числа остается прежней</a:t>
            </a:r>
            <a:endParaRPr lang="en-US" sz="3200" dirty="0">
              <a:latin typeface="+mj-lt"/>
            </a:endParaRP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endParaRPr lang="en-US" sz="500" dirty="0">
              <a:latin typeface="+mj-lt"/>
            </a:endParaRP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ru-RU" sz="3200" b="1" dirty="0">
                <a:solidFill>
                  <a:srgbClr val="0070C0"/>
                </a:solidFill>
                <a:latin typeface="+mj-lt"/>
              </a:rPr>
              <a:t>Пример 1</a:t>
            </a:r>
            <a:r>
              <a:rPr lang="en-US" sz="3200" b="1" dirty="0">
                <a:solidFill>
                  <a:srgbClr val="0070C0"/>
                </a:solidFill>
                <a:latin typeface="+mj-lt"/>
              </a:rPr>
              <a:t>: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4</a:t>
            </a:r>
            <a:r>
              <a:rPr lang="ru-RU" sz="2400" dirty="0">
                <a:latin typeface="+mj-lt"/>
              </a:rPr>
              <a:t>-битовое представление</a:t>
            </a:r>
            <a:r>
              <a:rPr lang="en-US" sz="2400" dirty="0">
                <a:latin typeface="+mj-lt"/>
              </a:rPr>
              <a:t> 3</a:t>
            </a:r>
            <a:r>
              <a:rPr lang="ru-RU" sz="2400" dirty="0">
                <a:latin typeface="+mj-lt"/>
              </a:rPr>
              <a:t>:</a:t>
            </a:r>
            <a:r>
              <a:rPr lang="en-US" sz="2400" dirty="0">
                <a:latin typeface="+mj-lt"/>
              </a:rPr>
              <a:t>          </a:t>
            </a:r>
            <a:r>
              <a:rPr lang="ru-RU" sz="2400" dirty="0">
                <a:latin typeface="+mj-lt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0</a:t>
            </a:r>
            <a:r>
              <a:rPr lang="en-US" sz="2400" dirty="0">
                <a:latin typeface="+mj-lt"/>
              </a:rPr>
              <a:t>011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ru-RU" sz="2400" dirty="0">
                <a:latin typeface="+mj-lt"/>
              </a:rPr>
              <a:t>8-битовое представление</a:t>
            </a:r>
            <a:r>
              <a:rPr lang="en-US" sz="2400" dirty="0">
                <a:latin typeface="+mj-lt"/>
              </a:rPr>
              <a:t>: </a:t>
            </a:r>
            <a:r>
              <a:rPr lang="ru-RU" sz="2400" dirty="0">
                <a:latin typeface="+mj-lt"/>
              </a:rPr>
              <a:t>		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0000</a:t>
            </a:r>
            <a:r>
              <a:rPr lang="en-US" sz="2400" dirty="0">
                <a:latin typeface="+mj-lt"/>
              </a:rPr>
              <a:t>0011</a:t>
            </a: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ru-RU" sz="3200" b="1" dirty="0">
                <a:solidFill>
                  <a:srgbClr val="0070C0"/>
                </a:solidFill>
                <a:latin typeface="+mj-lt"/>
              </a:rPr>
              <a:t>Пример 2</a:t>
            </a:r>
            <a:r>
              <a:rPr lang="en-US" sz="3200" b="1" dirty="0">
                <a:solidFill>
                  <a:srgbClr val="0070C0"/>
                </a:solidFill>
                <a:latin typeface="+mj-lt"/>
              </a:rPr>
              <a:t>: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4-</a:t>
            </a:r>
            <a:r>
              <a:rPr lang="ru-RU" sz="2400" dirty="0">
                <a:latin typeface="+mj-lt"/>
              </a:rPr>
              <a:t>битовое представление</a:t>
            </a:r>
            <a:r>
              <a:rPr lang="en-US" sz="2400" dirty="0">
                <a:latin typeface="+mj-lt"/>
              </a:rPr>
              <a:t> -5</a:t>
            </a:r>
            <a:r>
              <a:rPr lang="ru-RU" sz="2400" dirty="0">
                <a:latin typeface="+mj-lt"/>
              </a:rPr>
              <a:t>:	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1</a:t>
            </a:r>
            <a:r>
              <a:rPr lang="en-US" sz="2400" dirty="0">
                <a:latin typeface="+mj-lt"/>
              </a:rPr>
              <a:t>011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8-</a:t>
            </a:r>
            <a:r>
              <a:rPr lang="ru-RU" sz="2400" dirty="0">
                <a:latin typeface="+mj-lt"/>
              </a:rPr>
              <a:t>битовое представление</a:t>
            </a:r>
            <a:r>
              <a:rPr lang="en-US" sz="2400" dirty="0">
                <a:latin typeface="+mj-lt"/>
              </a:rPr>
              <a:t>:  </a:t>
            </a:r>
            <a:r>
              <a:rPr lang="ru-RU" sz="2400" dirty="0">
                <a:latin typeface="+mj-lt"/>
              </a:rPr>
              <a:t>		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1111</a:t>
            </a:r>
            <a:r>
              <a:rPr lang="en-US" sz="2400" dirty="0">
                <a:latin typeface="+mj-lt"/>
              </a:rPr>
              <a:t>1011</a:t>
            </a: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Знаковое расширение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6B692F-E80A-8347-885B-AB4A7736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04485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475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ru-RU" sz="3200" dirty="0">
                <a:latin typeface="+mj-lt"/>
              </a:rPr>
              <a:t>Во все старшие разряды копируется ноль</a:t>
            </a:r>
            <a:endParaRPr lang="en-US" sz="3200" dirty="0">
              <a:latin typeface="+mj-lt"/>
            </a:endParaRP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ru-RU" sz="3200" dirty="0">
                <a:latin typeface="+mj-lt"/>
              </a:rPr>
              <a:t>Значение отрицательных чисел меняется</a:t>
            </a:r>
            <a:endParaRPr lang="en-US" sz="3200" dirty="0">
              <a:latin typeface="+mj-lt"/>
            </a:endParaRP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endParaRPr lang="en-US" sz="500" dirty="0">
              <a:latin typeface="+mj-lt"/>
            </a:endParaRP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ru-RU" sz="3200" b="1" dirty="0">
                <a:solidFill>
                  <a:srgbClr val="0070C0"/>
                </a:solidFill>
                <a:latin typeface="+mj-lt"/>
              </a:rPr>
              <a:t>Пример 1</a:t>
            </a:r>
            <a:r>
              <a:rPr lang="en-US" sz="3200" b="1" dirty="0">
                <a:solidFill>
                  <a:srgbClr val="0070C0"/>
                </a:solidFill>
                <a:latin typeface="+mj-lt"/>
              </a:rPr>
              <a:t>: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4-</a:t>
            </a:r>
            <a:r>
              <a:rPr lang="ru-RU" sz="2400" dirty="0">
                <a:latin typeface="+mj-lt"/>
              </a:rPr>
              <a:t>битовое представление:	</a:t>
            </a:r>
            <a:r>
              <a:rPr lang="en-US" sz="2400" dirty="0">
                <a:latin typeface="+mj-lt"/>
              </a:rPr>
              <a:t>0011 = 3</a:t>
            </a:r>
            <a:r>
              <a:rPr lang="en-US" sz="2400" baseline="-25000" dirty="0">
                <a:latin typeface="+mj-lt"/>
              </a:rPr>
              <a:t>10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8-</a:t>
            </a:r>
            <a:r>
              <a:rPr lang="ru-RU" sz="2400" dirty="0">
                <a:latin typeface="+mj-lt"/>
              </a:rPr>
              <a:t>битовое представление</a:t>
            </a:r>
            <a:r>
              <a:rPr lang="en-US" sz="2400" dirty="0">
                <a:latin typeface="+mj-lt"/>
              </a:rPr>
              <a:t>:</a:t>
            </a:r>
            <a:r>
              <a:rPr lang="ru-RU" sz="2400" dirty="0">
                <a:latin typeface="+mj-lt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0000</a:t>
            </a:r>
            <a:r>
              <a:rPr lang="en-US" sz="2400" dirty="0">
                <a:latin typeface="+mj-lt"/>
              </a:rPr>
              <a:t>0011 = 3</a:t>
            </a:r>
            <a:r>
              <a:rPr lang="en-US" sz="2400" baseline="-25000" dirty="0">
                <a:latin typeface="+mj-lt"/>
              </a:rPr>
              <a:t>10</a:t>
            </a: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ru-RU" sz="3200" b="1" dirty="0">
                <a:solidFill>
                  <a:srgbClr val="0070C0"/>
                </a:solidFill>
                <a:latin typeface="+mj-lt"/>
              </a:rPr>
              <a:t>Пример 2</a:t>
            </a:r>
            <a:r>
              <a:rPr lang="en-US" sz="3200" b="1" dirty="0">
                <a:solidFill>
                  <a:srgbClr val="0070C0"/>
                </a:solidFill>
                <a:latin typeface="+mj-lt"/>
              </a:rPr>
              <a:t>: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ru-RU" sz="2400" dirty="0">
                <a:latin typeface="+mj-lt"/>
              </a:rPr>
              <a:t>4-битовое представление:	</a:t>
            </a:r>
            <a:r>
              <a:rPr lang="en-US" sz="2400" dirty="0">
                <a:latin typeface="+mj-lt"/>
              </a:rPr>
              <a:t>1011 = -5</a:t>
            </a:r>
            <a:r>
              <a:rPr lang="en-US" sz="2400" baseline="-25000" dirty="0">
                <a:latin typeface="+mj-lt"/>
              </a:rPr>
              <a:t>10</a:t>
            </a:r>
            <a:endParaRPr lang="en-US" sz="2400" dirty="0">
              <a:latin typeface="+mj-lt"/>
            </a:endParaRP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8-</a:t>
            </a:r>
            <a:r>
              <a:rPr lang="ru-RU" sz="2400" dirty="0">
                <a:latin typeface="+mj-lt"/>
              </a:rPr>
              <a:t>битовое представление</a:t>
            </a:r>
            <a:r>
              <a:rPr lang="en-US" sz="2400" dirty="0">
                <a:latin typeface="+mj-lt"/>
              </a:rPr>
              <a:t>: </a:t>
            </a:r>
            <a:r>
              <a:rPr lang="ru-RU" sz="2400" dirty="0">
                <a:latin typeface="+mj-lt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0000</a:t>
            </a:r>
            <a:r>
              <a:rPr lang="en-US" sz="2400" dirty="0">
                <a:latin typeface="+mj-lt"/>
              </a:rPr>
              <a:t>1011 = 11</a:t>
            </a:r>
            <a:r>
              <a:rPr lang="en-US" sz="2400" baseline="-25000" dirty="0">
                <a:latin typeface="+mj-lt"/>
              </a:rPr>
              <a:t>10</a:t>
            </a:r>
            <a:endParaRPr lang="en-US" sz="2400" dirty="0">
              <a:latin typeface="+mj-lt"/>
            </a:endParaRP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Расширение нулями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7F70F3-B50E-1C42-8FDF-25D217446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9857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+mj-lt"/>
              </a:rPr>
              <a:t>Тема 1: Основы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7200" b="1" dirty="0"/>
              <a:t>Логические вентили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864156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609600" y="1219200"/>
            <a:ext cx="8229600" cy="4525963"/>
          </a:xfrm>
        </p:spPr>
        <p:txBody>
          <a:bodyPr/>
          <a:lstStyle/>
          <a:p>
            <a:pPr eaLnBrk="1" hangingPunct="1"/>
            <a:r>
              <a:rPr lang="ru-RU" b="1" dirty="0"/>
              <a:t>Выполняют логические операции</a:t>
            </a:r>
            <a:r>
              <a:rPr lang="en-US" b="1" dirty="0"/>
              <a:t>: </a:t>
            </a:r>
          </a:p>
          <a:p>
            <a:pPr lvl="1" eaLnBrk="1" hangingPunct="1"/>
            <a:r>
              <a:rPr lang="ru-RU" dirty="0"/>
              <a:t>НЕ, И, ИЛИ, НЕ-И, НЕ-ИЛИ, …</a:t>
            </a:r>
            <a:endParaRPr lang="en-US" dirty="0"/>
          </a:p>
          <a:p>
            <a:pPr eaLnBrk="1" hangingPunct="1"/>
            <a:r>
              <a:rPr lang="ru-RU" b="1" dirty="0"/>
              <a:t>С одним входом</a:t>
            </a:r>
            <a:r>
              <a:rPr lang="en-US" b="1" dirty="0"/>
              <a:t>: </a:t>
            </a:r>
          </a:p>
          <a:p>
            <a:pPr lvl="1" eaLnBrk="1" hangingPunct="1"/>
            <a:r>
              <a:rPr lang="ru-RU" dirty="0"/>
              <a:t>Инвертор (НЕ), буфер</a:t>
            </a:r>
            <a:endParaRPr lang="en-US" dirty="0"/>
          </a:p>
          <a:p>
            <a:pPr eaLnBrk="1" hangingPunct="1"/>
            <a:r>
              <a:rPr lang="ru-RU" b="1" dirty="0"/>
              <a:t>С двумя входами</a:t>
            </a:r>
            <a:r>
              <a:rPr lang="en-US" b="1" dirty="0"/>
              <a:t>: </a:t>
            </a:r>
          </a:p>
          <a:p>
            <a:pPr lvl="1" eaLnBrk="1" hangingPunct="1"/>
            <a:r>
              <a:rPr lang="ru-RU" dirty="0"/>
              <a:t>И, ИЛИ, НЕ-И, НЕ-ИЛИ, исключающее ИЛИ (</a:t>
            </a:r>
            <a:r>
              <a:rPr lang="en-US" dirty="0"/>
              <a:t>XOR)</a:t>
            </a:r>
          </a:p>
          <a:p>
            <a:pPr eaLnBrk="1" hangingPunct="1"/>
            <a:r>
              <a:rPr lang="ru-RU" b="1" dirty="0"/>
              <a:t>С несколькими входами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Логические вентили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8F136-52C6-8F46-B10E-453B8F93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568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4" name="Object 4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62824568"/>
              </p:ext>
            </p:extLst>
          </p:nvPr>
        </p:nvGraphicFramePr>
        <p:xfrm>
          <a:off x="1943100" y="1365250"/>
          <a:ext cx="2641600" cy="366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885675" imgH="1228591" progId="Visio.Drawing.11">
                  <p:embed/>
                </p:oleObj>
              </mc:Choice>
              <mc:Fallback>
                <p:oleObj name="Visio" r:id="rId6" imgW="885675" imgH="122859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1365250"/>
                        <a:ext cx="2641600" cy="366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46575575"/>
              </p:ext>
            </p:extLst>
          </p:nvPr>
        </p:nvGraphicFramePr>
        <p:xfrm>
          <a:off x="5316538" y="1447800"/>
          <a:ext cx="2535237" cy="351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885960" imgH="1228680" progId="Visio.Drawing.6">
                  <p:embed/>
                </p:oleObj>
              </mc:Choice>
              <mc:Fallback>
                <p:oleObj name="VISIO" r:id="rId8" imgW="885960" imgH="1228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538" y="1447800"/>
                        <a:ext cx="2535237" cy="351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Вентили с одним входом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2800" y="41910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52800" y="44196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29400" y="41148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29400" y="4343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185C15-5DB2-3446-929E-5765AFE29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63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902" name="Object 4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97367062"/>
              </p:ext>
            </p:extLst>
          </p:nvPr>
        </p:nvGraphicFramePr>
        <p:xfrm>
          <a:off x="1682750" y="1438275"/>
          <a:ext cx="2301875" cy="378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885675" imgH="1457325" progId="Visio.Drawing.11">
                  <p:embed/>
                </p:oleObj>
              </mc:Choice>
              <mc:Fallback>
                <p:oleObj name="Visio" r:id="rId6" imgW="885675" imgH="14573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1438275"/>
                        <a:ext cx="2301875" cy="378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4165422"/>
              </p:ext>
            </p:extLst>
          </p:nvPr>
        </p:nvGraphicFramePr>
        <p:xfrm>
          <a:off x="5005388" y="1498600"/>
          <a:ext cx="2332037" cy="383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885675" imgH="1457325" progId="Visio.Drawing.11">
                  <p:embed/>
                </p:oleObj>
              </mc:Choice>
              <mc:Fallback>
                <p:oleObj name="Visio" r:id="rId8" imgW="885675" imgH="14573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388" y="1498600"/>
                        <a:ext cx="2332037" cy="383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Вентили с двумя входами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4200" y="38862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24200" y="4114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24200" y="44196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24200" y="46482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53200" y="38862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553200" y="4114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53200" y="44196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553200" y="46482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CB6865-FD4B-9644-82E5-28D220C1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3466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2970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1181100"/>
            <a:ext cx="441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3200" dirty="0">
                <a:latin typeface="+mj-lt"/>
              </a:rPr>
              <a:t>Сокрытие ненужных деталей</a:t>
            </a:r>
            <a:endParaRPr lang="en-US" sz="32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Абстракция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08F8E8-7EC0-C443-8FC9-4CBF9CFD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055123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50" name="Object 4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95862367"/>
              </p:ext>
            </p:extLst>
          </p:nvPr>
        </p:nvGraphicFramePr>
        <p:xfrm>
          <a:off x="922338" y="1466850"/>
          <a:ext cx="7983537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571825" imgH="1457325" progId="Visio.Drawing.11">
                  <p:embed/>
                </p:oleObj>
              </mc:Choice>
              <mc:Fallback>
                <p:oleObj name="Visio" r:id="rId5" imgW="3571825" imgH="14573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1466850"/>
                        <a:ext cx="7983537" cy="325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Вентили с двумя входами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400" y="35814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38400" y="38100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38400" y="41148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38400" y="4343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95800" y="35814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38100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95800" y="41148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95800" y="4343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553200" y="35814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553200" y="38100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53200" y="41148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553200" y="4343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534400" y="35814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534400" y="38100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534400" y="41148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534400" y="4343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4DB486-8912-EE47-8534-D3D5CF9B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15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8" name="Object 4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3798497"/>
              </p:ext>
            </p:extLst>
          </p:nvPr>
        </p:nvGraphicFramePr>
        <p:xfrm>
          <a:off x="596900" y="981075"/>
          <a:ext cx="2355850" cy="473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952301" imgH="1914391" progId="Visio.Drawing.11">
                  <p:embed/>
                </p:oleObj>
              </mc:Choice>
              <mc:Fallback>
                <p:oleObj name="Visio" r:id="rId5" imgW="952301" imgH="1914391" progId="Visio.Drawing.11">
                  <p:embed/>
                  <p:pic>
                    <p:nvPicPr>
                      <p:cNvPr id="849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981075"/>
                        <a:ext cx="2355850" cy="473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Вентили с многими входами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598847"/>
              </p:ext>
            </p:extLst>
          </p:nvPr>
        </p:nvGraphicFramePr>
        <p:xfrm>
          <a:off x="4135438" y="1019175"/>
          <a:ext cx="2341562" cy="466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952301" imgH="1914391" progId="Visio.Drawing.11">
                  <p:embed/>
                </p:oleObj>
              </mc:Choice>
              <mc:Fallback>
                <p:oleObj name="Visio" r:id="rId7" imgW="952301" imgH="1914391" progId="Visio.Drawing.11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438" y="1019175"/>
                        <a:ext cx="2341562" cy="466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2438400" y="35814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38400" y="38100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38400" y="41148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38400" y="4343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38400" y="46482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438400" y="4876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38400" y="51816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38400" y="54102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19800" y="3305175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19800" y="3533775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19800" y="3838575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19800" y="4067175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19800" y="4371975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19800" y="4600575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19800" y="4905375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19800" y="5133975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45E61D-5267-AD4F-8B36-1D0F9E31A8AA}"/>
              </a:ext>
            </a:extLst>
          </p:cNvPr>
          <p:cNvSpPr/>
          <p:nvPr/>
        </p:nvSpPr>
        <p:spPr>
          <a:xfrm>
            <a:off x="599156" y="5857875"/>
            <a:ext cx="61122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sz="2400" dirty="0"/>
              <a:t>XOR </a:t>
            </a:r>
            <a:r>
              <a:rPr lang="ru-RU" sz="2400" dirty="0"/>
              <a:t>с многими входами: проверка четности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8063E-CDEF-564B-AA67-0EBAC892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534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Описание на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SystemVerilog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0" y="35814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38100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29000" y="41148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9000" y="4343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29000" y="46482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29000" y="4876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29000" y="51816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29000" y="54102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10400" y="35052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010400" y="3733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10400" y="40386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010400" y="42672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010400" y="45720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10400" y="48006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010400" y="51054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10400" y="53340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533400" y="1219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module gates(input  logic a, b, c,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	   output logic y1, y2, y3, y4, y5);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not  g1(y1, a);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and  g2(y2, a, b);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or   g3(y3, a, b, c);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</a:t>
            </a:r>
            <a:r>
              <a:rPr lang="en-US" sz="2000" dirty="0" err="1">
                <a:latin typeface="Courier New"/>
                <a:cs typeface="Courier New"/>
              </a:rPr>
              <a:t>nand</a:t>
            </a:r>
            <a:r>
              <a:rPr lang="en-US" sz="2000" dirty="0">
                <a:latin typeface="Courier New"/>
                <a:cs typeface="Courier New"/>
              </a:rPr>
              <a:t> g4(y4, b, c);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</a:t>
            </a:r>
            <a:r>
              <a:rPr lang="en-US" sz="2000" dirty="0" err="1">
                <a:latin typeface="Courier New"/>
                <a:cs typeface="Courier New"/>
              </a:rPr>
              <a:t>xor</a:t>
            </a:r>
            <a:r>
              <a:rPr lang="en-US" sz="2000" dirty="0">
                <a:latin typeface="Courier New"/>
                <a:cs typeface="Courier New"/>
              </a:rPr>
              <a:t>  g5(y5, a, c);</a:t>
            </a: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endmodule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117ACE-F36E-914C-A6B5-75764CBBB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4147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+mj-lt"/>
              </a:rPr>
              <a:t>Тема 1: Основы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7200" b="1" dirty="0"/>
              <a:t>Логические уровни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9779808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533400" y="1219200"/>
            <a:ext cx="8229600" cy="4525963"/>
          </a:xfrm>
        </p:spPr>
        <p:txBody>
          <a:bodyPr/>
          <a:lstStyle/>
          <a:p>
            <a:pPr eaLnBrk="1" hangingPunct="1"/>
            <a:r>
              <a:rPr lang="ru-RU" dirty="0"/>
              <a:t>Дискретные напряжения определяют</a:t>
            </a:r>
            <a:r>
              <a:rPr lang="en-US" dirty="0"/>
              <a:t> 1 </a:t>
            </a:r>
            <a:r>
              <a:rPr lang="ru-RU" dirty="0"/>
              <a:t>и</a:t>
            </a:r>
            <a:r>
              <a:rPr lang="en-US" dirty="0"/>
              <a:t> 0</a:t>
            </a:r>
          </a:p>
          <a:p>
            <a:pPr eaLnBrk="1" hangingPunct="1"/>
            <a:r>
              <a:rPr lang="ru-RU" dirty="0"/>
              <a:t>Например</a:t>
            </a:r>
            <a:r>
              <a:rPr lang="en-US" dirty="0"/>
              <a:t>: </a:t>
            </a:r>
          </a:p>
          <a:p>
            <a:pPr lvl="1" eaLnBrk="1" hangingPunct="1"/>
            <a:r>
              <a:rPr lang="en-US" dirty="0"/>
              <a:t>0 = </a:t>
            </a:r>
            <a:r>
              <a:rPr lang="ru-RU" i="1" dirty="0"/>
              <a:t>земля</a:t>
            </a:r>
            <a:r>
              <a:rPr lang="en-US" dirty="0"/>
              <a:t> (GND) </a:t>
            </a:r>
            <a:r>
              <a:rPr lang="ru-RU" dirty="0"/>
              <a:t>или</a:t>
            </a:r>
            <a:r>
              <a:rPr lang="en-US" dirty="0"/>
              <a:t> 0 </a:t>
            </a:r>
            <a:r>
              <a:rPr lang="ru-RU" dirty="0"/>
              <a:t>вольт</a:t>
            </a:r>
            <a:endParaRPr lang="en-US" dirty="0"/>
          </a:p>
          <a:p>
            <a:pPr lvl="1" eaLnBrk="1" hangingPunct="1"/>
            <a:r>
              <a:rPr lang="en-US" dirty="0"/>
              <a:t>1 = </a:t>
            </a:r>
            <a:r>
              <a:rPr lang="en-US" i="1" dirty="0"/>
              <a:t>V</a:t>
            </a:r>
            <a:r>
              <a:rPr lang="en-US" i="1" baseline="-25000" dirty="0"/>
              <a:t>DD</a:t>
            </a:r>
            <a:r>
              <a:rPr lang="en-US" dirty="0"/>
              <a:t> </a:t>
            </a:r>
            <a:r>
              <a:rPr lang="ru-RU" dirty="0"/>
              <a:t>иди</a:t>
            </a:r>
            <a:r>
              <a:rPr lang="en-US" dirty="0"/>
              <a:t> 5 </a:t>
            </a:r>
            <a:r>
              <a:rPr lang="ru-RU" dirty="0"/>
              <a:t>вольт</a:t>
            </a:r>
            <a:endParaRPr lang="en-US" dirty="0"/>
          </a:p>
          <a:p>
            <a:pPr eaLnBrk="1" hangingPunct="1"/>
            <a:r>
              <a:rPr lang="ru-RU" dirty="0"/>
              <a:t>Как насчет </a:t>
            </a:r>
            <a:r>
              <a:rPr lang="en-US" dirty="0"/>
              <a:t>4.99 </a:t>
            </a:r>
            <a:r>
              <a:rPr lang="ru-RU" dirty="0"/>
              <a:t>вольт</a:t>
            </a:r>
            <a:r>
              <a:rPr lang="en-US" dirty="0"/>
              <a:t>?  </a:t>
            </a:r>
            <a:r>
              <a:rPr lang="ru-RU" dirty="0"/>
              <a:t>Это</a:t>
            </a:r>
            <a:r>
              <a:rPr lang="en-US" dirty="0"/>
              <a:t> 0 </a:t>
            </a:r>
            <a:r>
              <a:rPr lang="ru-RU" dirty="0"/>
              <a:t>или</a:t>
            </a:r>
            <a:r>
              <a:rPr lang="en-US" dirty="0"/>
              <a:t> 1?</a:t>
            </a:r>
          </a:p>
          <a:p>
            <a:pPr eaLnBrk="1" hangingPunct="1"/>
            <a:r>
              <a:rPr lang="ru-RU" dirty="0"/>
              <a:t>А как насчет</a:t>
            </a:r>
            <a:r>
              <a:rPr lang="en-US" dirty="0"/>
              <a:t> 3.2 </a:t>
            </a:r>
            <a:r>
              <a:rPr lang="ru-RU" dirty="0"/>
              <a:t>вольт</a:t>
            </a:r>
            <a:r>
              <a:rPr lang="en-US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Логические уровни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C7F157-E833-6847-969F-113F5C40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4388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533400" y="1219200"/>
            <a:ext cx="7467600" cy="4953000"/>
          </a:xfrm>
        </p:spPr>
        <p:txBody>
          <a:bodyPr/>
          <a:lstStyle/>
          <a:p>
            <a:pPr eaLnBrk="1" hangingPunct="1"/>
            <a:r>
              <a:rPr lang="ru-RU" i="1" dirty="0"/>
              <a:t>Диапазон </a:t>
            </a:r>
            <a:r>
              <a:rPr lang="ru-RU" dirty="0"/>
              <a:t>напряжений для</a:t>
            </a:r>
            <a:r>
              <a:rPr lang="en-US" dirty="0"/>
              <a:t> 1 </a:t>
            </a:r>
            <a:r>
              <a:rPr lang="ru-RU" dirty="0"/>
              <a:t>и </a:t>
            </a:r>
            <a:r>
              <a:rPr lang="en-US" dirty="0"/>
              <a:t>0</a:t>
            </a:r>
          </a:p>
          <a:p>
            <a:pPr eaLnBrk="1" hangingPunct="1"/>
            <a:r>
              <a:rPr lang="ru-RU" dirty="0"/>
              <a:t>Разные диапазоны для входных и выходных уровней для учета влияния </a:t>
            </a:r>
            <a:r>
              <a:rPr lang="ru-RU" i="1" dirty="0"/>
              <a:t>шума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Логические уровни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46659D-CCBC-934F-84C2-B6C1C534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507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533400" y="1066800"/>
            <a:ext cx="7467600" cy="4953000"/>
          </a:xfrm>
        </p:spPr>
        <p:txBody>
          <a:bodyPr/>
          <a:lstStyle/>
          <a:p>
            <a:pPr eaLnBrk="1" hangingPunct="1"/>
            <a:r>
              <a:rPr lang="ru-RU" b="1" dirty="0"/>
              <a:t>То, что приводит к ухудшению сигнала</a:t>
            </a:r>
            <a:endParaRPr lang="en-US" b="1" dirty="0"/>
          </a:p>
          <a:p>
            <a:pPr lvl="1" eaLnBrk="1" hangingPunct="1"/>
            <a:r>
              <a:rPr lang="ru-RU" dirty="0"/>
              <a:t>Сопротивления, наводки, помехи</a:t>
            </a:r>
            <a:r>
              <a:rPr lang="en-US" dirty="0"/>
              <a:t>…</a:t>
            </a:r>
          </a:p>
          <a:p>
            <a:pPr eaLnBrk="1" hangingPunct="1"/>
            <a:r>
              <a:rPr lang="ru-RU" b="1" dirty="0"/>
              <a:t>Пример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ru-RU" dirty="0"/>
              <a:t>вентиль выдает</a:t>
            </a:r>
            <a:r>
              <a:rPr lang="en-US" dirty="0"/>
              <a:t> 5 </a:t>
            </a:r>
            <a:r>
              <a:rPr lang="ru-RU" dirty="0"/>
              <a:t>В, но сопротивление снижает это напряжение до 4.5 В</a:t>
            </a:r>
            <a:endParaRPr lang="en-US" dirty="0"/>
          </a:p>
        </p:txBody>
      </p:sp>
      <p:graphicFrame>
        <p:nvGraphicFramePr>
          <p:cNvPr id="89094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5500837"/>
              </p:ext>
            </p:extLst>
          </p:nvPr>
        </p:nvGraphicFramePr>
        <p:xfrm>
          <a:off x="1836738" y="4227513"/>
          <a:ext cx="5013325" cy="179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971625" imgH="704627" progId="Visio.Drawing.11">
                  <p:embed/>
                </p:oleObj>
              </mc:Choice>
              <mc:Fallback>
                <p:oleObj name="Visio" r:id="rId5" imgW="1971625" imgH="70462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4227513"/>
                        <a:ext cx="5013325" cy="179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Что такое шум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37014E-3EEF-D747-BDD5-61A154E2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21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7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533400" y="1143000"/>
            <a:ext cx="7467600" cy="4953000"/>
          </a:xfrm>
        </p:spPr>
        <p:txBody>
          <a:bodyPr>
            <a:normAutofit/>
          </a:bodyPr>
          <a:lstStyle/>
          <a:p>
            <a:pPr eaLnBrk="1" hangingPunct="1"/>
            <a:r>
              <a:rPr lang="ru-RU" dirty="0"/>
              <a:t>Для любых допустимых значений входов любой элемент цепи должен гарантировать правильное значение на выходе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ru-RU" dirty="0"/>
              <a:t>Нужно использовать ограниченные диапазоны напряжений для представления логических уровней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Статическая дисциплина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35DAA7-3FA7-1B41-9EE7-018494B0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0137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7" name="Object 5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454692"/>
              </p:ext>
            </p:extLst>
          </p:nvPr>
        </p:nvGraphicFramePr>
        <p:xfrm>
          <a:off x="2590800" y="733425"/>
          <a:ext cx="419100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971625" imgH="514350" progId="Visio.Drawing.11">
                  <p:embed/>
                </p:oleObj>
              </mc:Choice>
              <mc:Fallback>
                <p:oleObj name="Visio" r:id="rId7" imgW="1971625" imgH="51435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733425"/>
                        <a:ext cx="4191000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8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11097028"/>
              </p:ext>
            </p:extLst>
          </p:nvPr>
        </p:nvGraphicFramePr>
        <p:xfrm>
          <a:off x="1312863" y="1752600"/>
          <a:ext cx="7219950" cy="302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4029025" imgH="1685658" progId="Visio.Drawing.11">
                  <p:embed/>
                </p:oleObj>
              </mc:Choice>
              <mc:Fallback>
                <p:oleObj name="Visio" r:id="rId9" imgW="4029025" imgH="16856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1752600"/>
                        <a:ext cx="7219950" cy="302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216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Запасы помехоустойчивости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8372E1-84DF-E644-B80E-1AC9FA46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56805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216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2169" name="Text 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0" y="4800600"/>
            <a:ext cx="6629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sz="2400" b="1" dirty="0"/>
              <a:t>Верхний запас</a:t>
            </a:r>
            <a:r>
              <a:rPr lang="en-US" sz="2400" b="1" dirty="0"/>
              <a:t>:</a:t>
            </a:r>
            <a:r>
              <a:rPr lang="ru-RU" sz="2400" b="1" dirty="0"/>
              <a:t>	</a:t>
            </a:r>
            <a:r>
              <a:rPr lang="en-US" sz="2400" b="1" i="1" dirty="0">
                <a:solidFill>
                  <a:srgbClr val="0070C0"/>
                </a:solidFill>
              </a:rPr>
              <a:t>NM</a:t>
            </a:r>
            <a:r>
              <a:rPr lang="en-US" sz="2400" b="1" i="1" baseline="-25000" dirty="0">
                <a:solidFill>
                  <a:srgbClr val="0070C0"/>
                </a:solidFill>
              </a:rPr>
              <a:t>H</a:t>
            </a:r>
            <a:r>
              <a:rPr lang="en-US" sz="2400" b="1" dirty="0">
                <a:solidFill>
                  <a:srgbClr val="0070C0"/>
                </a:solidFill>
              </a:rPr>
              <a:t> = </a:t>
            </a:r>
            <a:r>
              <a:rPr lang="en-US" sz="2400" b="1" i="1" dirty="0">
                <a:solidFill>
                  <a:srgbClr val="0070C0"/>
                </a:solidFill>
              </a:rPr>
              <a:t>V</a:t>
            </a:r>
            <a:r>
              <a:rPr lang="en-US" sz="2400" b="1" i="1" baseline="-25000" dirty="0">
                <a:solidFill>
                  <a:srgbClr val="0070C0"/>
                </a:solidFill>
              </a:rPr>
              <a:t>OH</a:t>
            </a:r>
            <a:r>
              <a:rPr lang="en-US" sz="2400" b="1" dirty="0">
                <a:solidFill>
                  <a:srgbClr val="0070C0"/>
                </a:solidFill>
              </a:rPr>
              <a:t> – </a:t>
            </a:r>
            <a:r>
              <a:rPr lang="en-US" sz="2400" b="1" i="1" dirty="0">
                <a:solidFill>
                  <a:srgbClr val="0070C0"/>
                </a:solidFill>
              </a:rPr>
              <a:t>V</a:t>
            </a:r>
            <a:r>
              <a:rPr lang="en-US" sz="2400" b="1" i="1" baseline="-25000" dirty="0">
                <a:solidFill>
                  <a:srgbClr val="0070C0"/>
                </a:solidFill>
              </a:rPr>
              <a:t>IH</a:t>
            </a:r>
          </a:p>
          <a:p>
            <a:pPr eaLnBrk="1" hangingPunct="1">
              <a:spcBef>
                <a:spcPct val="50000"/>
              </a:spcBef>
            </a:pPr>
            <a:r>
              <a:rPr lang="ru-RU" sz="2400" b="1" dirty="0"/>
              <a:t>Нижний запас</a:t>
            </a:r>
            <a:r>
              <a:rPr lang="en-US" sz="2400" b="1" dirty="0"/>
              <a:t>:  </a:t>
            </a:r>
            <a:r>
              <a:rPr lang="ru-RU" sz="2400" b="1" dirty="0"/>
              <a:t>	</a:t>
            </a:r>
            <a:r>
              <a:rPr lang="en-US" sz="2400" b="1" i="1" dirty="0">
                <a:solidFill>
                  <a:srgbClr val="0070C0"/>
                </a:solidFill>
              </a:rPr>
              <a:t>NM</a:t>
            </a:r>
            <a:r>
              <a:rPr lang="en-US" sz="2400" b="1" i="1" baseline="-25000" dirty="0">
                <a:solidFill>
                  <a:srgbClr val="0070C0"/>
                </a:solidFill>
              </a:rPr>
              <a:t>L</a:t>
            </a:r>
            <a:r>
              <a:rPr lang="en-US" sz="2400" b="1" dirty="0">
                <a:solidFill>
                  <a:srgbClr val="0070C0"/>
                </a:solidFill>
              </a:rPr>
              <a:t> =  </a:t>
            </a:r>
            <a:r>
              <a:rPr lang="en-US" sz="2400" b="1" i="1" dirty="0">
                <a:solidFill>
                  <a:srgbClr val="0070C0"/>
                </a:solidFill>
              </a:rPr>
              <a:t>V</a:t>
            </a:r>
            <a:r>
              <a:rPr lang="en-US" sz="2400" b="1" i="1" baseline="-25000" dirty="0">
                <a:solidFill>
                  <a:srgbClr val="0070C0"/>
                </a:solidFill>
              </a:rPr>
              <a:t>IL</a:t>
            </a:r>
            <a:r>
              <a:rPr lang="en-US" sz="2400" b="1" dirty="0">
                <a:solidFill>
                  <a:srgbClr val="0070C0"/>
                </a:solidFill>
              </a:rPr>
              <a:t>  – </a:t>
            </a:r>
            <a:r>
              <a:rPr lang="en-US" sz="2400" b="1" i="1" dirty="0">
                <a:solidFill>
                  <a:srgbClr val="0070C0"/>
                </a:solidFill>
              </a:rPr>
              <a:t>V</a:t>
            </a:r>
            <a:r>
              <a:rPr lang="en-US" sz="2400" b="1" i="1" baseline="-25000" dirty="0">
                <a:solidFill>
                  <a:srgbClr val="0070C0"/>
                </a:solidFill>
              </a:rPr>
              <a:t>OL</a:t>
            </a:r>
          </a:p>
        </p:txBody>
      </p:sp>
      <p:sp>
        <p:nvSpPr>
          <p:cNvPr id="92170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4851737"/>
            <a:ext cx="5562600" cy="1015663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Запасы помехоустойчивости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15000" y="4876800"/>
            <a:ext cx="1447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91200" y="5410200"/>
            <a:ext cx="1447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D5DA15-7956-5F42-803E-6670CE58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59</a:t>
            </a:fld>
            <a:endParaRPr lang="en-US" dirty="0"/>
          </a:p>
        </p:txBody>
      </p:sp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D3A6A1C2-546E-41A2-A005-9DD5EC151E40}"/>
              </a:ext>
            </a:extLst>
          </p:cNvPr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313051049"/>
              </p:ext>
            </p:extLst>
          </p:nvPr>
        </p:nvGraphicFramePr>
        <p:xfrm>
          <a:off x="2590800" y="733425"/>
          <a:ext cx="419100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1971625" imgH="514350" progId="Visio.Drawing.11">
                  <p:embed/>
                </p:oleObj>
              </mc:Choice>
              <mc:Fallback>
                <p:oleObj name="Visio" r:id="rId9" imgW="1971625" imgH="514350" progId="Visio.Drawing.11">
                  <p:embed/>
                  <p:pic>
                    <p:nvPicPr>
                      <p:cNvPr id="9216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733425"/>
                        <a:ext cx="4191000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D044A862-9579-4CC6-BFE5-21D38E515561}"/>
              </a:ext>
            </a:extLst>
          </p:cNvPr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951991683"/>
              </p:ext>
            </p:extLst>
          </p:nvPr>
        </p:nvGraphicFramePr>
        <p:xfrm>
          <a:off x="1312863" y="1752600"/>
          <a:ext cx="7219950" cy="302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4029025" imgH="1685658" progId="Visio.Drawing.11">
                  <p:embed/>
                </p:oleObj>
              </mc:Choice>
              <mc:Fallback>
                <p:oleObj name="Visio" r:id="rId11" imgW="4029025" imgH="1685658" progId="Visio.Drawing.11">
                  <p:embed/>
                  <p:pic>
                    <p:nvPicPr>
                      <p:cNvPr id="9216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1752600"/>
                        <a:ext cx="7219950" cy="302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0113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3072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1219200"/>
            <a:ext cx="78867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3200" dirty="0">
                <a:latin typeface="+mj-lt"/>
              </a:rPr>
              <a:t>Сознательное ограничение множества вариантов дизайна</a:t>
            </a: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3200" dirty="0">
                <a:latin typeface="+mj-lt"/>
              </a:rPr>
              <a:t>Пример: цифровая дисциплина</a:t>
            </a:r>
            <a:endParaRPr lang="en-US" sz="3200" dirty="0">
              <a:latin typeface="+mj-lt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 sz="2800" dirty="0">
                <a:latin typeface="+mj-lt"/>
              </a:rPr>
              <a:t>Дискретные уровни напряжения вместо непрерывных</a:t>
            </a:r>
            <a:endParaRPr lang="en-US" sz="2800" dirty="0">
              <a:latin typeface="+mj-lt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 sz="2800" dirty="0">
                <a:latin typeface="+mj-lt"/>
              </a:rPr>
              <a:t>Дизайн цифровых систем проще чем у аналоговых – можно разрабатывать более сложные системы</a:t>
            </a:r>
            <a:endParaRPr lang="en-US" sz="2800" dirty="0">
              <a:latin typeface="+mj-lt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 sz="2800" dirty="0">
                <a:latin typeface="+mj-lt"/>
              </a:rPr>
              <a:t>Цифровые системы замещают аналоговых предшественников</a:t>
            </a:r>
            <a:endParaRPr lang="en-US" sz="28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Дисциплина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10911B-086C-B641-B619-2600F466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66156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91" name="Object 5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22813887"/>
              </p:ext>
            </p:extLst>
          </p:nvPr>
        </p:nvGraphicFramePr>
        <p:xfrm>
          <a:off x="533400" y="1528763"/>
          <a:ext cx="7848600" cy="349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5457675" imgH="2428741" progId="Visio.Drawing.11">
                  <p:embed/>
                </p:oleObj>
              </mc:Choice>
              <mc:Fallback>
                <p:oleObj name="Visio" r:id="rId11" imgW="5457675" imgH="242874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528763"/>
                        <a:ext cx="7848600" cy="349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319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3192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39091" y="1066800"/>
            <a:ext cx="922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dirty="0"/>
              <a:t>Идеальный буфер</a:t>
            </a:r>
            <a:r>
              <a:rPr lang="en-US" dirty="0"/>
              <a:t>:               </a:t>
            </a:r>
            <a:r>
              <a:rPr lang="ru-RU" dirty="0"/>
              <a:t>Реальный буфер</a:t>
            </a:r>
            <a:r>
              <a:rPr lang="en-US" dirty="0"/>
              <a:t>:</a:t>
            </a:r>
          </a:p>
        </p:txBody>
      </p:sp>
      <p:sp>
        <p:nvSpPr>
          <p:cNvPr id="93193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66800" y="5119688"/>
            <a:ext cx="373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>
                <a:solidFill>
                  <a:srgbClr val="0070C0"/>
                </a:solidFill>
              </a:rPr>
              <a:t>NM</a:t>
            </a:r>
            <a:r>
              <a:rPr lang="en-US" b="1" i="1" baseline="-25000">
                <a:solidFill>
                  <a:srgbClr val="0070C0"/>
                </a:solidFill>
              </a:rPr>
              <a:t>H</a:t>
            </a:r>
            <a:r>
              <a:rPr lang="en-US" b="1">
                <a:solidFill>
                  <a:srgbClr val="0070C0"/>
                </a:solidFill>
              </a:rPr>
              <a:t> = </a:t>
            </a:r>
            <a:r>
              <a:rPr lang="en-US" b="1" i="1">
                <a:solidFill>
                  <a:srgbClr val="0070C0"/>
                </a:solidFill>
              </a:rPr>
              <a:t>NM</a:t>
            </a:r>
            <a:r>
              <a:rPr lang="en-US" b="1" i="1" baseline="-25000">
                <a:solidFill>
                  <a:srgbClr val="0070C0"/>
                </a:solidFill>
              </a:rPr>
              <a:t>L</a:t>
            </a:r>
            <a:r>
              <a:rPr lang="en-US" b="1">
                <a:solidFill>
                  <a:srgbClr val="0070C0"/>
                </a:solidFill>
              </a:rPr>
              <a:t> = </a:t>
            </a:r>
            <a:r>
              <a:rPr lang="en-US" b="1" i="1">
                <a:solidFill>
                  <a:srgbClr val="0070C0"/>
                </a:solidFill>
              </a:rPr>
              <a:t>V</a:t>
            </a:r>
            <a:r>
              <a:rPr lang="en-US" b="1" i="1" baseline="-25000">
                <a:solidFill>
                  <a:srgbClr val="0070C0"/>
                </a:solidFill>
              </a:rPr>
              <a:t>DD</a:t>
            </a:r>
            <a:r>
              <a:rPr lang="en-US" b="1">
                <a:solidFill>
                  <a:srgbClr val="0070C0"/>
                </a:solidFill>
              </a:rPr>
              <a:t>/2</a:t>
            </a:r>
            <a:endParaRPr lang="en-US" b="1" i="1" baseline="-25000">
              <a:solidFill>
                <a:srgbClr val="0070C0"/>
              </a:solidFill>
            </a:endParaRPr>
          </a:p>
        </p:txBody>
      </p:sp>
      <p:sp>
        <p:nvSpPr>
          <p:cNvPr id="93194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90600" y="5105400"/>
            <a:ext cx="3581400" cy="609600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Передаточные характеристики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05400" y="5119688"/>
            <a:ext cx="373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 dirty="0">
                <a:solidFill>
                  <a:srgbClr val="0070C0"/>
                </a:solidFill>
              </a:rPr>
              <a:t>NM</a:t>
            </a:r>
            <a:r>
              <a:rPr lang="en-US" b="1" i="1" baseline="-25000" dirty="0">
                <a:solidFill>
                  <a:srgbClr val="0070C0"/>
                </a:solidFill>
              </a:rPr>
              <a:t>H</a:t>
            </a:r>
            <a:r>
              <a:rPr lang="en-US" b="1" dirty="0">
                <a:solidFill>
                  <a:srgbClr val="0070C0"/>
                </a:solidFill>
              </a:rPr>
              <a:t>, </a:t>
            </a:r>
            <a:r>
              <a:rPr lang="en-US" b="1" i="1" dirty="0">
                <a:solidFill>
                  <a:srgbClr val="0070C0"/>
                </a:solidFill>
              </a:rPr>
              <a:t>NM</a:t>
            </a:r>
            <a:r>
              <a:rPr lang="en-US" b="1" i="1" baseline="-25000" dirty="0">
                <a:solidFill>
                  <a:srgbClr val="0070C0"/>
                </a:solidFill>
              </a:rPr>
              <a:t>L</a:t>
            </a:r>
            <a:r>
              <a:rPr lang="en-US" b="1" dirty="0">
                <a:solidFill>
                  <a:srgbClr val="0070C0"/>
                </a:solidFill>
              </a:rPr>
              <a:t> &lt; </a:t>
            </a:r>
            <a:r>
              <a:rPr lang="en-US" b="1" i="1" dirty="0">
                <a:solidFill>
                  <a:srgbClr val="0070C0"/>
                </a:solidFill>
              </a:rPr>
              <a:t>V</a:t>
            </a:r>
            <a:r>
              <a:rPr lang="en-US" b="1" i="1" baseline="-25000" dirty="0">
                <a:solidFill>
                  <a:srgbClr val="0070C0"/>
                </a:solidFill>
              </a:rPr>
              <a:t>DD</a:t>
            </a:r>
            <a:r>
              <a:rPr lang="en-US" b="1" dirty="0">
                <a:solidFill>
                  <a:srgbClr val="0070C0"/>
                </a:solidFill>
              </a:rPr>
              <a:t>/2</a:t>
            </a:r>
            <a:endParaRPr lang="en-US" b="1" i="1" baseline="-25000" dirty="0">
              <a:solidFill>
                <a:srgbClr val="0070C0"/>
              </a:solidFill>
            </a:endParaRPr>
          </a:p>
        </p:txBody>
      </p:sp>
      <p:sp>
        <p:nvSpPr>
          <p:cNvPr id="13" name="Rectangle 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029200" y="5105400"/>
            <a:ext cx="3581400" cy="609600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773A7F-DFF7-0648-9AF7-390E912F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0136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966" name="Object 6"/>
          <p:cNvGraphicFramePr>
            <a:graphicFrameLocks noGrp="1" noChangeAspect="1"/>
          </p:cNvGraphicFramePr>
          <p:nvPr>
            <p:ph sz="quarter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19239954"/>
              </p:ext>
            </p:extLst>
          </p:nvPr>
        </p:nvGraphicFramePr>
        <p:xfrm>
          <a:off x="4038600" y="2286000"/>
          <a:ext cx="4951413" cy="314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2657425" imgH="1685658" progId="Visio.Drawing.11">
                  <p:embed/>
                </p:oleObj>
              </mc:Choice>
              <mc:Fallback>
                <p:oleObj name="Visio" r:id="rId8" imgW="2657425" imgH="16856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286000"/>
                        <a:ext cx="4951413" cy="314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6" name="Object 7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89366942"/>
              </p:ext>
            </p:extLst>
          </p:nvPr>
        </p:nvGraphicFramePr>
        <p:xfrm>
          <a:off x="3352800" y="1203325"/>
          <a:ext cx="20574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772431" imgH="262566" progId="Visio.Drawing.6">
                  <p:embed/>
                </p:oleObj>
              </mc:Choice>
              <mc:Fallback>
                <p:oleObj name="VISIO" r:id="rId10" imgW="772431" imgH="26256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203325"/>
                        <a:ext cx="20574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7" name="Object 9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13715512"/>
              </p:ext>
            </p:extLst>
          </p:nvPr>
        </p:nvGraphicFramePr>
        <p:xfrm>
          <a:off x="857250" y="2379663"/>
          <a:ext cx="34671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2599976" imgH="2285733" progId="Visio.Drawing.11">
                  <p:embed/>
                </p:oleObj>
              </mc:Choice>
              <mc:Fallback>
                <p:oleObj name="Visio" r:id="rId12" imgW="2599976" imgH="228573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379663"/>
                        <a:ext cx="3467100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2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4215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Передаточные характеристики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EE51B0-1867-FB4E-B6EB-8404A1C7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53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7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533400" y="990600"/>
            <a:ext cx="7848600" cy="49530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В</a:t>
            </a:r>
            <a:r>
              <a:rPr lang="en-US" dirty="0"/>
              <a:t> 1970</a:t>
            </a:r>
            <a:r>
              <a:rPr lang="ru-RU" dirty="0"/>
              <a:t>-х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1980</a:t>
            </a:r>
            <a:r>
              <a:rPr lang="ru-RU" dirty="0"/>
              <a:t>-х</a:t>
            </a:r>
            <a:r>
              <a:rPr lang="en-US" dirty="0"/>
              <a:t>, V</a:t>
            </a:r>
            <a:r>
              <a:rPr lang="en-US" baseline="-25000" dirty="0"/>
              <a:t>DD</a:t>
            </a:r>
            <a:r>
              <a:rPr lang="en-US" dirty="0"/>
              <a:t> = 5 </a:t>
            </a:r>
            <a:r>
              <a:rPr lang="ru-RU" dirty="0"/>
              <a:t>В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ru-RU" dirty="0"/>
              <a:t>Уровень </a:t>
            </a:r>
            <a:r>
              <a:rPr lang="en-US" dirty="0"/>
              <a:t>V</a:t>
            </a:r>
            <a:r>
              <a:rPr lang="en-US" baseline="-25000" dirty="0"/>
              <a:t>DD</a:t>
            </a:r>
            <a:r>
              <a:rPr lang="en-US" dirty="0"/>
              <a:t> </a:t>
            </a:r>
            <a:r>
              <a:rPr lang="ru-RU" dirty="0"/>
              <a:t>снизился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Транзисторы могут сгореть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Нужно низкое энергопотребление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3.3 </a:t>
            </a:r>
            <a:r>
              <a:rPr lang="ru-RU" dirty="0"/>
              <a:t>В</a:t>
            </a:r>
            <a:r>
              <a:rPr lang="en-US" dirty="0"/>
              <a:t>, 2.5 </a:t>
            </a:r>
            <a:r>
              <a:rPr lang="ru-RU" dirty="0"/>
              <a:t>В</a:t>
            </a:r>
            <a:r>
              <a:rPr lang="en-US" dirty="0"/>
              <a:t>, 1.8 </a:t>
            </a:r>
            <a:r>
              <a:rPr lang="ru-RU" dirty="0"/>
              <a:t>В</a:t>
            </a:r>
            <a:r>
              <a:rPr lang="en-US" dirty="0"/>
              <a:t>, 1.5 </a:t>
            </a:r>
            <a:r>
              <a:rPr lang="ru-RU" dirty="0"/>
              <a:t>В</a:t>
            </a:r>
            <a:r>
              <a:rPr lang="en-US" dirty="0"/>
              <a:t>, 1.2</a:t>
            </a:r>
            <a:r>
              <a:rPr lang="ru-RU" dirty="0"/>
              <a:t> В</a:t>
            </a:r>
            <a:r>
              <a:rPr lang="en-US" dirty="0"/>
              <a:t>, 1.0 </a:t>
            </a:r>
            <a:r>
              <a:rPr lang="ru-RU" dirty="0"/>
              <a:t>В</a:t>
            </a:r>
            <a:r>
              <a:rPr lang="en-US" dirty="0"/>
              <a:t>, …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Нужно быть аккуратным, соединяя схемы с разным уровнем напряжения питания</a:t>
            </a: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500" b="1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70C0"/>
                </a:solidFill>
              </a:rPr>
              <a:t>	</a:t>
            </a:r>
            <a:endParaRPr lang="en-US" sz="2400" dirty="0"/>
          </a:p>
        </p:txBody>
      </p:sp>
      <p:sp>
        <p:nvSpPr>
          <p:cNvPr id="95239" name="Rectangl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0" y="16002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Уровень 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V</a:t>
            </a:r>
            <a:r>
              <a:rPr lang="en-US" sz="4400" baseline="-25000" dirty="0">
                <a:solidFill>
                  <a:schemeClr val="bg1"/>
                </a:solidFill>
                <a:latin typeface="+mj-lt"/>
              </a:rPr>
              <a:t>DD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15BF42-BBBD-A14D-9052-FB49661A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6975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0041" name="Group 57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9611102"/>
              </p:ext>
            </p:extLst>
          </p:nvPr>
        </p:nvGraphicFramePr>
        <p:xfrm>
          <a:off x="685800" y="1524000"/>
          <a:ext cx="7772400" cy="3200402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Семейство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V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V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V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IH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V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V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OH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ТТЛ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5 (4.75 - 5.25)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КМОП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5 (4.5 - 6)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1.35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3.15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0.33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3.84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НВТТЛ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3.3 (3 - 3.6)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НВКМОП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3.3 (3 - 3.6)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0.36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626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626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Логические семейства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8C1717-7DAB-684B-B170-2F85F25E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199843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+mj-lt"/>
              </a:rPr>
              <a:t>Тема 1: Основы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7200" b="1" dirty="0"/>
              <a:t>КМОП транзисторы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049245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7" name="Object 7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94103211"/>
              </p:ext>
            </p:extLst>
          </p:nvPr>
        </p:nvGraphicFramePr>
        <p:xfrm>
          <a:off x="2362200" y="3983037"/>
          <a:ext cx="4419600" cy="211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616610" imgH="772431" progId="Visio.Drawing.6">
                  <p:embed/>
                </p:oleObj>
              </mc:Choice>
              <mc:Fallback>
                <p:oleObj name="VISIO" r:id="rId5" imgW="1616610" imgH="77243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983037"/>
                        <a:ext cx="4419600" cy="211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6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3800" dirty="0">
                <a:latin typeface="+mj-lt"/>
              </a:rPr>
              <a:t>Вентили построены на транзисторах</a:t>
            </a:r>
            <a:endParaRPr lang="en-US" sz="38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3800" dirty="0">
                <a:latin typeface="+mj-lt"/>
              </a:rPr>
              <a:t>Транзистор – управляемый ключ</a:t>
            </a:r>
            <a:endParaRPr lang="en-US" sz="3800" dirty="0">
              <a:latin typeface="+mj-lt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latin typeface="+mj-lt"/>
              </a:rPr>
              <a:t>2 </a:t>
            </a:r>
            <a:r>
              <a:rPr lang="ru-RU" sz="2800" dirty="0">
                <a:latin typeface="+mj-lt"/>
              </a:rPr>
              <a:t>соединены в зависимости от напряжения на третьем</a:t>
            </a:r>
            <a:endParaRPr lang="en-US" sz="2800" dirty="0">
              <a:latin typeface="+mj-lt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latin typeface="+mj-lt"/>
              </a:rPr>
              <a:t>d</a:t>
            </a:r>
            <a:r>
              <a:rPr lang="ru-RU" sz="2800" dirty="0">
                <a:latin typeface="+mj-lt"/>
              </a:rPr>
              <a:t> и</a:t>
            </a:r>
            <a:r>
              <a:rPr lang="en-US" sz="2800" dirty="0">
                <a:latin typeface="+mj-lt"/>
              </a:rPr>
              <a:t> s </a:t>
            </a:r>
            <a:r>
              <a:rPr lang="ru-RU" sz="2800" dirty="0">
                <a:latin typeface="+mj-lt"/>
              </a:rPr>
              <a:t>соединены</a:t>
            </a:r>
            <a:r>
              <a:rPr lang="en-US" sz="2800" dirty="0">
                <a:latin typeface="+mj-lt"/>
              </a:rPr>
              <a:t> (ON) </a:t>
            </a:r>
            <a:r>
              <a:rPr lang="ru-RU" sz="2800" dirty="0">
                <a:latin typeface="+mj-lt"/>
              </a:rPr>
              <a:t>если</a:t>
            </a:r>
            <a:r>
              <a:rPr lang="en-US" sz="2800" dirty="0">
                <a:latin typeface="+mj-lt"/>
              </a:rPr>
              <a:t> g </a:t>
            </a:r>
            <a:r>
              <a:rPr lang="ru-RU" sz="2800" dirty="0">
                <a:latin typeface="+mj-lt"/>
              </a:rPr>
              <a:t>=</a:t>
            </a:r>
            <a:r>
              <a:rPr lang="en-US" sz="2800" dirty="0">
                <a:latin typeface="+mj-lt"/>
              </a:rPr>
              <a:t>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Транзисторы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958A6A-09BD-A64E-B927-E999102B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765645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334" name="Object 4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18098913"/>
              </p:ext>
            </p:extLst>
          </p:nvPr>
        </p:nvGraphicFramePr>
        <p:xfrm>
          <a:off x="1219200" y="3354388"/>
          <a:ext cx="6858000" cy="248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4047776" imgH="1466538" progId="Visio.Drawing.11">
                  <p:embed/>
                </p:oleObj>
              </mc:Choice>
              <mc:Fallback>
                <p:oleObj name="Visio" r:id="rId6" imgW="4047776" imgH="146653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354388"/>
                        <a:ext cx="6858000" cy="248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933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9906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2800" dirty="0">
                <a:latin typeface="+mj-lt"/>
              </a:rPr>
              <a:t>Транзисторы сделаны из кремния</a:t>
            </a:r>
            <a:endParaRPr lang="en-US" sz="28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2800" dirty="0">
                <a:latin typeface="+mj-lt"/>
              </a:rPr>
              <a:t>Чистый кремний – плохой проводник</a:t>
            </a:r>
            <a:endParaRPr lang="en-US" sz="28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2800" dirty="0">
                <a:latin typeface="+mj-lt"/>
              </a:rPr>
              <a:t>Кремний с примесями – хороший проводник</a:t>
            </a:r>
            <a:endParaRPr lang="en-US" sz="2800" dirty="0">
              <a:latin typeface="+mj-lt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n-</a:t>
            </a:r>
            <a:r>
              <a:rPr lang="ru-RU" sz="2400" dirty="0">
                <a:latin typeface="+mj-lt"/>
              </a:rPr>
              <a:t>тип</a:t>
            </a:r>
            <a:r>
              <a:rPr lang="en-US" sz="2400" dirty="0">
                <a:latin typeface="+mj-lt"/>
              </a:rPr>
              <a:t> (</a:t>
            </a:r>
            <a:r>
              <a:rPr lang="ru-RU" sz="2400" dirty="0">
                <a:latin typeface="+mj-lt"/>
              </a:rPr>
              <a:t>свободные</a:t>
            </a:r>
            <a:r>
              <a:rPr lang="en-US" sz="2400" dirty="0">
                <a:latin typeface="+mj-lt"/>
              </a:rPr>
              <a:t> </a:t>
            </a:r>
            <a:r>
              <a:rPr lang="ru-RU" sz="2400" dirty="0">
                <a:latin typeface="+mj-lt"/>
              </a:rPr>
              <a:t>электроны, </a:t>
            </a:r>
            <a:r>
              <a:rPr lang="en-US" sz="2400" b="1" i="1" dirty="0">
                <a:solidFill>
                  <a:srgbClr val="0070C0"/>
                </a:solidFill>
                <a:latin typeface="+mj-lt"/>
              </a:rPr>
              <a:t>n</a:t>
            </a:r>
            <a:r>
              <a:rPr lang="en-US" sz="2400" dirty="0">
                <a:latin typeface="+mj-lt"/>
              </a:rPr>
              <a:t>egative)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p-type (</a:t>
            </a:r>
            <a:r>
              <a:rPr lang="ru-RU" sz="2400" dirty="0">
                <a:latin typeface="+mj-lt"/>
              </a:rPr>
              <a:t>свободные дырки, </a:t>
            </a:r>
            <a:r>
              <a:rPr lang="en-US" sz="2400" b="1" i="1" dirty="0">
                <a:solidFill>
                  <a:srgbClr val="0070C0"/>
                </a:solidFill>
                <a:latin typeface="+mj-lt"/>
              </a:rPr>
              <a:t>p</a:t>
            </a:r>
            <a:r>
              <a:rPr lang="en-US" sz="2400" dirty="0">
                <a:latin typeface="+mj-lt"/>
              </a:rPr>
              <a:t>ositive)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Кремний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8AD88D-8546-BE4E-BF7C-EEA9A699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89755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Times New Roman" pitchFamily="18" charset="0"/>
            </a:endParaRPr>
          </a:p>
        </p:txBody>
      </p:sp>
      <p:sp>
        <p:nvSpPr>
          <p:cNvPr id="100359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143000"/>
            <a:ext cx="5105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3200" b="1" dirty="0">
                <a:latin typeface="+mj-lt"/>
              </a:rPr>
              <a:t>Металл-оксид-полупроводник</a:t>
            </a:r>
            <a:r>
              <a:rPr lang="en-US" sz="3200" b="1" dirty="0">
                <a:latin typeface="+mj-lt"/>
              </a:rPr>
              <a:t> (</a:t>
            </a:r>
            <a:r>
              <a:rPr lang="ru-RU" sz="3200" b="1" dirty="0">
                <a:latin typeface="+mj-lt"/>
              </a:rPr>
              <a:t>МОП</a:t>
            </a:r>
            <a:r>
              <a:rPr lang="en-US" sz="3200" b="1" dirty="0">
                <a:latin typeface="+mj-lt"/>
              </a:rPr>
              <a:t>) </a:t>
            </a:r>
            <a:r>
              <a:rPr lang="ru-RU" sz="3200" b="1" dirty="0">
                <a:latin typeface="+mj-lt"/>
              </a:rPr>
              <a:t>транзисторы</a:t>
            </a:r>
            <a:r>
              <a:rPr lang="en-US" sz="3200" b="1" dirty="0">
                <a:latin typeface="+mj-lt"/>
              </a:rPr>
              <a:t>: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 sz="2800" dirty="0" err="1">
                <a:latin typeface="+mj-lt"/>
              </a:rPr>
              <a:t>Поликремниевый</a:t>
            </a:r>
            <a:r>
              <a:rPr lang="en-US" sz="2800" dirty="0">
                <a:latin typeface="+mj-lt"/>
              </a:rPr>
              <a:t> (</a:t>
            </a:r>
            <a:r>
              <a:rPr lang="ru-RU" sz="2800" dirty="0">
                <a:latin typeface="+mj-lt"/>
              </a:rPr>
              <a:t>в прошлом</a:t>
            </a:r>
            <a:r>
              <a:rPr lang="en-US" sz="2800" dirty="0">
                <a:latin typeface="+mj-lt"/>
              </a:rPr>
              <a:t> </a:t>
            </a:r>
            <a:r>
              <a:rPr lang="ru-RU" sz="2800" b="1" dirty="0">
                <a:latin typeface="+mj-lt"/>
              </a:rPr>
              <a:t>металлический</a:t>
            </a:r>
            <a:r>
              <a:rPr lang="en-US" sz="2800" dirty="0">
                <a:latin typeface="+mj-lt"/>
              </a:rPr>
              <a:t>) </a:t>
            </a:r>
            <a:r>
              <a:rPr lang="ru-RU" sz="2800" dirty="0">
                <a:latin typeface="+mj-lt"/>
              </a:rPr>
              <a:t>затвор</a:t>
            </a:r>
            <a:endParaRPr lang="en-US" sz="2800" dirty="0">
              <a:latin typeface="+mj-lt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 sz="2800" b="1" dirty="0">
                <a:latin typeface="+mj-lt"/>
              </a:rPr>
              <a:t>Оксидный</a:t>
            </a:r>
            <a:r>
              <a:rPr lang="en-US" sz="2800" dirty="0">
                <a:latin typeface="+mj-lt"/>
              </a:rPr>
              <a:t> (</a:t>
            </a:r>
            <a:r>
              <a:rPr lang="ru-RU" sz="2800" dirty="0">
                <a:latin typeface="+mj-lt"/>
              </a:rPr>
              <a:t>диоксид </a:t>
            </a:r>
            <a:r>
              <a:rPr lang="en-US" sz="2800" dirty="0">
                <a:latin typeface="+mj-lt"/>
              </a:rPr>
              <a:t>Si) </a:t>
            </a:r>
            <a:r>
              <a:rPr lang="ru-RU" sz="2800" dirty="0">
                <a:latin typeface="+mj-lt"/>
              </a:rPr>
              <a:t>изолятор</a:t>
            </a:r>
            <a:endParaRPr lang="en-US" sz="2800" dirty="0">
              <a:latin typeface="+mj-lt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 sz="2800" dirty="0">
                <a:latin typeface="+mj-lt"/>
              </a:rPr>
              <a:t>Легированный</a:t>
            </a:r>
            <a:r>
              <a:rPr lang="en-US" sz="2800" dirty="0">
                <a:latin typeface="+mj-lt"/>
              </a:rPr>
              <a:t> </a:t>
            </a:r>
            <a:r>
              <a:rPr lang="ru-RU" sz="2800" b="1" dirty="0">
                <a:latin typeface="+mj-lt"/>
              </a:rPr>
              <a:t>полупроводник</a:t>
            </a:r>
            <a:endParaRPr lang="en-US" sz="2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МОП транзисторы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7E318-61A1-6949-89D3-3B8F02FE9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950007"/>
            <a:ext cx="3733800" cy="323159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50B07B-2533-2945-A257-41816E66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719290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01383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066800"/>
            <a:ext cx="3581400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sz="3200" b="1" dirty="0">
                <a:solidFill>
                  <a:srgbClr val="0070C0"/>
                </a:solidFill>
                <a:latin typeface="+mj-lt"/>
              </a:rPr>
              <a:t>Затвор</a:t>
            </a:r>
            <a:r>
              <a:rPr lang="en-US" sz="3200" b="1" dirty="0">
                <a:solidFill>
                  <a:srgbClr val="0070C0"/>
                </a:solidFill>
                <a:latin typeface="+mj-lt"/>
              </a:rPr>
              <a:t> = 0  </a:t>
            </a:r>
          </a:p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+mj-lt"/>
              </a:rPr>
              <a:t>OFF</a:t>
            </a:r>
            <a:r>
              <a:rPr lang="en-US" dirty="0">
                <a:latin typeface="+mj-lt"/>
              </a:rPr>
              <a:t> (</a:t>
            </a:r>
            <a:r>
              <a:rPr lang="ru-RU" dirty="0">
                <a:latin typeface="+mj-lt"/>
              </a:rPr>
              <a:t>сток и исток не связаны</a:t>
            </a:r>
            <a:r>
              <a:rPr lang="en-US" dirty="0">
                <a:latin typeface="+mj-lt"/>
              </a:rPr>
              <a:t>)</a:t>
            </a:r>
          </a:p>
        </p:txBody>
      </p:sp>
      <p:sp>
        <p:nvSpPr>
          <p:cNvPr id="101384" name="Text 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800600" y="1066800"/>
            <a:ext cx="4038600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sz="3200" b="1" dirty="0">
                <a:solidFill>
                  <a:srgbClr val="0070C0"/>
                </a:solidFill>
                <a:latin typeface="+mj-lt"/>
              </a:rPr>
              <a:t>Затвор</a:t>
            </a:r>
            <a:r>
              <a:rPr lang="en-US" sz="3200" b="1" dirty="0">
                <a:solidFill>
                  <a:srgbClr val="0070C0"/>
                </a:solidFill>
                <a:latin typeface="+mj-lt"/>
              </a:rPr>
              <a:t> = 1 </a:t>
            </a:r>
          </a:p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+mj-lt"/>
              </a:rPr>
              <a:t>ON</a:t>
            </a:r>
            <a:r>
              <a:rPr lang="en-US" dirty="0">
                <a:latin typeface="+mj-lt"/>
              </a:rPr>
              <a:t>  (</a:t>
            </a:r>
            <a:r>
              <a:rPr lang="ru-RU" dirty="0">
                <a:latin typeface="+mj-lt"/>
              </a:rPr>
              <a:t>сток и исток связаны</a:t>
            </a:r>
            <a:r>
              <a:rPr lang="en-US" dirty="0">
                <a:latin typeface="+mj-lt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Транзисторы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4400" dirty="0" err="1">
                <a:solidFill>
                  <a:schemeClr val="bg1"/>
                </a:solidFill>
                <a:latin typeface="+mj-lt"/>
              </a:rPr>
              <a:t>нМОП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4B67A1-C244-6C41-A25B-A752038696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44" y="3428678"/>
            <a:ext cx="7802511" cy="275382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5CCEB-11A2-A442-8A76-84A26A51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74334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6172200" cy="4953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ru-RU" b="1" dirty="0" err="1"/>
              <a:t>пМОП</a:t>
            </a:r>
            <a:r>
              <a:rPr lang="ru-RU" b="1" dirty="0"/>
              <a:t> транзисторы противоположны </a:t>
            </a:r>
            <a:r>
              <a:rPr lang="ru-RU" b="1" dirty="0" err="1"/>
              <a:t>нМОП</a:t>
            </a:r>
            <a:endParaRPr lang="en-US" b="1" dirty="0"/>
          </a:p>
          <a:p>
            <a:pPr lvl="1" eaLnBrk="1" hangingPunct="1"/>
            <a:r>
              <a:rPr lang="en-US" sz="2400" b="1" dirty="0"/>
              <a:t>ON</a:t>
            </a:r>
            <a:r>
              <a:rPr lang="ru-RU" sz="2400" b="1" dirty="0"/>
              <a:t> </a:t>
            </a:r>
            <a:r>
              <a:rPr lang="ru-RU" sz="2400" dirty="0"/>
              <a:t>когда</a:t>
            </a:r>
            <a:r>
              <a:rPr lang="en-US" sz="2400" dirty="0"/>
              <a:t> </a:t>
            </a:r>
            <a:r>
              <a:rPr lang="en-US" sz="2400" b="1" dirty="0"/>
              <a:t>Gate = 0</a:t>
            </a:r>
          </a:p>
          <a:p>
            <a:pPr lvl="1" eaLnBrk="1" hangingPunct="1"/>
            <a:r>
              <a:rPr lang="en-US" sz="2400" b="1" dirty="0"/>
              <a:t>OFF</a:t>
            </a:r>
            <a:r>
              <a:rPr lang="ru-RU" sz="2400" b="1" dirty="0"/>
              <a:t> </a:t>
            </a:r>
            <a:r>
              <a:rPr lang="ru-RU" sz="2400" dirty="0"/>
              <a:t>когда</a:t>
            </a:r>
            <a:r>
              <a:rPr lang="en-US" sz="2400" dirty="0"/>
              <a:t> </a:t>
            </a:r>
            <a:r>
              <a:rPr lang="en-US" sz="2400" b="1" dirty="0"/>
              <a:t>Gate 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Транзисторы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4400" dirty="0" err="1">
                <a:solidFill>
                  <a:schemeClr val="bg1"/>
                </a:solidFill>
                <a:latin typeface="+mj-lt"/>
              </a:rPr>
              <a:t>пМОП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45416C-24B9-EC48-A576-3B85642DD6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369287"/>
            <a:ext cx="3956050" cy="380291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BA74A-50E4-E840-BA9E-A5CF0DC2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0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3175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12192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3200" b="1" dirty="0">
                <a:latin typeface="+mj-lt"/>
              </a:rPr>
              <a:t>Иерархичность</a:t>
            </a:r>
            <a:endParaRPr lang="en-US" sz="3200" b="1" dirty="0">
              <a:latin typeface="+mj-lt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 sz="2800" dirty="0">
                <a:latin typeface="+mj-lt"/>
              </a:rPr>
              <a:t>Система делится на подсистемы и далее</a:t>
            </a:r>
            <a:endParaRPr lang="en-US" sz="28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3200" b="1" dirty="0">
                <a:latin typeface="+mj-lt"/>
              </a:rPr>
              <a:t>Модульность</a:t>
            </a:r>
            <a:endParaRPr lang="en-US" sz="3200" b="1" dirty="0">
              <a:latin typeface="+mj-lt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 sz="2800" dirty="0">
                <a:latin typeface="+mj-lt"/>
              </a:rPr>
              <a:t>Каждая подсистема имеет интерфейс</a:t>
            </a:r>
            <a:endParaRPr lang="en-US" sz="28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3200" b="1" dirty="0">
                <a:latin typeface="+mj-lt"/>
              </a:rPr>
              <a:t>Регулярность</a:t>
            </a:r>
            <a:endParaRPr lang="en-US" sz="3200" b="1" dirty="0">
              <a:latin typeface="+mj-lt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 sz="2800" dirty="0">
                <a:latin typeface="+mj-lt"/>
              </a:rPr>
              <a:t>Общий подход к разработке модулей (подсистем), так что их можно повторно использовать</a:t>
            </a:r>
            <a:endParaRPr lang="en-US" sz="28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Три «-</a:t>
            </a:r>
            <a:r>
              <a:rPr lang="ru-RU" sz="4400" dirty="0" err="1">
                <a:solidFill>
                  <a:schemeClr val="bg1"/>
                </a:solidFill>
                <a:latin typeface="+mj-lt"/>
              </a:rPr>
              <a:t>ности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»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05247" y="4060866"/>
            <a:ext cx="7162800" cy="12731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47800" y="2895600"/>
            <a:ext cx="71628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1730334"/>
            <a:ext cx="71628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BBBA1-F111-AD48-94DC-B8A193CC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195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30" name="Object 5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6108580"/>
              </p:ext>
            </p:extLst>
          </p:nvPr>
        </p:nvGraphicFramePr>
        <p:xfrm>
          <a:off x="990600" y="1527175"/>
          <a:ext cx="7772400" cy="353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162101" imgH="1438097" progId="Visio.Drawing.11">
                  <p:embed/>
                </p:oleObj>
              </mc:Choice>
              <mc:Fallback>
                <p:oleObj name="Visio" r:id="rId5" imgW="3162101" imgH="143809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7175"/>
                        <a:ext cx="7772400" cy="353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Транзисторы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627AD0-2F53-1A4D-8FBA-A1D6CB58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315410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4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457200" y="1143000"/>
            <a:ext cx="8534400" cy="4953000"/>
          </a:xfrm>
        </p:spPr>
        <p:txBody>
          <a:bodyPr/>
          <a:lstStyle/>
          <a:p>
            <a:pPr eaLnBrk="1" hangingPunct="1"/>
            <a:r>
              <a:rPr lang="ru-RU" b="1" dirty="0" err="1">
                <a:solidFill>
                  <a:srgbClr val="0070C0"/>
                </a:solidFill>
              </a:rPr>
              <a:t>нМОП</a:t>
            </a:r>
            <a:r>
              <a:rPr lang="en-US" b="1" dirty="0"/>
              <a:t>: </a:t>
            </a:r>
            <a:r>
              <a:rPr lang="ru-RU" dirty="0"/>
              <a:t>пропускают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0</a:t>
            </a:r>
            <a:r>
              <a:rPr lang="en-US" dirty="0"/>
              <a:t>, </a:t>
            </a:r>
            <a:r>
              <a:rPr lang="ru-RU" dirty="0"/>
              <a:t>подключать к</a:t>
            </a:r>
            <a:r>
              <a:rPr lang="en-US" dirty="0"/>
              <a:t> GND</a:t>
            </a:r>
          </a:p>
          <a:p>
            <a:pPr eaLnBrk="1" hangingPunct="1"/>
            <a:r>
              <a:rPr lang="ru-RU" b="1" dirty="0" err="1">
                <a:solidFill>
                  <a:srgbClr val="0070C0"/>
                </a:solidFill>
              </a:rPr>
              <a:t>пМОП</a:t>
            </a:r>
            <a:r>
              <a:rPr lang="en-US" b="1" dirty="0"/>
              <a:t>: </a:t>
            </a:r>
            <a:r>
              <a:rPr lang="ru-RU" dirty="0"/>
              <a:t>пропускают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dirty="0"/>
              <a:t>, </a:t>
            </a:r>
            <a:r>
              <a:rPr lang="ru-RU" dirty="0"/>
              <a:t>подключать к</a:t>
            </a:r>
            <a:r>
              <a:rPr lang="en-US" dirty="0"/>
              <a:t> </a:t>
            </a:r>
            <a:r>
              <a:rPr lang="en-US" i="1" dirty="0"/>
              <a:t>V</a:t>
            </a:r>
            <a:r>
              <a:rPr lang="en-US" i="1" baseline="-25000" dirty="0"/>
              <a:t>DD</a:t>
            </a:r>
          </a:p>
        </p:txBody>
      </p:sp>
      <p:graphicFrame>
        <p:nvGraphicFramePr>
          <p:cNvPr id="104455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6743585"/>
              </p:ext>
            </p:extLst>
          </p:nvPr>
        </p:nvGraphicFramePr>
        <p:xfrm>
          <a:off x="2541588" y="2371725"/>
          <a:ext cx="4060825" cy="347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571475" imgH="1342758" progId="Visio.Drawing.11">
                  <p:embed/>
                </p:oleObj>
              </mc:Choice>
              <mc:Fallback>
                <p:oleObj name="Visio" r:id="rId6" imgW="1571475" imgH="13427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2371725"/>
                        <a:ext cx="4060825" cy="347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Транзисторы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AA7336-A81A-8B40-B96F-17F4E3BA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04187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+mj-lt"/>
              </a:rPr>
              <a:t>Тема 1: Основы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7200" b="1" dirty="0"/>
              <a:t>Вентили и транзисторы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9115519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КМОП вентили: НЕ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94655019"/>
              </p:ext>
            </p:extLst>
          </p:nvPr>
        </p:nvGraphicFramePr>
        <p:xfrm>
          <a:off x="1801813" y="990600"/>
          <a:ext cx="214312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885675" imgH="1228591" progId="Visio.Drawing.11">
                  <p:embed/>
                </p:oleObj>
              </mc:Choice>
              <mc:Fallback>
                <p:oleObj name="Visio" r:id="rId7" imgW="885675" imgH="1228591" progId="Visio.Drawing.11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990600"/>
                        <a:ext cx="2143125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Grp="1"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48984802"/>
              </p:ext>
            </p:extLst>
          </p:nvPr>
        </p:nvGraphicFramePr>
        <p:xfrm>
          <a:off x="4706938" y="1066800"/>
          <a:ext cx="2151062" cy="283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771144" imgH="1010412" progId="Visio.Drawing.11">
                  <p:embed/>
                </p:oleObj>
              </mc:Choice>
              <mc:Fallback>
                <p:oleObj name="VISIO" r:id="rId9" imgW="771144" imgH="1010412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938" y="1066800"/>
                        <a:ext cx="2151062" cy="283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Group 34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85697943"/>
              </p:ext>
            </p:extLst>
          </p:nvPr>
        </p:nvGraphicFramePr>
        <p:xfrm>
          <a:off x="2667000" y="4114800"/>
          <a:ext cx="3810000" cy="158115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657600" y="4724400"/>
            <a:ext cx="762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8200" y="4724400"/>
            <a:ext cx="762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2600" y="4724400"/>
            <a:ext cx="762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57600" y="5257800"/>
            <a:ext cx="762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48200" y="5257800"/>
            <a:ext cx="762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62600" y="5257800"/>
            <a:ext cx="762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33430-677E-0E46-990C-4F6E08BE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435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50" name="Object 4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00368113"/>
              </p:ext>
            </p:extLst>
          </p:nvPr>
        </p:nvGraphicFramePr>
        <p:xfrm>
          <a:off x="4343400" y="1143000"/>
          <a:ext cx="2604231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944880" imgH="745236" progId="Visio.Drawing.6">
                  <p:embed/>
                </p:oleObj>
              </mc:Choice>
              <mc:Fallback>
                <p:oleObj name="VISIO" r:id="rId7" imgW="944880" imgH="74523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143000"/>
                        <a:ext cx="2604231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1" name="Object 5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7125845"/>
              </p:ext>
            </p:extLst>
          </p:nvPr>
        </p:nvGraphicFramePr>
        <p:xfrm>
          <a:off x="2147147" y="924498"/>
          <a:ext cx="1586654" cy="2580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896112" imgH="1455420" progId="Visio.Drawing.6">
                  <p:embed/>
                </p:oleObj>
              </mc:Choice>
              <mc:Fallback>
                <p:oleObj name="VISIO" r:id="rId9" imgW="896112" imgH="14554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147" y="924498"/>
                        <a:ext cx="1586654" cy="2580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9430" name="Group 6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48910568"/>
              </p:ext>
            </p:extLst>
          </p:nvPr>
        </p:nvGraphicFramePr>
        <p:xfrm>
          <a:off x="2209800" y="3505200"/>
          <a:ext cx="4800600" cy="228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OFF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OFF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8548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КМОП вентили: НЕ-И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27904" y="4023528"/>
            <a:ext cx="762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51032" y="3997568"/>
            <a:ext cx="762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89232" y="3982496"/>
            <a:ext cx="762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62600" y="3997568"/>
            <a:ext cx="685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00800" y="3997568"/>
            <a:ext cx="457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12832" y="4454768"/>
            <a:ext cx="762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61080" y="4464816"/>
            <a:ext cx="762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04304" y="4459792"/>
            <a:ext cx="762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62600" y="4459792"/>
            <a:ext cx="685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00800" y="4449744"/>
            <a:ext cx="457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22880" y="4917832"/>
            <a:ext cx="762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861080" y="4912808"/>
            <a:ext cx="762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689232" y="4917832"/>
            <a:ext cx="762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562600" y="4917832"/>
            <a:ext cx="685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400800" y="4912808"/>
            <a:ext cx="457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017856" y="5371414"/>
            <a:ext cx="762000" cy="346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846008" y="5374192"/>
            <a:ext cx="762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684208" y="5364144"/>
            <a:ext cx="762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62600" y="5379216"/>
            <a:ext cx="685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400800" y="5354096"/>
            <a:ext cx="457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A148D9-B38F-A845-B770-7D49BBAE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591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4" name="Object 4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72702432"/>
              </p:ext>
            </p:extLst>
          </p:nvPr>
        </p:nvGraphicFramePr>
        <p:xfrm>
          <a:off x="2012950" y="1295400"/>
          <a:ext cx="5164138" cy="441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571475" imgH="1342758" progId="Visio.Drawing.11">
                  <p:embed/>
                </p:oleObj>
              </mc:Choice>
              <mc:Fallback>
                <p:oleObj name="Visio" r:id="rId5" imgW="1571475" imgH="13427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1295400"/>
                        <a:ext cx="5164138" cy="441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Структура КМОП вентиля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91650E-A1A0-D441-8045-5B648EFC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76205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23" name="Object 7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57558890"/>
              </p:ext>
            </p:extLst>
          </p:nvPr>
        </p:nvGraphicFramePr>
        <p:xfrm>
          <a:off x="2045780" y="1828800"/>
          <a:ext cx="505244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256729" imgH="949394" progId="Visio.Drawing.6">
                  <p:embed/>
                </p:oleObj>
              </mc:Choice>
              <mc:Fallback>
                <p:oleObj name="VISIO" r:id="rId6" imgW="1256729" imgH="94939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5780" y="1828800"/>
                        <a:ext cx="505244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Вентиль НЕ-И-3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ru-RU" sz="3200" dirty="0">
                <a:latin typeface="+mj-lt"/>
              </a:rPr>
              <a:t>Как построить вентиль НЕ-И-3?</a:t>
            </a:r>
            <a:endParaRPr lang="en-US" sz="32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1828800"/>
            <a:ext cx="5334000" cy="381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AB4614-464C-E340-A842-285265B9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40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671" name="Object 5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05216771"/>
              </p:ext>
            </p:extLst>
          </p:nvPr>
        </p:nvGraphicFramePr>
        <p:xfrm>
          <a:off x="2207418" y="1905000"/>
          <a:ext cx="4729163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228868" imgH="370950" progId="Visio.Drawing.6">
                  <p:embed/>
                </p:oleObj>
              </mc:Choice>
              <mc:Fallback>
                <p:oleObj name="VISIO" r:id="rId6" imgW="1228868" imgH="37095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418" y="1905000"/>
                        <a:ext cx="4729163" cy="143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Вентиль И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ru-RU" sz="3200" dirty="0">
                <a:latin typeface="+mj-lt"/>
              </a:rPr>
              <a:t>Как построить вентиль И?</a:t>
            </a:r>
            <a:endParaRPr lang="en-US" sz="32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28800" y="1828800"/>
            <a:ext cx="5334000" cy="381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F546D1-9C92-C444-9FBC-CB53533F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03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Закон Мура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9C5F6A-2DFA-4A49-86DA-9E95D0EBD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78</a:t>
            </a:fld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77DEFC-119B-4F53-B8AB-F837F953EF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1059967"/>
            <a:ext cx="6972300" cy="515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60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+mj-lt"/>
              </a:rPr>
              <a:t>Тема 1: Основы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7200" b="1" dirty="0"/>
              <a:t>Энергопотребление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105420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533400" y="1219200"/>
            <a:ext cx="7488115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ru-RU" dirty="0"/>
              <a:t>Большинство физических величин </a:t>
            </a:r>
            <a:r>
              <a:rPr lang="ru-RU" b="1" dirty="0"/>
              <a:t>непрерывны</a:t>
            </a:r>
            <a:endParaRPr lang="en-US" b="1" dirty="0"/>
          </a:p>
          <a:p>
            <a:pPr lvl="1" eaLnBrk="1" hangingPunct="1"/>
            <a:r>
              <a:rPr lang="ru-RU" dirty="0"/>
              <a:t>Напряжение на участке цепи</a:t>
            </a:r>
            <a:endParaRPr lang="en-US" dirty="0"/>
          </a:p>
          <a:p>
            <a:pPr lvl="1" eaLnBrk="1" hangingPunct="1"/>
            <a:r>
              <a:rPr lang="ru-RU" dirty="0"/>
              <a:t>Частота колебаний</a:t>
            </a:r>
            <a:endParaRPr lang="en-US" dirty="0"/>
          </a:p>
          <a:p>
            <a:pPr lvl="1" eaLnBrk="1" hangingPunct="1"/>
            <a:r>
              <a:rPr lang="ru-RU" dirty="0"/>
              <a:t>Координаты тела</a:t>
            </a:r>
            <a:endParaRPr lang="en-US" dirty="0"/>
          </a:p>
          <a:p>
            <a:pPr eaLnBrk="1" hangingPunct="1"/>
            <a:r>
              <a:rPr lang="ru-RU" dirty="0"/>
              <a:t>Цифровая абстракция имеет дело с </a:t>
            </a:r>
            <a:r>
              <a:rPr lang="ru-RU" b="1" dirty="0"/>
              <a:t>дискретным подмножеством </a:t>
            </a:r>
            <a:r>
              <a:rPr lang="ru-RU" dirty="0"/>
              <a:t>этих значений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Цифровая абстракция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5075C8-D9D0-DC49-9211-58C603B0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5182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ru-RU" b="1" dirty="0"/>
              <a:t>Мощность = Энергия, потребляемая в единицу времени</a:t>
            </a:r>
            <a:endParaRPr lang="en-US" b="1" dirty="0"/>
          </a:p>
          <a:p>
            <a:r>
              <a:rPr lang="ru-RU" dirty="0"/>
              <a:t>Динамическое энергопотребление</a:t>
            </a:r>
            <a:endParaRPr lang="en-US" dirty="0"/>
          </a:p>
          <a:p>
            <a:r>
              <a:rPr lang="ru-RU" dirty="0"/>
              <a:t>Статическое энергопотребление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Энергопотребление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381328-B913-6D43-929A-E9DE9877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479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7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533400" y="990600"/>
            <a:ext cx="8305800" cy="5257800"/>
          </a:xfrm>
        </p:spPr>
        <p:txBody>
          <a:bodyPr>
            <a:noAutofit/>
          </a:bodyPr>
          <a:lstStyle/>
          <a:p>
            <a:pPr eaLnBrk="1" hangingPunct="1"/>
            <a:r>
              <a:rPr lang="ru-RU" b="1" dirty="0"/>
              <a:t>Мощность для зарядки емкостей</a:t>
            </a:r>
            <a:endParaRPr lang="en-US" b="1" dirty="0"/>
          </a:p>
          <a:p>
            <a:pPr lvl="1" eaLnBrk="1" hangingPunct="1"/>
            <a:r>
              <a:rPr lang="ru-RU" dirty="0"/>
              <a:t>Энергия для зарядки емкости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ru-RU" i="1" dirty="0"/>
              <a:t> </a:t>
            </a:r>
            <a:r>
              <a:rPr lang="ru-RU" dirty="0"/>
              <a:t>до напряжения</a:t>
            </a:r>
            <a:r>
              <a:rPr lang="en-US" dirty="0"/>
              <a:t> </a:t>
            </a:r>
            <a:r>
              <a:rPr lang="en-US" i="1" dirty="0"/>
              <a:t>V</a:t>
            </a:r>
            <a:r>
              <a:rPr lang="en-US" i="1" baseline="-25000" dirty="0"/>
              <a:t>DD</a:t>
            </a:r>
            <a:r>
              <a:rPr lang="en-US" dirty="0"/>
              <a:t>  </a:t>
            </a:r>
            <a:r>
              <a:rPr lang="ru-RU" dirty="0"/>
              <a:t>равна</a:t>
            </a:r>
            <a:r>
              <a:rPr lang="en-US" dirty="0"/>
              <a:t> </a:t>
            </a:r>
            <a:r>
              <a:rPr lang="en-US" i="1" dirty="0"/>
              <a:t>CV</a:t>
            </a:r>
            <a:r>
              <a:rPr lang="en-US" i="1" baseline="-25000" dirty="0"/>
              <a:t>DD</a:t>
            </a:r>
            <a:r>
              <a:rPr lang="en-US" baseline="30000" dirty="0"/>
              <a:t>2</a:t>
            </a:r>
            <a:endParaRPr lang="en-US" dirty="0"/>
          </a:p>
          <a:p>
            <a:pPr lvl="1" eaLnBrk="1" hangingPunct="1"/>
            <a:r>
              <a:rPr lang="ru-RU" dirty="0"/>
              <a:t>Схема работает на частоте</a:t>
            </a:r>
            <a:r>
              <a:rPr lang="en-US" dirty="0"/>
              <a:t> </a:t>
            </a:r>
            <a:r>
              <a:rPr lang="en-US" i="1" dirty="0"/>
              <a:t>f</a:t>
            </a:r>
            <a:endParaRPr lang="en-US" dirty="0"/>
          </a:p>
          <a:p>
            <a:pPr lvl="1" eaLnBrk="1" hangingPunct="1"/>
            <a:r>
              <a:rPr lang="ru-RU" dirty="0"/>
              <a:t>Емкость заряжается </a:t>
            </a:r>
            <a:r>
              <a:rPr lang="en-US" i="1" dirty="0">
                <a:latin typeface="Symbol" pitchFamily="2" charset="2"/>
              </a:rPr>
              <a:t>a</a:t>
            </a:r>
            <a:r>
              <a:rPr lang="en-US" dirty="0"/>
              <a:t> </a:t>
            </a:r>
            <a:r>
              <a:rPr lang="ru-RU" dirty="0"/>
              <a:t>раз за цикл</a:t>
            </a:r>
            <a:r>
              <a:rPr lang="en-US" dirty="0"/>
              <a:t> (</a:t>
            </a:r>
            <a:r>
              <a:rPr lang="ru-RU" dirty="0"/>
              <a:t>разрядка не тратит энергию</a:t>
            </a:r>
            <a:r>
              <a:rPr lang="en-US" dirty="0"/>
              <a:t>)</a:t>
            </a:r>
          </a:p>
          <a:p>
            <a:pPr eaLnBrk="1" hangingPunct="1"/>
            <a:r>
              <a:rPr lang="ru-RU" b="1" dirty="0"/>
              <a:t>Динамическое энергопотребление</a:t>
            </a:r>
            <a:r>
              <a:rPr lang="en-US" b="1" dirty="0"/>
              <a:t>:</a:t>
            </a:r>
          </a:p>
          <a:p>
            <a:pPr eaLnBrk="1" hangingPunct="1"/>
            <a:endParaRPr lang="en-US" sz="1200" dirty="0"/>
          </a:p>
          <a:p>
            <a:pPr eaLnBrk="1" hangingPunct="1">
              <a:buFontTx/>
              <a:buNone/>
            </a:pPr>
            <a:r>
              <a:rPr lang="en-US" b="1" i="1" dirty="0">
                <a:solidFill>
                  <a:schemeClr val="accent2"/>
                </a:solidFill>
              </a:rPr>
              <a:t>                      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b="1" i="1" dirty="0" err="1">
                <a:solidFill>
                  <a:srgbClr val="0070C0"/>
                </a:solidFill>
              </a:rPr>
              <a:t>P</a:t>
            </a:r>
            <a:r>
              <a:rPr lang="en-US" b="1" i="1" baseline="-25000" dirty="0" err="1">
                <a:solidFill>
                  <a:srgbClr val="0070C0"/>
                </a:solidFill>
              </a:rPr>
              <a:t>dynamic</a:t>
            </a:r>
            <a:r>
              <a:rPr lang="en-US" b="1" dirty="0">
                <a:solidFill>
                  <a:srgbClr val="0070C0"/>
                </a:solidFill>
              </a:rPr>
              <a:t> = </a:t>
            </a:r>
            <a:r>
              <a:rPr lang="en-US" b="1" dirty="0">
                <a:solidFill>
                  <a:srgbClr val="0070C0"/>
                </a:solidFill>
                <a:latin typeface="Symbol" pitchFamily="2" charset="2"/>
              </a:rPr>
              <a:t>a</a:t>
            </a:r>
            <a:r>
              <a:rPr lang="en-US" b="1" i="1" dirty="0">
                <a:solidFill>
                  <a:srgbClr val="0070C0"/>
                </a:solidFill>
              </a:rPr>
              <a:t>CV</a:t>
            </a:r>
            <a:r>
              <a:rPr lang="en-US" b="1" i="1" baseline="-25000" dirty="0">
                <a:solidFill>
                  <a:srgbClr val="0070C0"/>
                </a:solidFill>
              </a:rPr>
              <a:t>DD</a:t>
            </a:r>
            <a:r>
              <a:rPr lang="en-US" b="1" baseline="30000" dirty="0">
                <a:solidFill>
                  <a:srgbClr val="0070C0"/>
                </a:solidFill>
              </a:rPr>
              <a:t>2</a:t>
            </a:r>
            <a:r>
              <a:rPr lang="en-US" b="1" i="1" dirty="0">
                <a:solidFill>
                  <a:srgbClr val="0070C0"/>
                </a:solidFill>
              </a:rPr>
              <a:t>f</a:t>
            </a:r>
          </a:p>
          <a:p>
            <a:pPr eaLnBrk="1" hangingPunct="1">
              <a:buFontTx/>
              <a:buNone/>
            </a:pPr>
            <a:endParaRPr lang="en-US" sz="2400" b="1" dirty="0"/>
          </a:p>
        </p:txBody>
      </p:sp>
      <p:sp>
        <p:nvSpPr>
          <p:cNvPr id="12083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90800" y="4800600"/>
            <a:ext cx="3276600" cy="609600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Динамическое потребление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85A0F9-83EE-C241-83CC-581116D3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0876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7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533400" y="990600"/>
            <a:ext cx="8305800" cy="5257800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>
                <a:latin typeface="Symbol" pitchFamily="2" charset="2"/>
              </a:rPr>
              <a:t>a</a:t>
            </a:r>
            <a:r>
              <a:rPr lang="en-US" b="1" dirty="0"/>
              <a:t> </a:t>
            </a:r>
            <a:r>
              <a:rPr lang="ru-RU" b="1" dirty="0"/>
              <a:t>это доля цикла, потраченная на зарядку</a:t>
            </a:r>
            <a:endParaRPr lang="en-US" b="1" dirty="0"/>
          </a:p>
          <a:p>
            <a:pPr lvl="1"/>
            <a:r>
              <a:rPr lang="ru-RU" dirty="0"/>
              <a:t>Сигнал часов</a:t>
            </a:r>
            <a:r>
              <a:rPr lang="en-US" dirty="0"/>
              <a:t>				</a:t>
            </a:r>
            <a:r>
              <a:rPr lang="en-US" dirty="0">
                <a:latin typeface="Symbol" pitchFamily="2" charset="2"/>
              </a:rPr>
              <a:t>a</a:t>
            </a:r>
            <a:r>
              <a:rPr lang="en-US" dirty="0"/>
              <a:t> = 1</a:t>
            </a:r>
          </a:p>
          <a:p>
            <a:pPr lvl="1"/>
            <a:r>
              <a:rPr lang="ru-RU" dirty="0"/>
              <a:t>Изменение раз в цикл	</a:t>
            </a:r>
            <a:r>
              <a:rPr lang="en-US" dirty="0"/>
              <a:t> 	</a:t>
            </a:r>
            <a:r>
              <a:rPr lang="en-US" dirty="0">
                <a:latin typeface="Symbol" pitchFamily="2" charset="2"/>
              </a:rPr>
              <a:t>a</a:t>
            </a:r>
            <a:r>
              <a:rPr lang="en-US" dirty="0"/>
              <a:t> = 0.5</a:t>
            </a:r>
          </a:p>
          <a:p>
            <a:pPr lvl="1"/>
            <a:r>
              <a:rPr lang="ru-RU" dirty="0"/>
              <a:t>Случайный сигнал</a:t>
            </a:r>
            <a:r>
              <a:rPr lang="en-US" dirty="0"/>
              <a:t> 			</a:t>
            </a:r>
            <a:r>
              <a:rPr lang="en-US" dirty="0">
                <a:latin typeface="Symbol" pitchFamily="2" charset="2"/>
              </a:rPr>
              <a:t>a</a:t>
            </a:r>
            <a:r>
              <a:rPr lang="en-US" dirty="0"/>
              <a:t> = 0.25</a:t>
            </a:r>
          </a:p>
          <a:p>
            <a:pPr lvl="1" eaLnBrk="1" hangingPunct="1"/>
            <a:r>
              <a:rPr lang="ru-RU" dirty="0"/>
              <a:t>Типичный сигнал</a:t>
            </a:r>
            <a:r>
              <a:rPr lang="en-US" dirty="0"/>
              <a:t>			</a:t>
            </a:r>
            <a:r>
              <a:rPr lang="en-US" dirty="0">
                <a:latin typeface="Symbol" pitchFamily="2" charset="2"/>
              </a:rPr>
              <a:t>a</a:t>
            </a:r>
            <a:r>
              <a:rPr lang="en-US" dirty="0"/>
              <a:t> = 0.1</a:t>
            </a:r>
          </a:p>
          <a:p>
            <a:pPr eaLnBrk="1" hangingPunct="1">
              <a:buFontTx/>
              <a:buNone/>
            </a:pP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Коэффициент активности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400" dirty="0">
                <a:solidFill>
                  <a:schemeClr val="bg1"/>
                </a:solidFill>
                <a:latin typeface="Symbol" pitchFamily="2" charset="2"/>
              </a:rPr>
              <a:t>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3EF476-D275-3840-8A28-8E20F005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16323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1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219200"/>
            <a:ext cx="7772400" cy="5257800"/>
          </a:xfrm>
        </p:spPr>
        <p:txBody>
          <a:bodyPr/>
          <a:lstStyle/>
          <a:p>
            <a:pPr eaLnBrk="1" hangingPunct="1"/>
            <a:r>
              <a:rPr lang="ru-RU" dirty="0"/>
              <a:t>Энергия, потребляемая, когда значения на вентилях не меняются</a:t>
            </a:r>
            <a:endParaRPr lang="en-US" dirty="0"/>
          </a:p>
          <a:p>
            <a:pPr eaLnBrk="1" hangingPunct="1"/>
            <a:r>
              <a:rPr lang="ru-RU" dirty="0"/>
              <a:t>Вызвано </a:t>
            </a:r>
            <a:r>
              <a:rPr lang="ru-RU" i="1" dirty="0"/>
              <a:t>токами утечки</a:t>
            </a:r>
            <a:r>
              <a:rPr lang="en-US" dirty="0"/>
              <a:t> </a:t>
            </a:r>
            <a:r>
              <a:rPr lang="en-US" i="1" dirty="0"/>
              <a:t>I</a:t>
            </a:r>
            <a:r>
              <a:rPr lang="en-US" i="1" baseline="-25000" dirty="0"/>
              <a:t>DD</a:t>
            </a:r>
            <a:endParaRPr lang="en-US" dirty="0"/>
          </a:p>
          <a:p>
            <a:pPr eaLnBrk="1" hangingPunct="1"/>
            <a:r>
              <a:rPr lang="ru-RU" dirty="0"/>
              <a:t>Статическое энергопотребление</a:t>
            </a:r>
            <a:r>
              <a:rPr lang="en-US" dirty="0"/>
              <a:t>:</a:t>
            </a:r>
            <a:endParaRPr lang="ru-RU" dirty="0"/>
          </a:p>
          <a:p>
            <a:pPr eaLnBrk="1" hangingPunct="1"/>
            <a:endParaRPr lang="en-US" dirty="0"/>
          </a:p>
          <a:p>
            <a:pPr marL="0" indent="0" eaLnBrk="1" hangingPunct="1">
              <a:buNone/>
            </a:pPr>
            <a:endParaRPr lang="en-US" sz="1200" dirty="0"/>
          </a:p>
          <a:p>
            <a:pPr eaLnBrk="1" hangingPunct="1">
              <a:buFontTx/>
              <a:buNone/>
            </a:pPr>
            <a:r>
              <a:rPr lang="en-US" i="1" dirty="0">
                <a:solidFill>
                  <a:srgbClr val="0070C0"/>
                </a:solidFill>
              </a:rPr>
              <a:t>                           </a:t>
            </a:r>
            <a:r>
              <a:rPr lang="en-US" b="1" i="1" dirty="0" err="1">
                <a:solidFill>
                  <a:srgbClr val="0070C0"/>
                </a:solidFill>
              </a:rPr>
              <a:t>P</a:t>
            </a:r>
            <a:r>
              <a:rPr lang="en-US" b="1" i="1" baseline="-25000" dirty="0" err="1">
                <a:solidFill>
                  <a:srgbClr val="0070C0"/>
                </a:solidFill>
              </a:rPr>
              <a:t>static</a:t>
            </a:r>
            <a:r>
              <a:rPr lang="en-US" b="1" dirty="0">
                <a:solidFill>
                  <a:srgbClr val="0070C0"/>
                </a:solidFill>
              </a:rPr>
              <a:t> = </a:t>
            </a:r>
            <a:r>
              <a:rPr lang="en-US" b="1" i="1" dirty="0">
                <a:solidFill>
                  <a:srgbClr val="0070C0"/>
                </a:solidFill>
              </a:rPr>
              <a:t>I</a:t>
            </a:r>
            <a:r>
              <a:rPr lang="en-US" b="1" i="1" baseline="-25000" dirty="0">
                <a:solidFill>
                  <a:srgbClr val="0070C0"/>
                </a:solidFill>
              </a:rPr>
              <a:t>DD</a:t>
            </a:r>
            <a:r>
              <a:rPr lang="en-US" b="1" i="1" dirty="0">
                <a:solidFill>
                  <a:srgbClr val="0070C0"/>
                </a:solidFill>
              </a:rPr>
              <a:t>V</a:t>
            </a:r>
            <a:r>
              <a:rPr lang="en-US" b="1" i="1" baseline="-25000" dirty="0">
                <a:solidFill>
                  <a:srgbClr val="0070C0"/>
                </a:solidFill>
              </a:rPr>
              <a:t>DD</a:t>
            </a:r>
            <a:endParaRPr lang="en-US" b="1" i="1" dirty="0">
              <a:solidFill>
                <a:srgbClr val="0070C0"/>
              </a:solidFill>
            </a:endParaRPr>
          </a:p>
          <a:p>
            <a:pPr eaLnBrk="1" hangingPunct="1">
              <a:buFontTx/>
              <a:buNone/>
            </a:pP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12186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0" y="4343400"/>
            <a:ext cx="3048000" cy="609600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Статическое потребление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3EA81D-BE65-C746-8C34-933D6974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6232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1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219200"/>
            <a:ext cx="7772400" cy="5257800"/>
          </a:xfrm>
        </p:spPr>
        <p:txBody>
          <a:bodyPr/>
          <a:lstStyle/>
          <a:p>
            <a:pPr eaLnBrk="1" hangingPunct="1"/>
            <a:r>
              <a:rPr lang="ru-RU" dirty="0"/>
              <a:t>Схемы имеют маленькие емкости, низкие токи и высокие частоты.</a:t>
            </a:r>
            <a:endParaRPr lang="en-US" dirty="0"/>
          </a:p>
          <a:p>
            <a:pPr marL="0" indent="0" eaLnBrk="1" hangingPunct="1">
              <a:buNone/>
            </a:pPr>
            <a:endParaRPr lang="en-US" b="1" i="1" dirty="0">
              <a:solidFill>
                <a:srgbClr val="0070C0"/>
              </a:solidFill>
            </a:endParaRPr>
          </a:p>
          <a:p>
            <a:pPr eaLnBrk="1" hangingPunct="1">
              <a:buFontTx/>
              <a:buNone/>
            </a:pP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Единицы измерения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F2F8A11-F390-6143-8D62-C3A317004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492796"/>
              </p:ext>
            </p:extLst>
          </p:nvPr>
        </p:nvGraphicFramePr>
        <p:xfrm>
          <a:off x="2362200" y="2362200"/>
          <a:ext cx="4953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790">
                  <a:extLst>
                    <a:ext uri="{9D8B030D-6E8A-4147-A177-3AD203B41FA5}">
                      <a16:colId xmlns:a16="http://schemas.microsoft.com/office/drawing/2014/main" val="2380150785"/>
                    </a:ext>
                  </a:extLst>
                </a:gridCol>
                <a:gridCol w="1625010">
                  <a:extLst>
                    <a:ext uri="{9D8B030D-6E8A-4147-A177-3AD203B41FA5}">
                      <a16:colId xmlns:a16="http://schemas.microsoft.com/office/drawing/2014/main" val="92138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196821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Префикс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Обозначение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Величина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74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Тера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72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Гига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824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Мега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05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Кило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78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Милли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90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Микро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мк</a:t>
                      </a:r>
                      <a:endParaRPr lang="en-US" dirty="0">
                        <a:latin typeface="Symbol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04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Нано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-9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711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Пико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-12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68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Фемто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-15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265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574BC-4102-2B44-9372-77C33506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5489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 eaLnBrk="1" hangingPunct="1"/>
            <a:r>
              <a:rPr lang="ru-RU" dirty="0"/>
              <a:t>Оценить энергопотребление смартфона</a:t>
            </a:r>
            <a:r>
              <a:rPr lang="en-US" dirty="0"/>
              <a:t> </a:t>
            </a:r>
            <a:r>
              <a:rPr lang="ru-RU" dirty="0"/>
              <a:t>во время работы мобильной игры</a:t>
            </a:r>
            <a:endParaRPr lang="en-US" dirty="0"/>
          </a:p>
          <a:p>
            <a:pPr lvl="1" eaLnBrk="1" hangingPunct="1"/>
            <a:r>
              <a:rPr lang="en-US" sz="2400" i="1" dirty="0"/>
              <a:t>V</a:t>
            </a:r>
            <a:r>
              <a:rPr lang="en-US" sz="2400" i="1" baseline="-25000" dirty="0"/>
              <a:t>DD</a:t>
            </a:r>
            <a:r>
              <a:rPr lang="en-US" sz="2400" dirty="0"/>
              <a:t> = 0.8 </a:t>
            </a:r>
            <a:r>
              <a:rPr lang="ru-RU" sz="2400" dirty="0"/>
              <a:t>В</a:t>
            </a:r>
            <a:endParaRPr lang="en-US" sz="2400" dirty="0"/>
          </a:p>
          <a:p>
            <a:pPr lvl="1" eaLnBrk="1" hangingPunct="1"/>
            <a:r>
              <a:rPr lang="en-US" sz="2400" i="1" dirty="0"/>
              <a:t>C</a:t>
            </a:r>
            <a:r>
              <a:rPr lang="en-US" sz="2400" dirty="0"/>
              <a:t> = 5 </a:t>
            </a:r>
            <a:r>
              <a:rPr lang="ru-RU" sz="2400" dirty="0" err="1"/>
              <a:t>нФ</a:t>
            </a:r>
            <a:endParaRPr lang="en-US" sz="2400" dirty="0"/>
          </a:p>
          <a:p>
            <a:pPr lvl="1" eaLnBrk="1" hangingPunct="1"/>
            <a:r>
              <a:rPr lang="en-US" sz="2400" i="1" dirty="0"/>
              <a:t>f </a:t>
            </a:r>
            <a:r>
              <a:rPr lang="en-US" sz="2400" dirty="0"/>
              <a:t>= 2 </a:t>
            </a:r>
            <a:r>
              <a:rPr lang="ru-RU" sz="2400" dirty="0"/>
              <a:t>ГГц</a:t>
            </a:r>
            <a:endParaRPr lang="en-US" sz="2400" dirty="0"/>
          </a:p>
          <a:p>
            <a:pPr lvl="1" eaLnBrk="1" hangingPunct="1"/>
            <a:r>
              <a:rPr lang="en-US" sz="2400" dirty="0">
                <a:latin typeface="Symbol" pitchFamily="2" charset="2"/>
              </a:rPr>
              <a:t>a</a:t>
            </a:r>
            <a:r>
              <a:rPr lang="en-US" sz="2400" dirty="0"/>
              <a:t> = 0.1</a:t>
            </a:r>
          </a:p>
          <a:p>
            <a:pPr lvl="1" eaLnBrk="1" hangingPunct="1"/>
            <a:r>
              <a:rPr lang="en-US" sz="2400" i="1" dirty="0"/>
              <a:t>I</a:t>
            </a:r>
            <a:r>
              <a:rPr lang="en-US" sz="2400" i="1" baseline="-25000" dirty="0"/>
              <a:t>DD</a:t>
            </a:r>
            <a:r>
              <a:rPr lang="en-US" sz="2400" dirty="0"/>
              <a:t> = 100 </a:t>
            </a:r>
            <a:r>
              <a:rPr lang="ru-RU" sz="2400" dirty="0"/>
              <a:t>мА</a:t>
            </a:r>
            <a:endParaRPr lang="en-US" sz="2400" dirty="0"/>
          </a:p>
          <a:p>
            <a:pPr eaLnBrk="1" hangingPunct="1">
              <a:buFontTx/>
              <a:buNone/>
            </a:pPr>
            <a:endParaRPr lang="en-US" sz="1200" dirty="0"/>
          </a:p>
          <a:p>
            <a:pPr eaLnBrk="1" hangingPunct="1">
              <a:buFontTx/>
              <a:buNone/>
            </a:pPr>
            <a:r>
              <a:rPr lang="en-US" b="1" i="1" dirty="0">
                <a:solidFill>
                  <a:srgbClr val="0070C0"/>
                </a:solidFill>
              </a:rPr>
              <a:t>	P</a:t>
            </a:r>
            <a:r>
              <a:rPr lang="en-US" b="1" dirty="0">
                <a:solidFill>
                  <a:srgbClr val="0070C0"/>
                </a:solidFill>
              </a:rPr>
              <a:t> 	= </a:t>
            </a:r>
            <a:r>
              <a:rPr lang="en-US" b="1" dirty="0">
                <a:solidFill>
                  <a:srgbClr val="0070C0"/>
                </a:solidFill>
                <a:latin typeface="Symbol" pitchFamily="2" charset="2"/>
              </a:rPr>
              <a:t>a</a:t>
            </a:r>
            <a:r>
              <a:rPr lang="en-US" b="1" i="1" dirty="0">
                <a:solidFill>
                  <a:srgbClr val="0070C0"/>
                </a:solidFill>
              </a:rPr>
              <a:t>CV</a:t>
            </a:r>
            <a:r>
              <a:rPr lang="en-US" b="1" i="1" baseline="-25000" dirty="0">
                <a:solidFill>
                  <a:srgbClr val="0070C0"/>
                </a:solidFill>
              </a:rPr>
              <a:t>DD</a:t>
            </a:r>
            <a:r>
              <a:rPr lang="en-US" b="1" baseline="30000" dirty="0">
                <a:solidFill>
                  <a:srgbClr val="0070C0"/>
                </a:solidFill>
              </a:rPr>
              <a:t>2</a:t>
            </a:r>
            <a:r>
              <a:rPr lang="en-US" b="1" i="1" dirty="0">
                <a:solidFill>
                  <a:srgbClr val="0070C0"/>
                </a:solidFill>
              </a:rPr>
              <a:t>f</a:t>
            </a:r>
            <a:r>
              <a:rPr lang="en-US" b="1" dirty="0">
                <a:solidFill>
                  <a:srgbClr val="0070C0"/>
                </a:solidFill>
              </a:rPr>
              <a:t>  + I</a:t>
            </a:r>
            <a:r>
              <a:rPr lang="en-US" b="1" i="1" baseline="-25000" dirty="0">
                <a:solidFill>
                  <a:srgbClr val="0070C0"/>
                </a:solidFill>
              </a:rPr>
              <a:t>DD</a:t>
            </a:r>
            <a:r>
              <a:rPr lang="en-US" b="1" i="1" dirty="0">
                <a:solidFill>
                  <a:srgbClr val="0070C0"/>
                </a:solidFill>
              </a:rPr>
              <a:t>V</a:t>
            </a:r>
            <a:r>
              <a:rPr lang="en-US" b="1" i="1" baseline="-25000" dirty="0">
                <a:solidFill>
                  <a:srgbClr val="0070C0"/>
                </a:solidFill>
              </a:rPr>
              <a:t>DD</a:t>
            </a:r>
            <a:endParaRPr lang="en-US" b="1" i="1" dirty="0">
              <a:solidFill>
                <a:srgbClr val="0070C0"/>
              </a:solidFill>
            </a:endParaRPr>
          </a:p>
          <a:p>
            <a:pPr eaLnBrk="1" hangingPunct="1">
              <a:buFontTx/>
              <a:buNone/>
            </a:pPr>
            <a:r>
              <a:rPr lang="en-US" sz="2400" dirty="0"/>
              <a:t>    		= (0.1)(5 </a:t>
            </a:r>
            <a:r>
              <a:rPr lang="ru-RU" sz="2400" dirty="0" err="1"/>
              <a:t>нФ</a:t>
            </a:r>
            <a:r>
              <a:rPr lang="en-US" sz="2400" dirty="0"/>
              <a:t>)(0.8 </a:t>
            </a:r>
            <a:r>
              <a:rPr lang="ru-RU" sz="2400" dirty="0"/>
              <a:t>В</a:t>
            </a:r>
            <a:r>
              <a:rPr lang="en-US" sz="2400" dirty="0"/>
              <a:t>)</a:t>
            </a:r>
            <a:r>
              <a:rPr lang="en-US" sz="2400" baseline="30000" dirty="0"/>
              <a:t>2</a:t>
            </a:r>
            <a:r>
              <a:rPr lang="en-US" sz="2400" dirty="0"/>
              <a:t>(2</a:t>
            </a:r>
            <a:r>
              <a:rPr lang="ru-RU" sz="2400" dirty="0"/>
              <a:t> ГГц</a:t>
            </a:r>
            <a:r>
              <a:rPr lang="en-US" sz="2400" dirty="0"/>
              <a:t>)  +   (100 </a:t>
            </a:r>
            <a:r>
              <a:rPr lang="ru-RU" sz="2400" dirty="0"/>
              <a:t>мА</a:t>
            </a:r>
            <a:r>
              <a:rPr lang="en-US" sz="2400" dirty="0"/>
              <a:t>)(0.8 </a:t>
            </a:r>
            <a:r>
              <a:rPr lang="ru-RU" sz="2400" dirty="0"/>
              <a:t>В</a:t>
            </a:r>
            <a:r>
              <a:rPr lang="en-US" sz="2400" dirty="0"/>
              <a:t>)</a:t>
            </a:r>
          </a:p>
          <a:p>
            <a:pPr eaLnBrk="1" hangingPunct="1">
              <a:buFontTx/>
              <a:buNone/>
            </a:pPr>
            <a:r>
              <a:rPr lang="en-US" sz="2400" dirty="0">
                <a:solidFill>
                  <a:srgbClr val="0070C0"/>
                </a:solidFill>
              </a:rPr>
              <a:t>   		</a:t>
            </a:r>
            <a:r>
              <a:rPr lang="en-US" sz="2400" b="1" dirty="0">
                <a:solidFill>
                  <a:srgbClr val="0070C0"/>
                </a:solidFill>
              </a:rPr>
              <a:t>= (0.64 + 0.08) </a:t>
            </a:r>
            <a:r>
              <a:rPr lang="ru-RU" sz="2400" b="1" dirty="0">
                <a:solidFill>
                  <a:srgbClr val="0070C0"/>
                </a:solidFill>
              </a:rPr>
              <a:t>Вт</a:t>
            </a:r>
            <a:r>
              <a:rPr lang="en-US" sz="2400" b="1" dirty="0">
                <a:solidFill>
                  <a:srgbClr val="0070C0"/>
                </a:solidFill>
              </a:rPr>
              <a:t> ≈ 0.72 </a:t>
            </a:r>
            <a:r>
              <a:rPr lang="ru-RU" sz="2400" b="1" dirty="0">
                <a:solidFill>
                  <a:srgbClr val="0070C0"/>
                </a:solidFill>
              </a:rPr>
              <a:t>Вт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Пример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22294F-2CCE-294C-A631-E793F72F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611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 eaLnBrk="1" hangingPunct="1"/>
            <a:r>
              <a:rPr lang="ru-RU" dirty="0"/>
              <a:t>Если у батарея телефона имеет емкость </a:t>
            </a:r>
            <a:r>
              <a:rPr lang="en-US" dirty="0"/>
              <a:t>4000 </a:t>
            </a:r>
            <a:r>
              <a:rPr lang="ru-RU" dirty="0" err="1"/>
              <a:t>мАч</a:t>
            </a:r>
            <a:r>
              <a:rPr lang="ru-RU" dirty="0"/>
              <a:t>, сколько времени она проживет в режиме ожидания?</a:t>
            </a:r>
            <a:endParaRPr lang="en-US" dirty="0"/>
          </a:p>
          <a:p>
            <a:pPr lvl="1" eaLnBrk="1" hangingPunct="1"/>
            <a:r>
              <a:rPr lang="en-US" sz="2400" i="1" dirty="0"/>
              <a:t>V</a:t>
            </a:r>
            <a:r>
              <a:rPr lang="en-US" sz="2400" i="1" baseline="-25000" dirty="0"/>
              <a:t>DD</a:t>
            </a:r>
            <a:r>
              <a:rPr lang="en-US" sz="2400" dirty="0"/>
              <a:t> = 0.8 </a:t>
            </a:r>
            <a:r>
              <a:rPr lang="ru-RU" sz="2400" dirty="0"/>
              <a:t>В</a:t>
            </a:r>
            <a:endParaRPr lang="en-US" sz="2400" dirty="0"/>
          </a:p>
          <a:p>
            <a:pPr lvl="1" eaLnBrk="1" hangingPunct="1"/>
            <a:r>
              <a:rPr lang="en-US" sz="2400" i="1" dirty="0"/>
              <a:t>I</a:t>
            </a:r>
            <a:r>
              <a:rPr lang="en-US" sz="2400" i="1" baseline="-25000" dirty="0"/>
              <a:t>DD</a:t>
            </a:r>
            <a:r>
              <a:rPr lang="en-US" sz="2400" dirty="0"/>
              <a:t> = 100 </a:t>
            </a:r>
            <a:r>
              <a:rPr lang="ru-RU" sz="2400" dirty="0"/>
              <a:t>мА</a:t>
            </a:r>
            <a:endParaRPr lang="en-US" sz="2400" dirty="0"/>
          </a:p>
          <a:p>
            <a:pPr eaLnBrk="1" hangingPunct="1">
              <a:buFontTx/>
              <a:buNone/>
            </a:pPr>
            <a:endParaRPr lang="en-US" sz="1200" dirty="0"/>
          </a:p>
          <a:p>
            <a:pPr eaLnBrk="1" hangingPunct="1">
              <a:buFontTx/>
              <a:buNone/>
            </a:pPr>
            <a:r>
              <a:rPr lang="en-US" b="1" i="1" dirty="0">
                <a:solidFill>
                  <a:srgbClr val="0070C0"/>
                </a:solidFill>
              </a:rPr>
              <a:t>	</a:t>
            </a:r>
            <a:r>
              <a:rPr lang="en-US" b="1" i="1" dirty="0" err="1">
                <a:solidFill>
                  <a:srgbClr val="0070C0"/>
                </a:solidFill>
              </a:rPr>
              <a:t>P</a:t>
            </a:r>
            <a:r>
              <a:rPr lang="en-US" b="1" i="1" baseline="-25000" dirty="0" err="1">
                <a:solidFill>
                  <a:srgbClr val="0070C0"/>
                </a:solidFill>
              </a:rPr>
              <a:t>static</a:t>
            </a:r>
            <a:r>
              <a:rPr lang="en-US" b="1" dirty="0">
                <a:solidFill>
                  <a:srgbClr val="0070C0"/>
                </a:solidFill>
              </a:rPr>
              <a:t> = I</a:t>
            </a:r>
            <a:r>
              <a:rPr lang="en-US" b="1" i="1" baseline="-25000" dirty="0">
                <a:solidFill>
                  <a:srgbClr val="0070C0"/>
                </a:solidFill>
              </a:rPr>
              <a:t>DD</a:t>
            </a:r>
            <a:r>
              <a:rPr lang="en-US" b="1" i="1" dirty="0">
                <a:solidFill>
                  <a:srgbClr val="0070C0"/>
                </a:solidFill>
              </a:rPr>
              <a:t>V</a:t>
            </a:r>
            <a:r>
              <a:rPr lang="en-US" b="1" i="1" baseline="-25000" dirty="0">
                <a:solidFill>
                  <a:srgbClr val="0070C0"/>
                </a:solidFill>
              </a:rPr>
              <a:t>DD </a:t>
            </a:r>
            <a:r>
              <a:rPr lang="en-US" sz="2400" b="1" dirty="0">
                <a:solidFill>
                  <a:srgbClr val="0070C0"/>
                </a:solidFill>
              </a:rPr>
              <a:t>= 0.08 </a:t>
            </a:r>
            <a:r>
              <a:rPr lang="ru-RU" sz="2400" b="1" dirty="0">
                <a:solidFill>
                  <a:srgbClr val="0070C0"/>
                </a:solidFill>
              </a:rPr>
              <a:t>Вт</a:t>
            </a:r>
            <a:endParaRPr lang="en-US" sz="2400" b="1" dirty="0">
              <a:solidFill>
                <a:srgbClr val="0070C0"/>
              </a:solidFill>
            </a:endParaRPr>
          </a:p>
          <a:p>
            <a:pPr eaLnBrk="1" hangingPunct="1">
              <a:buFontTx/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eaLnBrk="1" hangingPunct="1">
              <a:buFontTx/>
              <a:buNone/>
            </a:pPr>
            <a:r>
              <a:rPr lang="ru-RU" sz="2400" b="1" dirty="0">
                <a:solidFill>
                  <a:srgbClr val="0070C0"/>
                </a:solidFill>
              </a:rPr>
              <a:t>Время работы</a:t>
            </a:r>
            <a:r>
              <a:rPr lang="en-US" sz="2400" b="1" dirty="0">
                <a:solidFill>
                  <a:srgbClr val="0070C0"/>
                </a:solidFill>
              </a:rPr>
              <a:t> = </a:t>
            </a:r>
            <a:r>
              <a:rPr lang="ru-RU" sz="2400" b="1" dirty="0">
                <a:solidFill>
                  <a:srgbClr val="0070C0"/>
                </a:solidFill>
              </a:rPr>
              <a:t>(Емкость</a:t>
            </a:r>
            <a:r>
              <a:rPr lang="en-US" sz="2400" b="1" dirty="0">
                <a:solidFill>
                  <a:srgbClr val="0070C0"/>
                </a:solidFill>
              </a:rPr>
              <a:t>/1000) </a:t>
            </a:r>
            <a:r>
              <a:rPr lang="ru-RU" sz="2400" b="1" dirty="0">
                <a:solidFill>
                  <a:srgbClr val="0070C0"/>
                </a:solidFill>
              </a:rPr>
              <a:t>* </a:t>
            </a:r>
            <a:r>
              <a:rPr lang="en-US" sz="2400" b="1" i="1" dirty="0">
                <a:solidFill>
                  <a:srgbClr val="0070C0"/>
                </a:solidFill>
              </a:rPr>
              <a:t>V</a:t>
            </a:r>
            <a:r>
              <a:rPr lang="en-US" sz="2400" b="1" i="1" baseline="-25000" dirty="0">
                <a:solidFill>
                  <a:srgbClr val="0070C0"/>
                </a:solidFill>
              </a:rPr>
              <a:t>DD</a:t>
            </a:r>
            <a:r>
              <a:rPr lang="ru-RU" sz="2400" b="1" i="1" baseline="-25000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/ </a:t>
            </a:r>
            <a:r>
              <a:rPr lang="ru-RU" sz="2400" b="1" dirty="0">
                <a:solidFill>
                  <a:srgbClr val="0070C0"/>
                </a:solidFill>
              </a:rPr>
              <a:t>Потребление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solidFill>
                  <a:srgbClr val="0070C0"/>
                </a:solidFill>
              </a:rPr>
              <a:t>			</a:t>
            </a:r>
            <a:r>
              <a:rPr lang="ru-RU" sz="2400" b="1" dirty="0">
                <a:solidFill>
                  <a:srgbClr val="0070C0"/>
                </a:solidFill>
              </a:rPr>
              <a:t>  </a:t>
            </a:r>
            <a:r>
              <a:rPr lang="en-US" sz="2400" b="1" dirty="0">
                <a:solidFill>
                  <a:srgbClr val="0070C0"/>
                </a:solidFill>
              </a:rPr>
              <a:t>= (</a:t>
            </a:r>
            <a:r>
              <a:rPr lang="ru-RU" sz="2400" b="1" dirty="0">
                <a:solidFill>
                  <a:srgbClr val="0070C0"/>
                </a:solidFill>
              </a:rPr>
              <a:t>4000 </a:t>
            </a:r>
            <a:r>
              <a:rPr lang="ru-RU" sz="2400" b="1" dirty="0" err="1">
                <a:solidFill>
                  <a:srgbClr val="0070C0"/>
                </a:solidFill>
              </a:rPr>
              <a:t>мАч</a:t>
            </a:r>
            <a:r>
              <a:rPr lang="ru-RU" sz="2400" b="1" dirty="0">
                <a:solidFill>
                  <a:srgbClr val="0070C0"/>
                </a:solidFill>
              </a:rPr>
              <a:t> / 1000</a:t>
            </a:r>
            <a:r>
              <a:rPr lang="en-US" sz="2400" b="1" dirty="0">
                <a:solidFill>
                  <a:srgbClr val="0070C0"/>
                </a:solidFill>
              </a:rPr>
              <a:t>) </a:t>
            </a:r>
            <a:r>
              <a:rPr lang="ru-RU" sz="2400" b="1" dirty="0">
                <a:solidFill>
                  <a:srgbClr val="0070C0"/>
                </a:solidFill>
              </a:rPr>
              <a:t>* 0.8 В</a:t>
            </a:r>
            <a:r>
              <a:rPr lang="en-US" sz="2400" b="1" dirty="0">
                <a:solidFill>
                  <a:srgbClr val="0070C0"/>
                </a:solidFill>
              </a:rPr>
              <a:t>/ (0.08 </a:t>
            </a:r>
            <a:r>
              <a:rPr lang="ru-RU" sz="2400" b="1" dirty="0">
                <a:solidFill>
                  <a:srgbClr val="0070C0"/>
                </a:solidFill>
              </a:rPr>
              <a:t>Вт</a:t>
            </a:r>
            <a:r>
              <a:rPr lang="en-US" sz="2400" b="1" dirty="0">
                <a:solidFill>
                  <a:srgbClr val="0070C0"/>
                </a:solidFill>
              </a:rPr>
              <a:t>)</a:t>
            </a:r>
            <a:endParaRPr lang="ru-RU" sz="2400" b="1" dirty="0">
              <a:solidFill>
                <a:srgbClr val="0070C0"/>
              </a:solidFill>
            </a:endParaRPr>
          </a:p>
          <a:p>
            <a:pPr eaLnBrk="1" hangingPunct="1">
              <a:buFontTx/>
              <a:buNone/>
            </a:pPr>
            <a:r>
              <a:rPr lang="ru-RU" sz="2400" b="1" dirty="0">
                <a:solidFill>
                  <a:srgbClr val="0070C0"/>
                </a:solidFill>
              </a:rPr>
              <a:t>                             = </a:t>
            </a:r>
            <a:r>
              <a:rPr lang="en-US" sz="2400" b="1" dirty="0">
                <a:solidFill>
                  <a:srgbClr val="0070C0"/>
                </a:solidFill>
              </a:rPr>
              <a:t>40 </a:t>
            </a:r>
            <a:r>
              <a:rPr lang="ru-RU" sz="2400" b="1">
                <a:solidFill>
                  <a:srgbClr val="0070C0"/>
                </a:solidFill>
              </a:rPr>
              <a:t>часов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Пример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C03D39-9D83-004F-8BA8-CB6F43CA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03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533400" y="11430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ru-RU" b="1" dirty="0"/>
              <a:t>Два дискретных значения</a:t>
            </a:r>
            <a:r>
              <a:rPr lang="en-US" b="1" dirty="0"/>
              <a:t>:</a:t>
            </a:r>
          </a:p>
          <a:p>
            <a:pPr lvl="1" eaLnBrk="1" hangingPunct="1"/>
            <a:r>
              <a:rPr lang="en-US" dirty="0"/>
              <a:t>1 </a:t>
            </a:r>
            <a:r>
              <a:rPr lang="ru-RU" dirty="0"/>
              <a:t>и</a:t>
            </a:r>
            <a:r>
              <a:rPr lang="en-US" dirty="0"/>
              <a:t> 0</a:t>
            </a:r>
          </a:p>
          <a:p>
            <a:pPr lvl="1" eaLnBrk="1" hangingPunct="1"/>
            <a:r>
              <a:rPr lang="en-US" dirty="0"/>
              <a:t>1, </a:t>
            </a:r>
            <a:r>
              <a:rPr lang="ru-RU" dirty="0"/>
              <a:t>ИСТИНА</a:t>
            </a:r>
            <a:r>
              <a:rPr lang="en-US" dirty="0"/>
              <a:t>, HIGH</a:t>
            </a:r>
          </a:p>
          <a:p>
            <a:pPr lvl="1" eaLnBrk="1" hangingPunct="1"/>
            <a:r>
              <a:rPr lang="en-US" dirty="0"/>
              <a:t>0, </a:t>
            </a:r>
            <a:r>
              <a:rPr lang="ru-RU" dirty="0"/>
              <a:t>ЛОЖЬ</a:t>
            </a:r>
            <a:r>
              <a:rPr lang="en-US" dirty="0"/>
              <a:t>, LOW</a:t>
            </a:r>
          </a:p>
          <a:p>
            <a:pPr eaLnBrk="1" hangingPunct="1"/>
            <a:r>
              <a:rPr lang="en-US" b="1" dirty="0"/>
              <a:t>1</a:t>
            </a:r>
            <a:r>
              <a:rPr lang="ru-RU" b="1" dirty="0"/>
              <a:t> и</a:t>
            </a:r>
            <a:r>
              <a:rPr lang="en-US" b="1" dirty="0"/>
              <a:t> 0: </a:t>
            </a:r>
            <a:r>
              <a:rPr lang="ru-RU" dirty="0"/>
              <a:t>уровни напряжения или жидкости, положения шестеренок и т.д.</a:t>
            </a:r>
            <a:endParaRPr lang="en-US" dirty="0"/>
          </a:p>
          <a:p>
            <a:pPr eaLnBrk="1" hangingPunct="1"/>
            <a:r>
              <a:rPr lang="ru-RU" dirty="0"/>
              <a:t>Цифровые схемы используют уровни напряжения:</a:t>
            </a:r>
            <a:endParaRPr lang="en-US" dirty="0"/>
          </a:p>
          <a:p>
            <a:pPr lvl="1"/>
            <a:r>
              <a:rPr lang="en-US" dirty="0"/>
              <a:t>0: </a:t>
            </a:r>
            <a:r>
              <a:rPr lang="ru-RU" dirty="0"/>
              <a:t>низкое напряжение</a:t>
            </a:r>
            <a:r>
              <a:rPr lang="en-US" dirty="0"/>
              <a:t> (</a:t>
            </a:r>
            <a:r>
              <a:rPr lang="ru-RU" dirty="0"/>
              <a:t>земля, </a:t>
            </a:r>
            <a:r>
              <a:rPr lang="en-US" dirty="0"/>
              <a:t>GND)</a:t>
            </a:r>
          </a:p>
          <a:p>
            <a:pPr lvl="1"/>
            <a:r>
              <a:rPr lang="en-US" dirty="0"/>
              <a:t>1: </a:t>
            </a:r>
            <a:r>
              <a:rPr lang="ru-RU" dirty="0"/>
              <a:t>высокое напряжение</a:t>
            </a:r>
            <a:r>
              <a:rPr lang="en-US" dirty="0"/>
              <a:t> (V</a:t>
            </a:r>
            <a:r>
              <a:rPr lang="en-US" baseline="-25000" dirty="0"/>
              <a:t>DD</a:t>
            </a:r>
            <a:r>
              <a:rPr lang="en-US" dirty="0"/>
              <a:t>)</a:t>
            </a:r>
          </a:p>
          <a:p>
            <a:pPr eaLnBrk="1" hangingPunct="1"/>
            <a:r>
              <a:rPr lang="ru-RU" b="1" i="1" dirty="0"/>
              <a:t>Бит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ru-RU" dirty="0"/>
              <a:t>двоичная цифра (</a:t>
            </a:r>
            <a:r>
              <a:rPr lang="en-US" i="1" dirty="0"/>
              <a:t>B</a:t>
            </a:r>
            <a:r>
              <a:rPr lang="en-US" dirty="0"/>
              <a:t>inary dig</a:t>
            </a:r>
            <a:r>
              <a:rPr lang="en-US" i="1" dirty="0"/>
              <a:t>it</a:t>
            </a:r>
            <a:r>
              <a:rPr lang="ru-RU" dirty="0"/>
              <a:t>)</a:t>
            </a: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Цифровая дисциплина: биты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1335C9-76B2-8A4A-9798-EE9F77C3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4528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33371</TotalTime>
  <Words>2541</Words>
  <Application>Microsoft Office PowerPoint</Application>
  <PresentationFormat>Экран (4:3)</PresentationFormat>
  <Paragraphs>836</Paragraphs>
  <Slides>86</Slides>
  <Notes>86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86</vt:i4>
      </vt:variant>
    </vt:vector>
  </HeadingPairs>
  <TitlesOfParts>
    <vt:vector size="95" baseType="lpstr">
      <vt:lpstr>Arial</vt:lpstr>
      <vt:lpstr>Arial Black</vt:lpstr>
      <vt:lpstr>Calibri</vt:lpstr>
      <vt:lpstr>Courier New</vt:lpstr>
      <vt:lpstr>Symbol</vt:lpstr>
      <vt:lpstr>Times New Roman</vt:lpstr>
      <vt:lpstr>Office Theme</vt:lpstr>
      <vt:lpstr>Документ Microsoft Visio 2003–2010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Ivan Sukin</cp:lastModifiedBy>
  <cp:revision>249</cp:revision>
  <cp:lastPrinted>2020-08-21T00:17:26Z</cp:lastPrinted>
  <dcterms:created xsi:type="dcterms:W3CDTF">2012-08-07T04:56:47Z</dcterms:created>
  <dcterms:modified xsi:type="dcterms:W3CDTF">2022-05-18T11:19:54Z</dcterms:modified>
</cp:coreProperties>
</file>