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306CFAD-35F2-4571-B5A1-D9B435E6B63D}">
          <p14:sldIdLst>
            <p14:sldId id="256"/>
            <p14:sldId id="259"/>
            <p14:sldId id="258"/>
            <p14:sldId id="265"/>
          </p14:sldIdLst>
        </p14:section>
        <p14:section name="Раздел без заголовка" id="{9B690D65-08E8-47CD-BBB7-D8A0B7C859B0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85" d="100"/>
          <a:sy n="85" d="100"/>
        </p:scale>
        <p:origin x="-12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A8FB-C903-434B-B7FF-B1D2BAB99581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НСО нашего факультета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17648" y="1271239"/>
            <a:ext cx="7281748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Деятельность НСО факультета </a:t>
            </a:r>
            <a:r>
              <a:rPr lang="ru-RU" b="1" dirty="0" err="1"/>
              <a:t>ИТиАБД</a:t>
            </a:r>
            <a:r>
              <a:rPr lang="ru-RU" b="1" dirty="0"/>
              <a:t> нацелена на:</a:t>
            </a:r>
            <a:endParaRPr lang="ru-RU" dirty="0"/>
          </a:p>
          <a:p>
            <a:r>
              <a:rPr lang="ru-RU" dirty="0"/>
              <a:t>создание условий для развития и реализации творческого и научного потенциала студентов Финансового университета; </a:t>
            </a:r>
          </a:p>
          <a:p>
            <a:r>
              <a:rPr lang="ru-RU" dirty="0"/>
              <a:t>ориентация студентов на занятие научно-исследовательской деятельностью; </a:t>
            </a:r>
          </a:p>
          <a:p>
            <a:r>
              <a:rPr lang="ru-RU" dirty="0"/>
              <a:t>развитие у студентов навыков научно-организационной деятельности; </a:t>
            </a:r>
          </a:p>
          <a:p>
            <a:r>
              <a:rPr lang="ru-RU" dirty="0"/>
              <a:t>проведение и участие в мероприятиях научного характера.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Основными задачами НСО факультета </a:t>
            </a:r>
            <a:r>
              <a:rPr lang="ru-RU" b="1" dirty="0" err="1"/>
              <a:t>ИТиАБД</a:t>
            </a:r>
            <a:r>
              <a:rPr lang="ru-RU" b="1" dirty="0"/>
              <a:t> являются: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информирование студентов о запланированных научных мероприятиях, а также о возможностях участия в них;</a:t>
            </a:r>
          </a:p>
          <a:p>
            <a:r>
              <a:rPr lang="ru-RU" dirty="0"/>
              <a:t>содействие студентам в публикациях их научных работ и всесторонняя помощь в этом вопросе;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активное взаимодействие со структурными подразделениями Финансового университета;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сотрудничество с НСО на других факультетах и студенческими научными организациями вузов России с целью совместной научной деятельности и обмена опытом;</a:t>
            </a:r>
          </a:p>
          <a:p>
            <a:r>
              <a:rPr lang="ru-RU" dirty="0"/>
              <a:t>сотрудничество с лабораториями и развитие проектной деятельности факультета.</a:t>
            </a:r>
            <a:br>
              <a:rPr lang="ru-RU" dirty="0"/>
            </a:br>
            <a:endParaRPr lang="ru-RU" dirty="0"/>
          </a:p>
          <a:p>
            <a:pPr marL="0" indent="0" algn="just">
              <a:buNone/>
            </a:pPr>
            <a:endParaRPr lang="ru-RU" sz="3400" dirty="0" smtClean="0"/>
          </a:p>
          <a:p>
            <a:pPr marL="0" indent="0" algn="just">
              <a:buNone/>
            </a:pPr>
            <a:endParaRPr lang="ru-RU" sz="2900" b="1" dirty="0" smtClean="0"/>
          </a:p>
          <a:p>
            <a:pPr algn="just">
              <a:buFontTx/>
              <a:buChar char="-"/>
            </a:pPr>
            <a:endParaRPr lang="ru-RU" sz="29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83" y="2508740"/>
            <a:ext cx="2476140" cy="24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4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НСО нашего факультета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17648" y="1271239"/>
            <a:ext cx="7281748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Деятельность НСО факультета </a:t>
            </a:r>
            <a:r>
              <a:rPr lang="ru-RU" b="1" dirty="0" err="1"/>
              <a:t>ИТиАБД</a:t>
            </a:r>
            <a:r>
              <a:rPr lang="ru-RU" b="1" dirty="0"/>
              <a:t> нацелена на:</a:t>
            </a:r>
            <a:endParaRPr lang="ru-RU" dirty="0"/>
          </a:p>
          <a:p>
            <a:r>
              <a:rPr lang="ru-RU" dirty="0"/>
              <a:t>создание условий для развития и реализации творческого и научного потенциала студентов Финансового университета; </a:t>
            </a:r>
          </a:p>
          <a:p>
            <a:r>
              <a:rPr lang="ru-RU" dirty="0"/>
              <a:t>ориентация студентов на занятие научно-исследовательской деятельностью; </a:t>
            </a:r>
          </a:p>
          <a:p>
            <a:r>
              <a:rPr lang="ru-RU" dirty="0"/>
              <a:t>развитие у студентов навыков научно-организационной деятельности; </a:t>
            </a:r>
          </a:p>
          <a:p>
            <a:r>
              <a:rPr lang="ru-RU" dirty="0"/>
              <a:t>проведение и участие в мероприятиях научного характера.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Основными задачами НСО факультета </a:t>
            </a:r>
            <a:r>
              <a:rPr lang="ru-RU" b="1" dirty="0" err="1"/>
              <a:t>ИТиАБД</a:t>
            </a:r>
            <a:r>
              <a:rPr lang="ru-RU" b="1" dirty="0"/>
              <a:t> являются: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информирование студентов о запланированных научных мероприятиях, а также о возможностях участия в них;</a:t>
            </a:r>
          </a:p>
          <a:p>
            <a:r>
              <a:rPr lang="ru-RU" dirty="0"/>
              <a:t>содействие студентам в публикациях их научных работ и всесторонняя помощь в этом вопросе;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активное взаимодействие со структурными подразделениями Финансового университета;</a:t>
            </a:r>
            <a:br>
              <a:rPr lang="ru-RU" dirty="0"/>
            </a:br>
            <a:endParaRPr lang="ru-RU" dirty="0"/>
          </a:p>
          <a:p>
            <a:r>
              <a:rPr lang="ru-RU" dirty="0"/>
              <a:t>сотрудничество с НСО на других факультетах и студенческими научными организациями вузов России с целью совместной научной деятельности и обмена опытом;</a:t>
            </a:r>
          </a:p>
          <a:p>
            <a:r>
              <a:rPr lang="ru-RU" dirty="0"/>
              <a:t>сотрудничество с лабораториями и развитие проектной деятельности факультета.</a:t>
            </a:r>
            <a:br>
              <a:rPr lang="ru-RU" dirty="0"/>
            </a:br>
            <a:endParaRPr lang="ru-RU" dirty="0"/>
          </a:p>
          <a:p>
            <a:pPr marL="0" indent="0" algn="just">
              <a:buNone/>
            </a:pPr>
            <a:endParaRPr lang="ru-RU" sz="3400" dirty="0" smtClean="0"/>
          </a:p>
          <a:p>
            <a:pPr marL="0" indent="0" algn="just">
              <a:buNone/>
            </a:pPr>
            <a:endParaRPr lang="ru-RU" sz="2900" b="1" dirty="0" smtClean="0"/>
          </a:p>
          <a:p>
            <a:pPr algn="just">
              <a:buFontTx/>
              <a:buChar char="-"/>
            </a:pPr>
            <a:endParaRPr lang="ru-RU" sz="29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83" y="2508740"/>
            <a:ext cx="2476140" cy="24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0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НСО нашего факультета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73404" y="1232210"/>
            <a:ext cx="7281748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Структура НСО факультета </a:t>
            </a:r>
            <a:r>
              <a:rPr lang="ru-RU" b="1" dirty="0" err="1"/>
              <a:t>ИТиАБД</a:t>
            </a:r>
            <a:r>
              <a:rPr lang="ru-RU" b="1" dirty="0" smtClean="0"/>
              <a:t>​:</a:t>
            </a:r>
            <a:endParaRPr lang="ru-RU" b="1" dirty="0"/>
          </a:p>
          <a:p>
            <a:r>
              <a:rPr lang="ru-RU" b="1" dirty="0"/>
              <a:t>Научно-публикационный отдел</a:t>
            </a:r>
            <a:endParaRPr lang="ru-RU" dirty="0"/>
          </a:p>
          <a:p>
            <a:pPr lvl="1"/>
            <a:r>
              <a:rPr lang="ru-RU" dirty="0"/>
              <a:t>Направление — научно-образовательная и публикационная </a:t>
            </a:r>
            <a:r>
              <a:rPr lang="ru-RU" dirty="0" smtClean="0"/>
              <a:t>деятельность</a:t>
            </a:r>
            <a:endParaRPr lang="ru-RU" dirty="0"/>
          </a:p>
          <a:p>
            <a:r>
              <a:rPr lang="ru-RU" b="1" dirty="0"/>
              <a:t>Отдел массовых мероприятий</a:t>
            </a:r>
            <a:endParaRPr lang="ru-RU" dirty="0"/>
          </a:p>
          <a:p>
            <a:pPr lvl="1"/>
            <a:r>
              <a:rPr lang="ru-RU" dirty="0"/>
              <a:t>Направление – организация и участие в массовых научных </a:t>
            </a:r>
            <a:r>
              <a:rPr lang="ru-RU" dirty="0" smtClean="0"/>
              <a:t>мероприятиях</a:t>
            </a:r>
            <a:endParaRPr lang="ru-RU" dirty="0"/>
          </a:p>
          <a:p>
            <a:r>
              <a:rPr lang="ru-RU" b="1" dirty="0"/>
              <a:t>Отдел проектов и взаимодействия с лабораториями</a:t>
            </a:r>
            <a:endParaRPr lang="ru-RU" dirty="0"/>
          </a:p>
          <a:p>
            <a:pPr lvl="1"/>
            <a:r>
              <a:rPr lang="ru-RU" dirty="0"/>
              <a:t>Направление – развитие связей с лабораториями факультета и проектная </a:t>
            </a:r>
            <a:r>
              <a:rPr lang="ru-RU" dirty="0" smtClean="0"/>
              <a:t>деятельность</a:t>
            </a:r>
            <a:endParaRPr lang="ru-RU" dirty="0"/>
          </a:p>
          <a:p>
            <a:r>
              <a:rPr lang="ru-RU" b="1" dirty="0"/>
              <a:t>Информационный отдел</a:t>
            </a:r>
            <a:endParaRPr lang="ru-RU" dirty="0"/>
          </a:p>
          <a:p>
            <a:pPr lvl="1"/>
            <a:r>
              <a:rPr lang="ru-RU" dirty="0"/>
              <a:t>Направление — информирование студентов о научных мероприятиях и деятельности </a:t>
            </a:r>
            <a:r>
              <a:rPr lang="ru-RU" dirty="0" smtClean="0"/>
              <a:t>НСО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b="1" dirty="0"/>
              <a:t>Научные кружки, клубы и </a:t>
            </a:r>
            <a:r>
              <a:rPr lang="ru-RU" b="1" dirty="0" smtClean="0"/>
              <a:t>семинары: </a:t>
            </a:r>
          </a:p>
          <a:p>
            <a:pPr marL="0" indent="0">
              <a:buNone/>
            </a:pPr>
            <a:r>
              <a:rPr lang="ru-RU" b="1" dirty="0"/>
              <a:t>- Научный кружок "Программирование языке </a:t>
            </a:r>
            <a:r>
              <a:rPr lang="ru-RU" b="1" dirty="0" err="1"/>
              <a:t>Python</a:t>
            </a:r>
            <a:r>
              <a:rPr lang="ru-RU" b="1" dirty="0"/>
              <a:t>. </a:t>
            </a:r>
            <a:r>
              <a:rPr lang="ru-RU" b="1" dirty="0" err="1"/>
              <a:t>Web</a:t>
            </a:r>
            <a:r>
              <a:rPr lang="ru-RU" b="1" dirty="0"/>
              <a:t>-программирование для начинающих. Проекты и задачи"</a:t>
            </a:r>
          </a:p>
          <a:p>
            <a:pPr marL="0" indent="0">
              <a:buNone/>
            </a:pPr>
            <a:r>
              <a:rPr lang="ru-RU" b="1" dirty="0"/>
              <a:t>- Научный кружок "Анализ, совершенствование и управление бизнес-процессами"</a:t>
            </a:r>
          </a:p>
          <a:p>
            <a:pPr marL="0" indent="0">
              <a:buNone/>
            </a:pPr>
            <a:r>
              <a:rPr lang="ru-RU" b="1" dirty="0"/>
              <a:t>- Кружок "Разработка экспертных систем на базе платформы CLIPS"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sz="2900" b="1" dirty="0" smtClean="0"/>
          </a:p>
          <a:p>
            <a:pPr algn="just">
              <a:buFontTx/>
              <a:buChar char="-"/>
            </a:pPr>
            <a:endParaRPr lang="ru-RU" sz="29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83" y="2508740"/>
            <a:ext cx="2476140" cy="24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0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НСО нашего факультета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299008" y="2191215"/>
            <a:ext cx="7281748" cy="330662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11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613210" y="23913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Доклад на тему: «Нормативное регулирование студенческой науки в </a:t>
            </a:r>
            <a:r>
              <a:rPr lang="ru-RU" b="1" dirty="0" err="1"/>
              <a:t>Финуниверситете</a:t>
            </a:r>
            <a:r>
              <a:rPr lang="ru-RU" b="1" dirty="0"/>
              <a:t>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467598" y="5876691"/>
            <a:ext cx="4572001" cy="819615"/>
          </a:xfrm>
        </p:spPr>
        <p:txBody>
          <a:bodyPr/>
          <a:lstStyle/>
          <a:p>
            <a:r>
              <a:rPr lang="ru-RU" dirty="0"/>
              <a:t>Подготовил студент группы ПИ24-2в Облачков Д.А</a:t>
            </a:r>
          </a:p>
        </p:txBody>
      </p:sp>
    </p:spTree>
    <p:extLst>
      <p:ext uri="{BB962C8B-B14F-4D97-AF65-F5344CB8AC3E}">
        <p14:creationId xmlns:p14="http://schemas.microsoft.com/office/powerpoint/2010/main" val="15660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Общая информация по научной деятельности в </a:t>
            </a:r>
            <a:r>
              <a:rPr lang="ru-RU" sz="2000" b="1" dirty="0" err="1" smtClean="0">
                <a:solidFill>
                  <a:schemeClr val="bg1"/>
                </a:solidFill>
              </a:rPr>
              <a:t>Финуниверситете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11" y="1126273"/>
            <a:ext cx="9054789" cy="4884234"/>
          </a:xfrm>
        </p:spPr>
      </p:pic>
    </p:spTree>
    <p:extLst>
      <p:ext uri="{BB962C8B-B14F-4D97-AF65-F5344CB8AC3E}">
        <p14:creationId xmlns:p14="http://schemas.microsoft.com/office/powerpoint/2010/main" val="114382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О </a:t>
            </a:r>
            <a:r>
              <a:rPr lang="ru-RU" sz="2800" b="1" dirty="0">
                <a:solidFill>
                  <a:schemeClr val="bg1"/>
                </a:solidFill>
              </a:rPr>
              <a:t>Н</a:t>
            </a:r>
            <a:r>
              <a:rPr lang="ru-RU" sz="2800" b="1" dirty="0" smtClean="0">
                <a:solidFill>
                  <a:schemeClr val="bg1"/>
                </a:solidFill>
              </a:rPr>
              <a:t>аучном студенческом обществе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03250" y="1996068"/>
            <a:ext cx="5675970" cy="402876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2600" b="1" dirty="0"/>
              <a:t>Общественная организация «Научное студенческое общество Финансового университета при Правительстве Российской Федерации» </a:t>
            </a:r>
            <a:r>
              <a:rPr lang="ru-RU" sz="2600" dirty="0"/>
              <a:t>(на английском языке: </a:t>
            </a:r>
            <a:r>
              <a:rPr lang="ru-RU" sz="2600" dirty="0" err="1"/>
              <a:t>Students</a:t>
            </a:r>
            <a:r>
              <a:rPr lang="ru-RU" sz="2600" dirty="0"/>
              <a:t>' </a:t>
            </a:r>
            <a:r>
              <a:rPr lang="ru-RU" sz="2600" dirty="0" err="1"/>
              <a:t>Scientific</a:t>
            </a:r>
            <a:r>
              <a:rPr lang="ru-RU" sz="2600" dirty="0"/>
              <a:t> </a:t>
            </a:r>
            <a:r>
              <a:rPr lang="ru-RU" sz="2600" dirty="0" err="1"/>
              <a:t>Research</a:t>
            </a:r>
            <a:r>
              <a:rPr lang="ru-RU" sz="2600" dirty="0"/>
              <a:t> </a:t>
            </a:r>
            <a:r>
              <a:rPr lang="ru-RU" sz="2600" dirty="0" err="1"/>
              <a:t>Society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Financial</a:t>
            </a:r>
            <a:r>
              <a:rPr lang="ru-RU" sz="2600" dirty="0"/>
              <a:t> </a:t>
            </a:r>
            <a:r>
              <a:rPr lang="ru-RU" sz="2600" dirty="0" err="1"/>
              <a:t>University</a:t>
            </a:r>
            <a:r>
              <a:rPr lang="ru-RU" sz="2600" dirty="0"/>
              <a:t> </a:t>
            </a:r>
            <a:r>
              <a:rPr lang="ru-RU" sz="2600" dirty="0" err="1"/>
              <a:t>under</a:t>
            </a:r>
            <a:r>
              <a:rPr lang="ru-RU" sz="2600" dirty="0"/>
              <a:t> </a:t>
            </a:r>
            <a:r>
              <a:rPr lang="ru-RU" sz="2600" dirty="0" err="1"/>
              <a:t>the</a:t>
            </a:r>
            <a:r>
              <a:rPr lang="ru-RU" sz="2600" dirty="0"/>
              <a:t> </a:t>
            </a:r>
            <a:r>
              <a:rPr lang="ru-RU" sz="2600" dirty="0" err="1"/>
              <a:t>Government</a:t>
            </a:r>
            <a:r>
              <a:rPr lang="ru-RU" sz="2600" dirty="0"/>
              <a:t> </a:t>
            </a:r>
            <a:r>
              <a:rPr lang="ru-RU" sz="2600" dirty="0" err="1"/>
              <a:t>of</a:t>
            </a:r>
            <a:r>
              <a:rPr lang="ru-RU" sz="2600" dirty="0"/>
              <a:t> </a:t>
            </a:r>
            <a:r>
              <a:rPr lang="ru-RU" sz="2600" dirty="0" err="1"/>
              <a:t>the</a:t>
            </a:r>
            <a:r>
              <a:rPr lang="ru-RU" sz="2600" dirty="0"/>
              <a:t> </a:t>
            </a:r>
            <a:r>
              <a:rPr lang="ru-RU" sz="2600" dirty="0" err="1"/>
              <a:t>Russian</a:t>
            </a:r>
            <a:r>
              <a:rPr lang="ru-RU" sz="2600" dirty="0"/>
              <a:t> </a:t>
            </a:r>
            <a:r>
              <a:rPr lang="ru-RU" sz="2600" dirty="0" err="1"/>
              <a:t>Federation</a:t>
            </a:r>
            <a:r>
              <a:rPr lang="ru-RU" sz="2600" dirty="0" smtClean="0"/>
              <a:t>) </a:t>
            </a:r>
            <a:r>
              <a:rPr lang="ru-RU" sz="2600" dirty="0"/>
              <a:t>является общественным объединением</a:t>
            </a:r>
            <a:r>
              <a:rPr lang="ru-RU" sz="2600" dirty="0" smtClean="0"/>
              <a:t>.</a:t>
            </a:r>
          </a:p>
          <a:p>
            <a:pPr marL="0" indent="0" algn="just">
              <a:buNone/>
            </a:pPr>
            <a:endParaRPr lang="ru-RU" sz="2600" dirty="0"/>
          </a:p>
          <a:p>
            <a:pPr marL="0" indent="0" algn="just">
              <a:buNone/>
            </a:pPr>
            <a:r>
              <a:rPr lang="ru-RU" sz="2600" dirty="0"/>
              <a:t>Создание Научного студенческого общества приурочено к 1946 году. В 2021 году Научное студенческое общество Финансового университета отметило свое 75-летие. Первое Положение об НСО было утверждено в 1994 году, в настоящий период НСО руководствуется Положением, принятым на Ученом совете Финансового университета 30 октября 2020 года.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0" y="1996068"/>
            <a:ext cx="5478965" cy="35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Нормативное регулирование НСО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15842" y="1825624"/>
            <a:ext cx="7861612" cy="402876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Документ, регулирующий деятельность НСО – «Положение о Научном студенческом обществе»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b="1" dirty="0" smtClean="0"/>
              <a:t>Согласно общим положениям: 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НСО является общественной организацией, объединяющей на добровольных началах студентов, активно участвующих  в научно-исследовательской работе </a:t>
            </a:r>
            <a:r>
              <a:rPr lang="ru-RU" sz="2900" dirty="0" err="1" smtClean="0"/>
              <a:t>Финуниверситета</a:t>
            </a:r>
            <a:r>
              <a:rPr lang="en-US" sz="2900" dirty="0" smtClean="0"/>
              <a:t>;</a:t>
            </a:r>
            <a:endParaRPr lang="ru-RU" sz="2900" dirty="0" smtClean="0"/>
          </a:p>
          <a:p>
            <a:pPr algn="just">
              <a:buFontTx/>
              <a:buChar char="-"/>
            </a:pPr>
            <a:r>
              <a:rPr lang="ru-RU" sz="2900" dirty="0" smtClean="0"/>
              <a:t>НСО имеет эмблему и бланк;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В своей деятельности руководствуется законодательством РФ, Уставом университета, приказами и распоряжениями ректора, проректора по научной работе и др. нормативными актами, не является юр. лицом и располагается по адресу: г. Москва, Ленинградский проспект, д. 49	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Полное название:</a:t>
            </a:r>
          </a:p>
          <a:p>
            <a:pPr lvl="1" algn="just">
              <a:buFontTx/>
              <a:buChar char="-"/>
            </a:pPr>
            <a:r>
              <a:rPr lang="ru-RU" sz="2900" dirty="0" smtClean="0"/>
              <a:t>На русском: Научное студенческое общество Финансового университета</a:t>
            </a:r>
          </a:p>
          <a:p>
            <a:pPr lvl="1">
              <a:buFontTx/>
              <a:buChar char="-"/>
            </a:pPr>
            <a:r>
              <a:rPr lang="ru-RU" sz="2900" dirty="0" smtClean="0"/>
              <a:t>На английском: </a:t>
            </a:r>
            <a:r>
              <a:rPr lang="en-US" sz="2900" dirty="0"/>
              <a:t>Students' Scientific Research Society of Financial University under the Government of the Russian </a:t>
            </a:r>
            <a:r>
              <a:rPr lang="en-US" sz="2900" dirty="0" smtClean="0"/>
              <a:t>Federation;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465" y="1928592"/>
            <a:ext cx="2577070" cy="2577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79465" y="4705815"/>
            <a:ext cx="2577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Эмблема НСО нашего факультета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5420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Цели, задачи и принципы деятельности НСО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15841" y="1825624"/>
            <a:ext cx="9757319" cy="402876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Основные цели НСО: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Создание условий для развития научного потенциала студентов и привлечение творческой молодежи к научно-исследовательской работе;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Представление научных интересов студентов;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Развитие у студентов проф. Компетенций, связанных с научной деятельностью.</a:t>
            </a:r>
          </a:p>
          <a:p>
            <a:pPr marL="0" indent="0" algn="just">
              <a:buNone/>
            </a:pPr>
            <a:r>
              <a:rPr lang="ru-RU" sz="2900" b="1" dirty="0" smtClean="0"/>
              <a:t>Основные задачи НСО: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Участие в организации и проведении мероприятий, привлечение талантливой молодежи к научной деятельности, сотрудничество с российскими и зарубежными организациями в научной сфере, разработка различных материалов, формирование и поддержка имиджа </a:t>
            </a:r>
            <a:r>
              <a:rPr lang="ru-RU" sz="2900" dirty="0" err="1" smtClean="0"/>
              <a:t>Финунивреситета</a:t>
            </a:r>
            <a:r>
              <a:rPr lang="ru-RU" sz="2900" dirty="0" smtClean="0"/>
              <a:t> как научно-исследовательского университета России.</a:t>
            </a:r>
          </a:p>
          <a:p>
            <a:pPr marL="0" indent="0" algn="just">
              <a:buNone/>
            </a:pPr>
            <a:r>
              <a:rPr lang="ru-RU" sz="2900" b="1" dirty="0" smtClean="0"/>
              <a:t>Организация и деятельность НСО строится на следующих принципах: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Добровольность вступления и выхода из него;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Развитие личностного и коллективного научно-исследовательского и творческого потенциала учащихся;</a:t>
            </a:r>
          </a:p>
          <a:p>
            <a:pPr algn="just">
              <a:buFontTx/>
              <a:buChar char="-"/>
            </a:pPr>
            <a:r>
              <a:rPr lang="ru-RU" sz="2900" dirty="0" smtClean="0"/>
              <a:t>Стимулирование активных студентов к овладению знаниями и исследованиям в различных областях науки.</a:t>
            </a:r>
          </a:p>
        </p:txBody>
      </p:sp>
    </p:spTree>
    <p:extLst>
      <p:ext uri="{BB962C8B-B14F-4D97-AF65-F5344CB8AC3E}">
        <p14:creationId xmlns:p14="http://schemas.microsoft.com/office/powerpoint/2010/main" val="7828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Члены НСО: Права и обязанности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73041" y="1338146"/>
            <a:ext cx="9757319" cy="4995747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ru-RU" sz="3400" b="1" dirty="0" smtClean="0"/>
              <a:t>Членом НСО может быть любой студент ведущий </a:t>
            </a:r>
            <a:r>
              <a:rPr lang="ru-RU" sz="3400" b="1" dirty="0"/>
              <a:t>а</a:t>
            </a:r>
            <a:r>
              <a:rPr lang="ru-RU" sz="3400" b="1" dirty="0" smtClean="0"/>
              <a:t>ктивную научно-исследовательскую деятельность.</a:t>
            </a:r>
          </a:p>
          <a:p>
            <a:pPr marL="0" indent="0" algn="just">
              <a:buNone/>
            </a:pPr>
            <a:r>
              <a:rPr lang="ru-RU" sz="3400" b="1" dirty="0" smtClean="0"/>
              <a:t>Членство в НСО добровольное. Студент получает членство в НСО на основе своего заявления на участие при условии соответствия требованиям.</a:t>
            </a:r>
          </a:p>
          <a:p>
            <a:pPr marL="0" indent="0" algn="just">
              <a:buNone/>
            </a:pPr>
            <a:r>
              <a:rPr lang="ru-RU" sz="3400" b="1" dirty="0" smtClean="0"/>
              <a:t>Член НСО имеет право: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Участвовать в мероприятиях;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Получать информацию о деятельности и мероприятиях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Представлять публикации своих исследований;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Вносить предложения по улучшению деятельности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Избирать и быть избранным в совет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Обращаться в руководящие органы НСО по вопросам, связанным с его деятельностью;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Быть поощренным за участие в научно-исследовательской работе;</a:t>
            </a:r>
          </a:p>
          <a:p>
            <a:pPr marL="0" indent="0" algn="just">
              <a:buNone/>
            </a:pPr>
            <a:r>
              <a:rPr lang="ru-RU" sz="3400" b="1" dirty="0" smtClean="0"/>
              <a:t>Члены НСО обязаны: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Активно заниматься научно-исследовательской деятельностью;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Содействовать достижению целей и задач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Исполнять принятые обязанности по отношению к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Соблюдать положение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Не наносить своими действиями ущерб НСО.</a:t>
            </a:r>
          </a:p>
          <a:p>
            <a:pPr marL="0" indent="0" algn="just">
              <a:buNone/>
            </a:pPr>
            <a:r>
              <a:rPr lang="ru-RU" sz="3400" dirty="0" smtClean="0"/>
              <a:t>Членство в НСО прекращается: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По добровольному желанию;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При несоблюдении Положения.</a:t>
            </a:r>
          </a:p>
          <a:p>
            <a:pPr marL="0" indent="0" algn="just">
              <a:buNone/>
            </a:pPr>
            <a:endParaRPr lang="ru-RU" sz="2900" b="1" dirty="0" smtClean="0"/>
          </a:p>
          <a:p>
            <a:pPr algn="just">
              <a:buFontTx/>
              <a:buChar char="-"/>
            </a:pPr>
            <a:endParaRPr lang="ru-RU" sz="2900" dirty="0" smtClean="0"/>
          </a:p>
        </p:txBody>
      </p:sp>
    </p:spTree>
    <p:extLst>
      <p:ext uri="{BB962C8B-B14F-4D97-AF65-F5344CB8AC3E}">
        <p14:creationId xmlns:p14="http://schemas.microsoft.com/office/powerpoint/2010/main" val="304173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Организационная структура НСО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73042" y="1338146"/>
            <a:ext cx="5809787" cy="469466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400" b="1" dirty="0" smtClean="0"/>
              <a:t>Организационная структура включает в себя: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Общее собрание членов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Совет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Председателя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Отделы НСО;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Общие собрания членов НСО факультетов;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Советы НСО факультетов;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Председателей НСО факультетов;</a:t>
            </a:r>
          </a:p>
          <a:p>
            <a:pPr algn="just">
              <a:buFontTx/>
              <a:buChar char="-"/>
            </a:pPr>
            <a:r>
              <a:rPr lang="ru-RU" sz="3400" dirty="0" smtClean="0"/>
              <a:t>Отделы НСО факультетов.</a:t>
            </a:r>
          </a:p>
          <a:p>
            <a:pPr marL="0" indent="0" algn="just">
              <a:buNone/>
            </a:pPr>
            <a:r>
              <a:rPr lang="ru-RU" sz="3400" b="1" dirty="0" smtClean="0"/>
              <a:t>Высшим органом управления является Общее собрание членов НСО.</a:t>
            </a:r>
          </a:p>
          <a:p>
            <a:pPr marL="0" indent="0" algn="just">
              <a:buNone/>
            </a:pPr>
            <a:r>
              <a:rPr lang="ru-RU" sz="3400" b="1" dirty="0" smtClean="0"/>
              <a:t>Общее руководство НСО осуществляет заместитель проректора по научной работе.</a:t>
            </a:r>
          </a:p>
          <a:p>
            <a:pPr marL="0" indent="0" algn="just">
              <a:buNone/>
            </a:pPr>
            <a:r>
              <a:rPr lang="ru-RU" sz="3400" b="1" dirty="0" smtClean="0"/>
              <a:t>Постоянно действующий исполнительно-распорядительный орган – Совет НСО.</a:t>
            </a:r>
          </a:p>
          <a:p>
            <a:pPr algn="just">
              <a:buFontTx/>
              <a:buChar char="-"/>
            </a:pPr>
            <a:endParaRPr lang="ru-RU" sz="3400" dirty="0" smtClean="0"/>
          </a:p>
          <a:p>
            <a:pPr marL="0" indent="0" algn="just">
              <a:buNone/>
            </a:pPr>
            <a:endParaRPr lang="ru-RU" sz="2900" b="1" dirty="0" smtClean="0"/>
          </a:p>
          <a:p>
            <a:pPr algn="just">
              <a:buFontTx/>
              <a:buChar char="-"/>
            </a:pPr>
            <a:endParaRPr lang="ru-RU" sz="29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37" y="1252472"/>
            <a:ext cx="1561171" cy="14795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08" y="1252472"/>
            <a:ext cx="1505414" cy="1479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37" y="2732048"/>
            <a:ext cx="1561171" cy="14932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65" y="4191405"/>
            <a:ext cx="1813285" cy="14932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08" y="2732047"/>
            <a:ext cx="1505414" cy="15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6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Организация работы НСО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817646" y="1115121"/>
            <a:ext cx="9567749" cy="5151864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ru-RU" sz="4300" b="1" dirty="0" smtClean="0"/>
              <a:t>Общее собрание НСО созывается не реже одного раза в год. Собрание считается правомочным, </a:t>
            </a:r>
          </a:p>
          <a:p>
            <a:pPr marL="0" indent="0" algn="just">
              <a:buNone/>
            </a:pPr>
            <a:r>
              <a:rPr lang="ru-RU" sz="4300" b="1" dirty="0" smtClean="0"/>
              <a:t>если в его работе приняло участие простое большинство.</a:t>
            </a:r>
          </a:p>
          <a:p>
            <a:pPr marL="0" indent="0" algn="just">
              <a:buNone/>
            </a:pPr>
            <a:endParaRPr lang="ru-RU" sz="4300" b="1" dirty="0" smtClean="0"/>
          </a:p>
          <a:p>
            <a:pPr marL="0" indent="0" algn="just">
              <a:buNone/>
            </a:pPr>
            <a:r>
              <a:rPr lang="ru-RU" sz="4300" b="1" dirty="0" smtClean="0"/>
              <a:t>Совет НСО состоит из: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Председателя НСО;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Председателей НСО факультетов;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Заместителя Председателя НСО;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Советников Председателя НСО;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Глав отделов НСО;</a:t>
            </a:r>
          </a:p>
          <a:p>
            <a:pPr marL="0" indent="0" algn="just">
              <a:buNone/>
            </a:pPr>
            <a:r>
              <a:rPr lang="ru-RU" sz="4300" b="1" dirty="0" smtClean="0"/>
              <a:t>Совет НСО созывается Председателем или его замом не реже раза в месяц.</a:t>
            </a:r>
          </a:p>
          <a:p>
            <a:pPr marL="0" indent="0" algn="just">
              <a:buNone/>
            </a:pPr>
            <a:endParaRPr lang="ru-RU" sz="4300" b="1" dirty="0" smtClean="0"/>
          </a:p>
          <a:p>
            <a:pPr marL="0" indent="0" algn="just">
              <a:buNone/>
            </a:pPr>
            <a:r>
              <a:rPr lang="ru-RU" sz="4300" b="1" dirty="0" smtClean="0"/>
              <a:t>Совет НСО факультета состоит из: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Председателя НСО факультета;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Заместителей председателя НСО факультета;</a:t>
            </a:r>
          </a:p>
          <a:p>
            <a:pPr algn="just">
              <a:buFontTx/>
              <a:buChar char="-"/>
            </a:pPr>
            <a:r>
              <a:rPr lang="ru-RU" sz="4300" dirty="0" smtClean="0"/>
              <a:t>Других активных членов НСО факультета.</a:t>
            </a:r>
            <a:endParaRPr lang="ru-RU" sz="4300" b="1" dirty="0" smtClean="0"/>
          </a:p>
          <a:p>
            <a:pPr marL="0" indent="0" algn="just">
              <a:buNone/>
            </a:pPr>
            <a:r>
              <a:rPr lang="ru-RU" sz="4300" b="1" dirty="0" smtClean="0"/>
              <a:t>Основными задачами всех органов НСО является содействие достижению целей и задач НСО в соответствии с Положением.  Совет НСО и Советы НСО факультетов также занимаются организационной работой, подготовкой отчетности по деятельности НСО, регулированием работы органов НСО и проведением общих собраний членов НСО.</a:t>
            </a:r>
            <a:endParaRPr lang="ru-RU" sz="4300" b="1" dirty="0"/>
          </a:p>
          <a:p>
            <a:pPr marL="0" indent="0" algn="just">
              <a:buNone/>
            </a:pPr>
            <a:endParaRPr lang="ru-RU" sz="4300" b="1" dirty="0" smtClean="0"/>
          </a:p>
          <a:p>
            <a:pPr marL="0" indent="0" algn="just">
              <a:buNone/>
            </a:pPr>
            <a:endParaRPr lang="ru-RU" sz="3400" dirty="0" smtClean="0"/>
          </a:p>
          <a:p>
            <a:pPr marL="0" indent="0" algn="just">
              <a:buNone/>
            </a:pPr>
            <a:endParaRPr lang="ru-RU" sz="2900" b="1" dirty="0" smtClean="0"/>
          </a:p>
          <a:p>
            <a:pPr algn="just">
              <a:buFontTx/>
              <a:buChar char="-"/>
            </a:pPr>
            <a:endParaRPr lang="ru-RU" sz="2900" dirty="0" smtClean="0"/>
          </a:p>
        </p:txBody>
      </p:sp>
    </p:spTree>
    <p:extLst>
      <p:ext uri="{BB962C8B-B14F-4D97-AF65-F5344CB8AC3E}">
        <p14:creationId xmlns:p14="http://schemas.microsoft.com/office/powerpoint/2010/main" val="4041223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E3F5BF436A5B4EBA1FD64DBB9D17E7" ma:contentTypeVersion="14" ma:contentTypeDescription="Создание документа." ma:contentTypeScope="" ma:versionID="f23c350ba0cb079a863c09fda9e15603">
  <xsd:schema xmlns:xsd="http://www.w3.org/2001/XMLSchema" xmlns:xs="http://www.w3.org/2001/XMLSchema" xmlns:p="http://schemas.microsoft.com/office/2006/metadata/properties" xmlns:ns3="61182a35-a83b-4599-b421-38bedffaa9ec" xmlns:ns4="992505c2-ac7c-4764-a67c-20c913537c4d" targetNamespace="http://schemas.microsoft.com/office/2006/metadata/properties" ma:root="true" ma:fieldsID="ff06c45fd59c21d23182bbe6e3a65cc2" ns3:_="" ns4:_="">
    <xsd:import namespace="61182a35-a83b-4599-b421-38bedffaa9ec"/>
    <xsd:import namespace="992505c2-ac7c-4764-a67c-20c913537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2a35-a83b-4599-b421-38bedffaa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505c2-ac7c-4764-a67c-20c913537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DADD2E-DC06-419B-8E05-BB3D0F695C2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992505c2-ac7c-4764-a67c-20c913537c4d"/>
    <ds:schemaRef ds:uri="61182a35-a83b-4599-b421-38bedffaa9e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E2B8C9-0C3D-44EF-8820-9DC1FAA32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97987-3EE6-49BA-A869-E93C6D16F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2a35-a83b-4599-b421-38bedffaa9ec"/>
    <ds:schemaRef ds:uri="992505c2-ac7c-4764-a67c-20c913537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762</Words>
  <Application>Microsoft Office PowerPoint</Application>
  <PresentationFormat>Произвольный</PresentationFormat>
  <Paragraphs>126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Презентация PowerPoint</vt:lpstr>
      <vt:lpstr>Доклад на тему: «Нормативное регулирование студенческой науки в Финуниверситете»</vt:lpstr>
      <vt:lpstr>Общая информация по научной деятельности в Финуниверситете</vt:lpstr>
      <vt:lpstr>О Научном студенческом обществе</vt:lpstr>
      <vt:lpstr>Нормативное регулирование НСО</vt:lpstr>
      <vt:lpstr>Цели, задачи и принципы деятельности НСО</vt:lpstr>
      <vt:lpstr>Члены НСО: Права и обязанности</vt:lpstr>
      <vt:lpstr>Организационная структура НСО</vt:lpstr>
      <vt:lpstr>Организация работы НСО</vt:lpstr>
      <vt:lpstr>НСО нашего факультета</vt:lpstr>
      <vt:lpstr>НСО нашего факультета</vt:lpstr>
      <vt:lpstr>НСО нашего факультета</vt:lpstr>
      <vt:lpstr>НСО нашего факультета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Небогина Алиса Олеговна</dc:creator>
  <cp:lastModifiedBy>Elfi</cp:lastModifiedBy>
  <cp:revision>11</cp:revision>
  <cp:lastPrinted>2024-09-25T12:08:07Z</cp:lastPrinted>
  <dcterms:created xsi:type="dcterms:W3CDTF">2022-09-16T12:05:44Z</dcterms:created>
  <dcterms:modified xsi:type="dcterms:W3CDTF">2024-09-25T13:06:55Z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0x01010040E3F5BF436A5B4EBA1FD64DBB9D17E7</vt:lpwstr>
  </property>
</Properties>
</file>