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2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76214AC-42D7-4112-B607-287FA1B3348F}"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7300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76214AC-42D7-4112-B607-287FA1B3348F}"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74039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76214AC-42D7-4112-B607-287FA1B3348F}"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24220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76214AC-42D7-4112-B607-287FA1B3348F}"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335470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76214AC-42D7-4112-B607-287FA1B3348F}"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03322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76214AC-42D7-4112-B607-287FA1B3348F}" type="datetimeFigureOut">
              <a:rPr lang="ru-RU" smtClean="0"/>
              <a:t>25.09.2024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86769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76214AC-42D7-4112-B607-287FA1B3348F}" type="datetimeFigureOut">
              <a:rPr lang="ru-RU" smtClean="0"/>
              <a:t>25.09.2024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35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76214AC-42D7-4112-B607-287FA1B3348F}" type="datetimeFigureOut">
              <a:rPr lang="ru-RU" smtClean="0"/>
              <a:t>25.09.2024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21833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214AC-42D7-4112-B607-287FA1B3348F}" type="datetimeFigureOut">
              <a:rPr lang="ru-RU" smtClean="0"/>
              <a:t>25.09.2024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44689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76214AC-42D7-4112-B607-287FA1B3348F}" type="datetimeFigureOut">
              <a:rPr lang="ru-RU" smtClean="0"/>
              <a:t>25.09.2024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6032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76214AC-42D7-4112-B607-287FA1B3348F}" type="datetimeFigureOut">
              <a:rPr lang="ru-RU" smtClean="0"/>
              <a:t>25.09.2024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8D8E1EF-28A3-48B0-A2E7-28A1554736A7}" type="slidenum">
              <a:rPr lang="ru-RU" smtClean="0"/>
              <a:t>‹#›</a:t>
            </a:fld>
            <a:endParaRPr lang="ru-RU"/>
          </a:p>
        </p:txBody>
      </p:sp>
    </p:spTree>
    <p:extLst>
      <p:ext uri="{BB962C8B-B14F-4D97-AF65-F5344CB8AC3E}">
        <p14:creationId xmlns:p14="http://schemas.microsoft.com/office/powerpoint/2010/main" val="114499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214AC-42D7-4112-B607-287FA1B3348F}" type="datetimeFigureOut">
              <a:rPr lang="ru-RU" smtClean="0"/>
              <a:t>25.09.2024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8E1EF-28A3-48B0-A2E7-28A1554736A7}" type="slidenum">
              <a:rPr lang="ru-RU" smtClean="0"/>
              <a:t>‹#›</a:t>
            </a:fld>
            <a:endParaRPr lang="ru-RU"/>
          </a:p>
        </p:txBody>
      </p:sp>
    </p:spTree>
    <p:extLst>
      <p:ext uri="{BB962C8B-B14F-4D97-AF65-F5344CB8AC3E}">
        <p14:creationId xmlns:p14="http://schemas.microsoft.com/office/powerpoint/2010/main" val="3687577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58000"/>
          </a:xfrm>
          <a:prstGeom prst="rect">
            <a:avLst/>
          </a:prstGeom>
          <a:solidFill>
            <a:srgbClr val="2565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t="80000"/>
          <a:stretch/>
        </p:blipFill>
        <p:spPr>
          <a:xfrm>
            <a:off x="1108364" y="376454"/>
            <a:ext cx="3131127" cy="1088021"/>
          </a:xfrm>
          <a:prstGeom prst="rect">
            <a:avLst/>
          </a:prstGeom>
        </p:spPr>
      </p:pic>
      <p:sp>
        <p:nvSpPr>
          <p:cNvPr id="5" name="TextBox 4"/>
          <p:cNvSpPr txBox="1"/>
          <p:nvPr/>
        </p:nvSpPr>
        <p:spPr>
          <a:xfrm>
            <a:off x="1108364" y="2021037"/>
            <a:ext cx="7176654" cy="1754326"/>
          </a:xfrm>
          <a:prstGeom prst="rect">
            <a:avLst/>
          </a:prstGeom>
          <a:noFill/>
        </p:spPr>
        <p:txBody>
          <a:bodyPr wrap="square" rtlCol="0">
            <a:spAutoFit/>
          </a:bodyPr>
          <a:lstStyle/>
          <a:p>
            <a:r>
              <a:rPr lang="ru-RU" sz="5400" b="1" dirty="0">
                <a:solidFill>
                  <a:schemeClr val="bg1"/>
                </a:solidFill>
                <a:latin typeface="Book Antiqua" panose="02040602050305030304" pitchFamily="18" charset="0"/>
              </a:rPr>
              <a:t>НАЗВАНИЕ ПРЕЗЕНТАЦИИ</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420" y="493763"/>
            <a:ext cx="6068580" cy="6364237"/>
          </a:xfrm>
          <a:prstGeom prst="rect">
            <a:avLst/>
          </a:prstGeom>
        </p:spPr>
      </p:pic>
      <p:sp>
        <p:nvSpPr>
          <p:cNvPr id="7" name="Прямоугольник 6"/>
          <p:cNvSpPr/>
          <p:nvPr/>
        </p:nvSpPr>
        <p:spPr>
          <a:xfrm>
            <a:off x="1219200" y="3775363"/>
            <a:ext cx="5514109"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149927" y="4053235"/>
            <a:ext cx="5514109" cy="523220"/>
          </a:xfrm>
          <a:prstGeom prst="rect">
            <a:avLst/>
          </a:prstGeom>
          <a:noFill/>
        </p:spPr>
        <p:txBody>
          <a:bodyPr wrap="square" rtlCol="0">
            <a:spAutoFit/>
          </a:bodyPr>
          <a:lstStyle/>
          <a:p>
            <a:r>
              <a:rPr lang="ru-RU" sz="2800" dirty="0">
                <a:solidFill>
                  <a:schemeClr val="bg1"/>
                </a:solidFill>
                <a:latin typeface="Book Antiqua" panose="02040602050305030304" pitchFamily="18" charset="0"/>
              </a:rPr>
              <a:t>Подзаголовок презентации</a:t>
            </a:r>
          </a:p>
        </p:txBody>
      </p:sp>
    </p:spTree>
    <p:extLst>
      <p:ext uri="{BB962C8B-B14F-4D97-AF65-F5344CB8AC3E}">
        <p14:creationId xmlns:p14="http://schemas.microsoft.com/office/powerpoint/2010/main" val="383807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duotone>
              <a:prstClr val="black"/>
              <a:schemeClr val="accent3">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6545" y="4605923"/>
            <a:ext cx="2147454" cy="2252076"/>
          </a:xfrm>
          <a:prstGeom prst="rect">
            <a:avLst/>
          </a:prstGeom>
        </p:spPr>
      </p:pic>
      <p:sp>
        <p:nvSpPr>
          <p:cNvPr id="4" name="Пятиугольник 3"/>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rotWithShape="1">
          <a:blip r:embed="rId4"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6" name="TextBox 5"/>
          <p:cNvSpPr txBox="1"/>
          <p:nvPr/>
        </p:nvSpPr>
        <p:spPr>
          <a:xfrm>
            <a:off x="2382982" y="577334"/>
            <a:ext cx="2685351"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НАЗВАНИЕ СЛАЙДА</a:t>
            </a:r>
          </a:p>
        </p:txBody>
      </p:sp>
      <p:sp>
        <p:nvSpPr>
          <p:cNvPr id="7" name="TextBox 6"/>
          <p:cNvSpPr txBox="1"/>
          <p:nvPr/>
        </p:nvSpPr>
        <p:spPr>
          <a:xfrm>
            <a:off x="831273" y="1343891"/>
            <a:ext cx="7772400" cy="1846659"/>
          </a:xfrm>
          <a:prstGeom prst="rect">
            <a:avLst/>
          </a:prstGeom>
          <a:noFill/>
        </p:spPr>
        <p:txBody>
          <a:bodyPr wrap="square" rtlCol="0">
            <a:spAutoFit/>
          </a:bodyPr>
          <a:lstStyle/>
          <a:p>
            <a:r>
              <a:rPr lang="ru-RU" sz="1600" dirty="0">
                <a:solidFill>
                  <a:schemeClr val="tx1">
                    <a:lumMod val="50000"/>
                    <a:lumOff val="50000"/>
                  </a:schemeClr>
                </a:solidFill>
                <a:latin typeface="Book Antiqua" panose="02040602050305030304" pitchFamily="18" charset="0"/>
              </a:rPr>
              <a:t>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 (далее Финансовый университет) - один из старейших российских вузов, готовящих экономистов, финансистов, юристов по финансовому праву, математиков, </a:t>
            </a:r>
            <a:r>
              <a:rPr lang="ru-RU" sz="1600" dirty="0" err="1">
                <a:solidFill>
                  <a:schemeClr val="tx1">
                    <a:lumMod val="50000"/>
                    <a:lumOff val="50000"/>
                  </a:schemeClr>
                </a:solidFill>
                <a:latin typeface="Book Antiqua" panose="02040602050305030304" pitchFamily="18" charset="0"/>
              </a:rPr>
              <a:t>ит</a:t>
            </a:r>
            <a:r>
              <a:rPr lang="ru-RU" sz="1600" dirty="0">
                <a:solidFill>
                  <a:schemeClr val="tx1">
                    <a:lumMod val="50000"/>
                    <a:lumOff val="50000"/>
                  </a:schemeClr>
                </a:solidFill>
                <a:latin typeface="Book Antiqua" panose="02040602050305030304" pitchFamily="18" charset="0"/>
              </a:rPr>
              <a:t>-специалистов, социологов и политологов.</a:t>
            </a:r>
          </a:p>
          <a:p>
            <a:r>
              <a:rPr lang="ru-RU" sz="1600" b="1" dirty="0">
                <a:solidFill>
                  <a:schemeClr val="tx1">
                    <a:lumMod val="50000"/>
                    <a:lumOff val="50000"/>
                  </a:schemeClr>
                </a:solidFill>
                <a:latin typeface="Book Antiqua" panose="02040602050305030304" pitchFamily="18" charset="0"/>
              </a:rPr>
              <a:t>Финансовый университет – один из ведущих вузов страны:</a:t>
            </a:r>
          </a:p>
        </p:txBody>
      </p:sp>
      <p:sp>
        <p:nvSpPr>
          <p:cNvPr id="8" name="TextBox 7"/>
          <p:cNvSpPr txBox="1"/>
          <p:nvPr/>
        </p:nvSpPr>
        <p:spPr>
          <a:xfrm>
            <a:off x="720436" y="3274320"/>
            <a:ext cx="954107" cy="1015663"/>
          </a:xfrm>
          <a:prstGeom prst="rect">
            <a:avLst/>
          </a:prstGeom>
          <a:noFill/>
        </p:spPr>
        <p:txBody>
          <a:bodyPr wrap="none" rtlCol="0">
            <a:spAutoFit/>
          </a:bodyPr>
          <a:lstStyle/>
          <a:p>
            <a:r>
              <a:rPr lang="ru-RU" sz="6000" b="1" dirty="0">
                <a:solidFill>
                  <a:srgbClr val="256569"/>
                </a:solidFill>
                <a:latin typeface="Book Antiqua" panose="02040602050305030304" pitchFamily="18" charset="0"/>
              </a:rPr>
              <a:t>12</a:t>
            </a:r>
          </a:p>
        </p:txBody>
      </p:sp>
      <p:sp>
        <p:nvSpPr>
          <p:cNvPr id="9" name="TextBox 8"/>
          <p:cNvSpPr txBox="1"/>
          <p:nvPr/>
        </p:nvSpPr>
        <p:spPr>
          <a:xfrm>
            <a:off x="1605270" y="3412819"/>
            <a:ext cx="1454727" cy="738664"/>
          </a:xfrm>
          <a:prstGeom prst="rect">
            <a:avLst/>
          </a:prstGeom>
          <a:noFill/>
        </p:spPr>
        <p:txBody>
          <a:bodyPr wrap="square" rtlCol="0">
            <a:spAutoFit/>
          </a:bodyPr>
          <a:lstStyle/>
          <a:p>
            <a:r>
              <a:rPr lang="ru-RU" sz="1400" dirty="0">
                <a:solidFill>
                  <a:schemeClr val="tx1">
                    <a:lumMod val="65000"/>
                    <a:lumOff val="35000"/>
                  </a:schemeClr>
                </a:solidFill>
                <a:latin typeface="Book Antiqua" panose="02040602050305030304" pitchFamily="18" charset="0"/>
              </a:rPr>
              <a:t>направлений подготовки бакалавров</a:t>
            </a:r>
          </a:p>
        </p:txBody>
      </p:sp>
      <p:sp>
        <p:nvSpPr>
          <p:cNvPr id="10" name="TextBox 9"/>
          <p:cNvSpPr txBox="1"/>
          <p:nvPr/>
        </p:nvSpPr>
        <p:spPr>
          <a:xfrm>
            <a:off x="3338945" y="3274320"/>
            <a:ext cx="954107" cy="1015663"/>
          </a:xfrm>
          <a:prstGeom prst="rect">
            <a:avLst/>
          </a:prstGeom>
          <a:noFill/>
        </p:spPr>
        <p:txBody>
          <a:bodyPr wrap="none" rtlCol="0">
            <a:spAutoFit/>
          </a:bodyPr>
          <a:lstStyle/>
          <a:p>
            <a:r>
              <a:rPr lang="ru-RU" sz="6000" b="1" dirty="0">
                <a:solidFill>
                  <a:srgbClr val="256569"/>
                </a:solidFill>
                <a:latin typeface="Book Antiqua" panose="02040602050305030304" pitchFamily="18" charset="0"/>
              </a:rPr>
              <a:t>11</a:t>
            </a:r>
          </a:p>
        </p:txBody>
      </p:sp>
      <p:sp>
        <p:nvSpPr>
          <p:cNvPr id="11" name="TextBox 10"/>
          <p:cNvSpPr txBox="1"/>
          <p:nvPr/>
        </p:nvSpPr>
        <p:spPr>
          <a:xfrm>
            <a:off x="4223779" y="3412819"/>
            <a:ext cx="1454727" cy="738664"/>
          </a:xfrm>
          <a:prstGeom prst="rect">
            <a:avLst/>
          </a:prstGeom>
          <a:noFill/>
        </p:spPr>
        <p:txBody>
          <a:bodyPr wrap="square" rtlCol="0">
            <a:spAutoFit/>
          </a:bodyPr>
          <a:lstStyle/>
          <a:p>
            <a:r>
              <a:rPr lang="ru-RU" sz="1400" dirty="0">
                <a:solidFill>
                  <a:schemeClr val="tx1">
                    <a:lumMod val="65000"/>
                    <a:lumOff val="35000"/>
                  </a:schemeClr>
                </a:solidFill>
                <a:latin typeface="Book Antiqua" panose="02040602050305030304" pitchFamily="18" charset="0"/>
              </a:rPr>
              <a:t>направлений подготовки магистров</a:t>
            </a:r>
          </a:p>
        </p:txBody>
      </p:sp>
      <p:sp>
        <p:nvSpPr>
          <p:cNvPr id="12" name="TextBox 11"/>
          <p:cNvSpPr txBox="1"/>
          <p:nvPr/>
        </p:nvSpPr>
        <p:spPr>
          <a:xfrm>
            <a:off x="5791200" y="3274320"/>
            <a:ext cx="569387" cy="1015663"/>
          </a:xfrm>
          <a:prstGeom prst="rect">
            <a:avLst/>
          </a:prstGeom>
          <a:noFill/>
        </p:spPr>
        <p:txBody>
          <a:bodyPr wrap="none" rtlCol="0">
            <a:spAutoFit/>
          </a:bodyPr>
          <a:lstStyle/>
          <a:p>
            <a:r>
              <a:rPr lang="ru-RU" sz="6000" b="1" dirty="0">
                <a:solidFill>
                  <a:srgbClr val="256569"/>
                </a:solidFill>
                <a:latin typeface="Book Antiqua" panose="02040602050305030304" pitchFamily="18" charset="0"/>
              </a:rPr>
              <a:t>9</a:t>
            </a:r>
          </a:p>
        </p:txBody>
      </p:sp>
      <p:sp>
        <p:nvSpPr>
          <p:cNvPr id="13" name="TextBox 12"/>
          <p:cNvSpPr txBox="1"/>
          <p:nvPr/>
        </p:nvSpPr>
        <p:spPr>
          <a:xfrm>
            <a:off x="6360587" y="3440973"/>
            <a:ext cx="2571798" cy="954107"/>
          </a:xfrm>
          <a:prstGeom prst="rect">
            <a:avLst/>
          </a:prstGeom>
          <a:noFill/>
        </p:spPr>
        <p:txBody>
          <a:bodyPr wrap="square" rtlCol="0">
            <a:spAutoFit/>
          </a:bodyPr>
          <a:lstStyle/>
          <a:p>
            <a:r>
              <a:rPr lang="ru-RU" sz="1400" dirty="0">
                <a:solidFill>
                  <a:schemeClr val="tx1">
                    <a:lumMod val="65000"/>
                    <a:lumOff val="35000"/>
                  </a:schemeClr>
                </a:solidFill>
                <a:latin typeface="Book Antiqua" panose="02040602050305030304" pitchFamily="18" charset="0"/>
              </a:rPr>
              <a:t>основных образовательных программ среднего профессионального образования</a:t>
            </a:r>
          </a:p>
        </p:txBody>
      </p:sp>
      <p:sp>
        <p:nvSpPr>
          <p:cNvPr id="14" name="TextBox 13"/>
          <p:cNvSpPr txBox="1"/>
          <p:nvPr/>
        </p:nvSpPr>
        <p:spPr>
          <a:xfrm>
            <a:off x="770784" y="4605923"/>
            <a:ext cx="954107" cy="1015663"/>
          </a:xfrm>
          <a:prstGeom prst="rect">
            <a:avLst/>
          </a:prstGeom>
          <a:noFill/>
        </p:spPr>
        <p:txBody>
          <a:bodyPr wrap="none" rtlCol="0">
            <a:spAutoFit/>
          </a:bodyPr>
          <a:lstStyle/>
          <a:p>
            <a:r>
              <a:rPr lang="ru-RU" sz="6000" b="1" dirty="0">
                <a:solidFill>
                  <a:srgbClr val="256569"/>
                </a:solidFill>
                <a:latin typeface="Book Antiqua" panose="02040602050305030304" pitchFamily="18" charset="0"/>
              </a:rPr>
              <a:t>10</a:t>
            </a:r>
          </a:p>
        </p:txBody>
      </p:sp>
      <p:sp>
        <p:nvSpPr>
          <p:cNvPr id="15" name="TextBox 14"/>
          <p:cNvSpPr txBox="1"/>
          <p:nvPr/>
        </p:nvSpPr>
        <p:spPr>
          <a:xfrm>
            <a:off x="1655618" y="4744422"/>
            <a:ext cx="1454727" cy="523220"/>
          </a:xfrm>
          <a:prstGeom prst="rect">
            <a:avLst/>
          </a:prstGeom>
          <a:noFill/>
        </p:spPr>
        <p:txBody>
          <a:bodyPr wrap="square" rtlCol="0">
            <a:spAutoFit/>
          </a:bodyPr>
          <a:lstStyle/>
          <a:p>
            <a:r>
              <a:rPr lang="ru-RU" sz="1400" dirty="0">
                <a:solidFill>
                  <a:schemeClr val="tx1">
                    <a:lumMod val="65000"/>
                    <a:lumOff val="35000"/>
                  </a:schemeClr>
                </a:solidFill>
                <a:latin typeface="Book Antiqua" panose="02040602050305030304" pitchFamily="18" charset="0"/>
              </a:rPr>
              <a:t>программ МВА</a:t>
            </a:r>
          </a:p>
        </p:txBody>
      </p:sp>
      <p:sp>
        <p:nvSpPr>
          <p:cNvPr id="16" name="TextBox 15"/>
          <p:cNvSpPr txBox="1"/>
          <p:nvPr/>
        </p:nvSpPr>
        <p:spPr>
          <a:xfrm>
            <a:off x="3338945" y="4605923"/>
            <a:ext cx="1338828" cy="1015663"/>
          </a:xfrm>
          <a:prstGeom prst="rect">
            <a:avLst/>
          </a:prstGeom>
          <a:noFill/>
        </p:spPr>
        <p:txBody>
          <a:bodyPr wrap="none" rtlCol="0">
            <a:spAutoFit/>
          </a:bodyPr>
          <a:lstStyle/>
          <a:p>
            <a:r>
              <a:rPr lang="ru-RU" sz="6000" b="1" dirty="0">
                <a:solidFill>
                  <a:srgbClr val="256569"/>
                </a:solidFill>
                <a:latin typeface="Book Antiqua" panose="02040602050305030304" pitchFamily="18" charset="0"/>
              </a:rPr>
              <a:t>108</a:t>
            </a:r>
          </a:p>
        </p:txBody>
      </p:sp>
      <p:sp>
        <p:nvSpPr>
          <p:cNvPr id="17" name="TextBox 16"/>
          <p:cNvSpPr txBox="1"/>
          <p:nvPr/>
        </p:nvSpPr>
        <p:spPr>
          <a:xfrm>
            <a:off x="4744928" y="4744422"/>
            <a:ext cx="2661930" cy="738664"/>
          </a:xfrm>
          <a:prstGeom prst="rect">
            <a:avLst/>
          </a:prstGeom>
          <a:noFill/>
        </p:spPr>
        <p:txBody>
          <a:bodyPr wrap="square" rtlCol="0">
            <a:spAutoFit/>
          </a:bodyPr>
          <a:lstStyle/>
          <a:p>
            <a:r>
              <a:rPr lang="ru-RU" sz="1400" dirty="0">
                <a:solidFill>
                  <a:schemeClr val="tx1">
                    <a:lumMod val="65000"/>
                    <a:lumOff val="35000"/>
                  </a:schemeClr>
                </a:solidFill>
                <a:latin typeface="Book Antiqua" panose="02040602050305030304" pitchFamily="18" charset="0"/>
              </a:rPr>
              <a:t>программ переподготовки и повышения квалификации специалистов</a:t>
            </a:r>
          </a:p>
        </p:txBody>
      </p:sp>
    </p:spTree>
    <p:extLst>
      <p:ext uri="{BB962C8B-B14F-4D97-AF65-F5344CB8AC3E}">
        <p14:creationId xmlns:p14="http://schemas.microsoft.com/office/powerpoint/2010/main" val="220431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ятиугольник 2"/>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5" name="TextBox 4"/>
          <p:cNvSpPr txBox="1"/>
          <p:nvPr/>
        </p:nvSpPr>
        <p:spPr>
          <a:xfrm>
            <a:off x="2382982" y="577334"/>
            <a:ext cx="2685351" cy="369332"/>
          </a:xfrm>
          <a:prstGeom prst="rect">
            <a:avLst/>
          </a:prstGeom>
          <a:noFill/>
        </p:spPr>
        <p:txBody>
          <a:bodyPr wrap="none" rtlCol="0">
            <a:spAutoFit/>
          </a:bodyPr>
          <a:lstStyle/>
          <a:p>
            <a:r>
              <a:rPr lang="ru-RU" b="1" dirty="0">
                <a:solidFill>
                  <a:schemeClr val="bg1"/>
                </a:solidFill>
                <a:latin typeface="Book Antiqua" panose="02040602050305030304" pitchFamily="18" charset="0"/>
              </a:rPr>
              <a:t>НАЗВАНИЕ СЛАЙДА</a:t>
            </a:r>
          </a:p>
        </p:txBody>
      </p:sp>
      <p:sp>
        <p:nvSpPr>
          <p:cNvPr id="6" name="TextBox 5"/>
          <p:cNvSpPr txBox="1"/>
          <p:nvPr/>
        </p:nvSpPr>
        <p:spPr>
          <a:xfrm>
            <a:off x="4890655" y="1510146"/>
            <a:ext cx="4041730" cy="3293209"/>
          </a:xfrm>
          <a:prstGeom prst="rect">
            <a:avLst/>
          </a:prstGeom>
          <a:noFill/>
        </p:spPr>
        <p:txBody>
          <a:bodyPr wrap="square" rtlCol="0">
            <a:spAutoFit/>
          </a:bodyPr>
          <a:lstStyle/>
          <a:p>
            <a:r>
              <a:rPr lang="ru-RU" sz="1600" dirty="0">
                <a:solidFill>
                  <a:schemeClr val="tx1">
                    <a:lumMod val="50000"/>
                    <a:lumOff val="50000"/>
                  </a:schemeClr>
                </a:solidFill>
                <a:latin typeface="Book Antiqua" panose="02040602050305030304" pitchFamily="18" charset="0"/>
              </a:rPr>
              <a:t>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 (далее Финансовый университет) - один из старейших российских вузов, готовящих экономистов, финансистов, юристов по финансовому праву, математиков, </a:t>
            </a:r>
            <a:r>
              <a:rPr lang="ru-RU" sz="1600" dirty="0" err="1">
                <a:solidFill>
                  <a:schemeClr val="tx1">
                    <a:lumMod val="50000"/>
                    <a:lumOff val="50000"/>
                  </a:schemeClr>
                </a:solidFill>
                <a:latin typeface="Book Antiqua" panose="02040602050305030304" pitchFamily="18" charset="0"/>
              </a:rPr>
              <a:t>ит</a:t>
            </a:r>
            <a:r>
              <a:rPr lang="ru-RU" sz="1600" dirty="0">
                <a:solidFill>
                  <a:schemeClr val="tx1">
                    <a:lumMod val="50000"/>
                    <a:lumOff val="50000"/>
                  </a:schemeClr>
                </a:solidFill>
                <a:latin typeface="Book Antiqua" panose="02040602050305030304" pitchFamily="18" charset="0"/>
              </a:rPr>
              <a:t>-специалистов, социологов и политологов.</a:t>
            </a:r>
          </a:p>
          <a:p>
            <a:r>
              <a:rPr lang="ru-RU" sz="1600" b="1" dirty="0">
                <a:solidFill>
                  <a:schemeClr val="tx1">
                    <a:lumMod val="50000"/>
                    <a:lumOff val="50000"/>
                  </a:schemeClr>
                </a:solidFill>
                <a:latin typeface="Book Antiqua" panose="02040602050305030304" pitchFamily="18" charset="0"/>
              </a:rPr>
              <a:t>Финансовый университет – один из ведущих вузов страны:</a:t>
            </a:r>
          </a:p>
        </p:txBody>
      </p:sp>
      <p:sp>
        <p:nvSpPr>
          <p:cNvPr id="7" name="TextBox 6"/>
          <p:cNvSpPr txBox="1"/>
          <p:nvPr/>
        </p:nvSpPr>
        <p:spPr>
          <a:xfrm>
            <a:off x="4890655" y="5052737"/>
            <a:ext cx="4041730" cy="1446550"/>
          </a:xfrm>
          <a:prstGeom prst="rect">
            <a:avLst/>
          </a:prstGeom>
          <a:noFill/>
        </p:spPr>
        <p:txBody>
          <a:bodyPr wrap="square" rtlCol="0">
            <a:spAutoFit/>
          </a:bodyPr>
          <a:lstStyle/>
          <a:p>
            <a:r>
              <a:rPr lang="ru-RU" sz="1100" dirty="0">
                <a:solidFill>
                  <a:schemeClr val="tx1">
                    <a:lumMod val="65000"/>
                    <a:lumOff val="35000"/>
                  </a:schemeClr>
                </a:solidFill>
                <a:latin typeface="Book Antiqua" panose="02040602050305030304" pitchFamily="18" charset="0"/>
              </a:rPr>
              <a:t>Финансовый университет – один из ведущих вузов страны, реализующий </a:t>
            </a:r>
            <a:r>
              <a:rPr lang="ru-RU" sz="1100" b="1" dirty="0">
                <a:solidFill>
                  <a:schemeClr val="tx1">
                    <a:lumMod val="65000"/>
                    <a:lumOff val="35000"/>
                  </a:schemeClr>
                </a:solidFill>
                <a:latin typeface="Book Antiqua" panose="02040602050305030304" pitchFamily="18" charset="0"/>
              </a:rPr>
              <a:t>12 </a:t>
            </a:r>
            <a:r>
              <a:rPr lang="ru-RU" sz="1100" dirty="0">
                <a:solidFill>
                  <a:schemeClr val="tx1">
                    <a:lumMod val="65000"/>
                    <a:lumOff val="35000"/>
                  </a:schemeClr>
                </a:solidFill>
                <a:latin typeface="Book Antiqua" panose="02040602050305030304" pitchFamily="18" charset="0"/>
              </a:rPr>
              <a:t>направлений подготовки бакалавров (</a:t>
            </a:r>
            <a:r>
              <a:rPr lang="ru-RU" sz="1100" b="1" dirty="0">
                <a:solidFill>
                  <a:schemeClr val="tx1">
                    <a:lumMod val="65000"/>
                    <a:lumOff val="35000"/>
                  </a:schemeClr>
                </a:solidFill>
                <a:latin typeface="Book Antiqua" panose="02040602050305030304" pitchFamily="18" charset="0"/>
              </a:rPr>
              <a:t>28 </a:t>
            </a:r>
            <a:r>
              <a:rPr lang="ru-RU" sz="1100" dirty="0">
                <a:solidFill>
                  <a:schemeClr val="tx1">
                    <a:lumMod val="65000"/>
                    <a:lumOff val="35000"/>
                  </a:schemeClr>
                </a:solidFill>
                <a:latin typeface="Book Antiqua" panose="02040602050305030304" pitchFamily="18" charset="0"/>
              </a:rPr>
              <a:t>профиля подготовки), </a:t>
            </a:r>
            <a:r>
              <a:rPr lang="ru-RU" sz="1100" b="1" dirty="0">
                <a:solidFill>
                  <a:schemeClr val="tx1">
                    <a:lumMod val="65000"/>
                    <a:lumOff val="35000"/>
                  </a:schemeClr>
                </a:solidFill>
                <a:latin typeface="Book Antiqua" panose="02040602050305030304" pitchFamily="18" charset="0"/>
              </a:rPr>
              <a:t>11 </a:t>
            </a:r>
            <a:r>
              <a:rPr lang="ru-RU" sz="1100" dirty="0">
                <a:solidFill>
                  <a:schemeClr val="tx1">
                    <a:lumMod val="65000"/>
                    <a:lumOff val="35000"/>
                  </a:schemeClr>
                </a:solidFill>
                <a:latin typeface="Book Antiqua" panose="02040602050305030304" pitchFamily="18" charset="0"/>
              </a:rPr>
              <a:t>направлений подготовки магистров (более </a:t>
            </a:r>
            <a:r>
              <a:rPr lang="ru-RU" sz="1100" b="1" dirty="0">
                <a:solidFill>
                  <a:schemeClr val="tx1">
                    <a:lumMod val="65000"/>
                    <a:lumOff val="35000"/>
                  </a:schemeClr>
                </a:solidFill>
                <a:latin typeface="Book Antiqua" panose="02040602050305030304" pitchFamily="18" charset="0"/>
              </a:rPr>
              <a:t>50 </a:t>
            </a:r>
            <a:r>
              <a:rPr lang="ru-RU" sz="1100" dirty="0">
                <a:solidFill>
                  <a:schemeClr val="tx1">
                    <a:lumMod val="65000"/>
                    <a:lumOff val="35000"/>
                  </a:schemeClr>
                </a:solidFill>
                <a:latin typeface="Book Antiqua" panose="02040602050305030304" pitchFamily="18" charset="0"/>
              </a:rPr>
              <a:t>магистерских программ), </a:t>
            </a:r>
            <a:r>
              <a:rPr lang="ru-RU" sz="1100" b="1" dirty="0">
                <a:solidFill>
                  <a:schemeClr val="tx1">
                    <a:lumMod val="65000"/>
                    <a:lumOff val="35000"/>
                  </a:schemeClr>
                </a:solidFill>
                <a:latin typeface="Book Antiqua" panose="02040602050305030304" pitchFamily="18" charset="0"/>
              </a:rPr>
              <a:t>9 </a:t>
            </a:r>
            <a:r>
              <a:rPr lang="ru-RU" sz="1100" dirty="0">
                <a:solidFill>
                  <a:schemeClr val="tx1">
                    <a:lumMod val="65000"/>
                    <a:lumOff val="35000"/>
                  </a:schemeClr>
                </a:solidFill>
                <a:latin typeface="Book Antiqua" panose="02040602050305030304" pitchFamily="18" charset="0"/>
              </a:rPr>
              <a:t>основных образовательных программ среднего профессионального образования, а также </a:t>
            </a:r>
            <a:r>
              <a:rPr lang="ru-RU" sz="1100" b="1" dirty="0">
                <a:solidFill>
                  <a:schemeClr val="tx1">
                    <a:lumMod val="65000"/>
                    <a:lumOff val="35000"/>
                  </a:schemeClr>
                </a:solidFill>
                <a:latin typeface="Book Antiqua" panose="02040602050305030304" pitchFamily="18" charset="0"/>
              </a:rPr>
              <a:t>10</a:t>
            </a:r>
            <a:r>
              <a:rPr lang="ru-RU" sz="1100" dirty="0">
                <a:solidFill>
                  <a:schemeClr val="tx1">
                    <a:lumMod val="65000"/>
                    <a:lumOff val="35000"/>
                  </a:schemeClr>
                </a:solidFill>
                <a:latin typeface="Book Antiqua" panose="02040602050305030304" pitchFamily="18" charset="0"/>
              </a:rPr>
              <a:t>программ МВА и </a:t>
            </a:r>
            <a:r>
              <a:rPr lang="ru-RU" sz="1100" b="1" dirty="0">
                <a:solidFill>
                  <a:schemeClr val="tx1">
                    <a:lumMod val="65000"/>
                    <a:lumOff val="35000"/>
                  </a:schemeClr>
                </a:solidFill>
                <a:latin typeface="Book Antiqua" panose="02040602050305030304" pitchFamily="18" charset="0"/>
              </a:rPr>
              <a:t>108 </a:t>
            </a:r>
            <a:r>
              <a:rPr lang="ru-RU" sz="1100" dirty="0">
                <a:solidFill>
                  <a:schemeClr val="tx1">
                    <a:lumMod val="65000"/>
                    <a:lumOff val="35000"/>
                  </a:schemeClr>
                </a:solidFill>
                <a:latin typeface="Book Antiqua" panose="02040602050305030304" pitchFamily="18" charset="0"/>
              </a:rPr>
              <a:t>программ переподготовки и повышения квалификации специалистов.</a:t>
            </a:r>
          </a:p>
        </p:txBody>
      </p:sp>
      <p:sp>
        <p:nvSpPr>
          <p:cNvPr id="8" name="Прямоугольник 7"/>
          <p:cNvSpPr/>
          <p:nvPr/>
        </p:nvSpPr>
        <p:spPr>
          <a:xfrm>
            <a:off x="4979494" y="4905186"/>
            <a:ext cx="3864052" cy="45719"/>
          </a:xfrm>
          <a:prstGeom prst="rect">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p:nvPicPr>
        <p:blipFill rotWithShape="1">
          <a:blip r:embed="rId3">
            <a:extLst>
              <a:ext uri="{28A0092B-C50C-407E-A947-70E740481C1C}">
                <a14:useLocalDpi xmlns:a14="http://schemas.microsoft.com/office/drawing/2010/main" val="0"/>
              </a:ext>
            </a:extLst>
          </a:blip>
          <a:srcRect l="13006" r="30430"/>
          <a:stretch/>
        </p:blipFill>
        <p:spPr>
          <a:xfrm>
            <a:off x="366533" y="1510146"/>
            <a:ext cx="4233176" cy="4989141"/>
          </a:xfrm>
          <a:prstGeom prst="rect">
            <a:avLst/>
          </a:prstGeom>
        </p:spPr>
      </p:pic>
    </p:spTree>
    <p:extLst>
      <p:ext uri="{BB962C8B-B14F-4D97-AF65-F5344CB8AC3E}">
        <p14:creationId xmlns:p14="http://schemas.microsoft.com/office/powerpoint/2010/main" val="383911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ятиугольник 4"/>
          <p:cNvSpPr/>
          <p:nvPr/>
        </p:nvSpPr>
        <p:spPr>
          <a:xfrm>
            <a:off x="0" y="484909"/>
            <a:ext cx="5389418" cy="554182"/>
          </a:xfrm>
          <a:prstGeom prst="homePlate">
            <a:avLst/>
          </a:prstGeom>
          <a:solidFill>
            <a:srgbClr val="256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p:cNvPicPr>
            <a:picLocks noChangeAspect="1"/>
          </p:cNvPicPr>
          <p:nvPr/>
        </p:nvPicPr>
        <p:blipFill rotWithShape="1">
          <a:blip r:embed="rId2" cstate="print">
            <a:extLst>
              <a:ext uri="{28A0092B-C50C-407E-A947-70E740481C1C}">
                <a14:useLocalDpi xmlns:a14="http://schemas.microsoft.com/office/drawing/2010/main" val="0"/>
              </a:ext>
            </a:extLst>
          </a:blip>
          <a:srcRect t="23839" b="55757"/>
          <a:stretch/>
        </p:blipFill>
        <p:spPr>
          <a:xfrm>
            <a:off x="7208158" y="427844"/>
            <a:ext cx="1724227" cy="611247"/>
          </a:xfrm>
          <a:prstGeom prst="rect">
            <a:avLst/>
          </a:prstGeom>
        </p:spPr>
      </p:pic>
      <p:sp>
        <p:nvSpPr>
          <p:cNvPr id="7" name="TextBox 6"/>
          <p:cNvSpPr txBox="1"/>
          <p:nvPr/>
        </p:nvSpPr>
        <p:spPr>
          <a:xfrm>
            <a:off x="392817" y="577334"/>
            <a:ext cx="4280339" cy="369332"/>
          </a:xfrm>
          <a:prstGeom prst="rect">
            <a:avLst/>
          </a:prstGeom>
          <a:noFill/>
        </p:spPr>
        <p:txBody>
          <a:bodyPr wrap="none" rtlCol="0">
            <a:spAutoFit/>
          </a:bodyPr>
          <a:lstStyle/>
          <a:p>
            <a:r>
              <a:rPr lang="ru-RU" dirty="0">
                <a:solidFill>
                  <a:schemeClr val="bg1"/>
                </a:solidFill>
              </a:rPr>
              <a:t>Кривая производственных возможностей</a:t>
            </a:r>
            <a:endParaRPr lang="ru-RU" b="1" dirty="0">
              <a:solidFill>
                <a:schemeClr val="bg1"/>
              </a:solidFill>
              <a:latin typeface="Book Antiqua" panose="02040602050305030304" pitchFamily="18" charset="0"/>
            </a:endParaRPr>
          </a:p>
        </p:txBody>
      </p:sp>
      <p:pic>
        <p:nvPicPr>
          <p:cNvPr id="1030" name="Picture 6" descr="https://lh7-rt.googleusercontent.com/slidesz/AGV_vUcyAXk5xmVtcOXvHgVHjLOVhUtJrCOPZIBN5yIEWEe9dWOTxKEO1eQOM1xhLggB0TJ3lRPh1FuvbUOrTCd-2wLp_VpPexRc0hjtmRY97TAdWUsncjCENmoDVrh68rZeMxmEZOFefaoQAj_TJSEbZhjMw53WCY9G=s2048?key=kqWw1oXNoSz8SIQyHsQL4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86" y="1583266"/>
            <a:ext cx="5145032" cy="31728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Таблица 7"/>
          <p:cNvGraphicFramePr>
            <a:graphicFrameLocks noGrp="1"/>
          </p:cNvGraphicFramePr>
          <p:nvPr>
            <p:extLst>
              <p:ext uri="{D42A27DB-BD31-4B8C-83A1-F6EECF244321}">
                <p14:modId xmlns:p14="http://schemas.microsoft.com/office/powerpoint/2010/main" val="638140498"/>
              </p:ext>
            </p:extLst>
          </p:nvPr>
        </p:nvGraphicFramePr>
        <p:xfrm>
          <a:off x="6025963" y="2026344"/>
          <a:ext cx="2686050" cy="1343025"/>
        </p:xfrm>
        <a:graphic>
          <a:graphicData uri="http://schemas.openxmlformats.org/drawingml/2006/table">
            <a:tbl>
              <a:tblPr/>
              <a:tblGrid>
                <a:gridCol w="781050"/>
                <a:gridCol w="952500"/>
                <a:gridCol w="952500"/>
              </a:tblGrid>
              <a:tr h="342900">
                <a:tc>
                  <a:txBody>
                    <a:bodyPr/>
                    <a:lstStyle/>
                    <a:p>
                      <a:pPr rtl="0" fontAlgn="b">
                        <a:spcBef>
                          <a:spcPts val="0"/>
                        </a:spcBef>
                        <a:spcAft>
                          <a:spcPts val="0"/>
                        </a:spcAft>
                      </a:pPr>
                      <a:r>
                        <a:rPr lang="ru-RU" sz="1000" b="0" i="0" u="none" strike="noStrike">
                          <a:solidFill>
                            <a:srgbClr val="000000"/>
                          </a:solidFill>
                          <a:effectLst/>
                          <a:latin typeface="Arial"/>
                        </a:rPr>
                        <a:t>Варианты</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ru-RU" sz="1000" b="0" i="0" u="none" strike="noStrike">
                          <a:solidFill>
                            <a:srgbClr val="000000"/>
                          </a:solidFill>
                          <a:effectLst/>
                          <a:latin typeface="Arial"/>
                        </a:rPr>
                        <a:t>Программное обеспечение</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spcBef>
                          <a:spcPts val="0"/>
                        </a:spcBef>
                        <a:spcAft>
                          <a:spcPts val="0"/>
                        </a:spcAft>
                      </a:pPr>
                      <a:r>
                        <a:rPr lang="ru-RU" sz="1000" b="0" i="0" u="none" strike="noStrike">
                          <a:solidFill>
                            <a:srgbClr val="000000"/>
                          </a:solidFill>
                          <a:effectLst/>
                          <a:latin typeface="Arial"/>
                        </a:rPr>
                        <a:t>Мобильные приложения</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spcBef>
                          <a:spcPts val="0"/>
                        </a:spcBef>
                        <a:spcAft>
                          <a:spcPts val="0"/>
                        </a:spcAft>
                      </a:pPr>
                      <a:r>
                        <a:rPr lang="en-US" sz="1000" b="0" i="0" u="none" strike="noStrike">
                          <a:solidFill>
                            <a:srgbClr val="000000"/>
                          </a:solidFill>
                          <a:effectLst/>
                          <a:latin typeface="Arial"/>
                        </a:rPr>
                        <a:t>A</a:t>
                      </a:r>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0</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25</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spcBef>
                          <a:spcPts val="0"/>
                        </a:spcBef>
                        <a:spcAft>
                          <a:spcPts val="0"/>
                        </a:spcAft>
                      </a:pPr>
                      <a:r>
                        <a:rPr lang="en-US" sz="1000" b="0" i="0" u="none" strike="noStrike">
                          <a:solidFill>
                            <a:srgbClr val="000000"/>
                          </a:solidFill>
                          <a:effectLst/>
                          <a:latin typeface="Arial"/>
                        </a:rPr>
                        <a:t>B</a:t>
                      </a:r>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5</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23</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spcBef>
                          <a:spcPts val="0"/>
                        </a:spcBef>
                        <a:spcAft>
                          <a:spcPts val="0"/>
                        </a:spcAft>
                      </a:pPr>
                      <a:r>
                        <a:rPr lang="en-US" sz="1000" b="0" i="0" u="none" strike="noStrike">
                          <a:solidFill>
                            <a:srgbClr val="000000"/>
                          </a:solidFill>
                          <a:effectLst/>
                          <a:latin typeface="Arial"/>
                        </a:rPr>
                        <a:t>C</a:t>
                      </a:r>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12</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18</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spcBef>
                          <a:spcPts val="0"/>
                        </a:spcBef>
                        <a:spcAft>
                          <a:spcPts val="0"/>
                        </a:spcAft>
                      </a:pPr>
                      <a:r>
                        <a:rPr lang="en-US" sz="1000" b="0" i="0" u="none" strike="noStrike">
                          <a:solidFill>
                            <a:srgbClr val="000000"/>
                          </a:solidFill>
                          <a:effectLst/>
                          <a:latin typeface="Arial"/>
                        </a:rPr>
                        <a:t>D</a:t>
                      </a:r>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17</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10</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200025">
                <a:tc>
                  <a:txBody>
                    <a:bodyPr/>
                    <a:lstStyle/>
                    <a:p>
                      <a:pPr algn="ctr" rtl="0" fontAlgn="b">
                        <a:spcBef>
                          <a:spcPts val="0"/>
                        </a:spcBef>
                        <a:spcAft>
                          <a:spcPts val="0"/>
                        </a:spcAft>
                      </a:pPr>
                      <a:r>
                        <a:rPr lang="en-US" sz="1000" b="0" i="0" u="none" strike="noStrike">
                          <a:solidFill>
                            <a:srgbClr val="000000"/>
                          </a:solidFill>
                          <a:effectLst/>
                          <a:latin typeface="Arial"/>
                        </a:rPr>
                        <a:t>E</a:t>
                      </a:r>
                      <a:endParaRPr lang="en-US">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a:solidFill>
                            <a:srgbClr val="000000"/>
                          </a:solidFill>
                          <a:effectLst/>
                          <a:latin typeface="Arial"/>
                        </a:rPr>
                        <a:t>20</a:t>
                      </a:r>
                      <a:endParaRPr lang="ru-RU">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ru-RU" sz="1000" b="0" i="0" u="none" strike="noStrike" dirty="0">
                          <a:solidFill>
                            <a:srgbClr val="000000"/>
                          </a:solidFill>
                          <a:effectLst/>
                          <a:latin typeface="Arial"/>
                        </a:rPr>
                        <a:t>0</a:t>
                      </a:r>
                      <a:endParaRPr lang="ru-RU"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10" name="Прямоугольник 9"/>
          <p:cNvSpPr/>
          <p:nvPr/>
        </p:nvSpPr>
        <p:spPr>
          <a:xfrm>
            <a:off x="5827059" y="3505217"/>
            <a:ext cx="3316941" cy="738664"/>
          </a:xfrm>
          <a:prstGeom prst="rect">
            <a:avLst/>
          </a:prstGeom>
        </p:spPr>
        <p:txBody>
          <a:bodyPr wrap="square">
            <a:spAutoFit/>
          </a:bodyPr>
          <a:lstStyle/>
          <a:p>
            <a:r>
              <a:rPr lang="ru-RU" sz="1400" dirty="0"/>
              <a:t>Точка F — недопроизводство</a:t>
            </a:r>
            <a:br>
              <a:rPr lang="ru-RU" sz="1400" dirty="0"/>
            </a:br>
            <a:r>
              <a:rPr lang="ru-RU" sz="1400" dirty="0"/>
              <a:t>Точка G — невозможный объем производства при данных ресурсах</a:t>
            </a:r>
            <a:endParaRPr lang="ru-RU" sz="1400" dirty="0">
              <a:effectLst/>
            </a:endParaRPr>
          </a:p>
        </p:txBody>
      </p:sp>
      <p:sp>
        <p:nvSpPr>
          <p:cNvPr id="11" name="Прямоугольник 10"/>
          <p:cNvSpPr/>
          <p:nvPr/>
        </p:nvSpPr>
        <p:spPr>
          <a:xfrm>
            <a:off x="726139" y="5004714"/>
            <a:ext cx="7709647" cy="1169551"/>
          </a:xfrm>
          <a:prstGeom prst="rect">
            <a:avLst/>
          </a:prstGeom>
        </p:spPr>
        <p:txBody>
          <a:bodyPr wrap="square">
            <a:spAutoFit/>
          </a:bodyPr>
          <a:lstStyle/>
          <a:p>
            <a:r>
              <a:rPr lang="ru-RU" sz="1400" dirty="0"/>
              <a:t>Вывод: объем производства ИТ-продуктов ограничен количеством разработчиков и мощностями серверной инфраструктуры. По закону убывающей отдачи компания может за год либо разработать мобильные приложения для 25 клиентов, либо разработать программное обеспечение для 20 компаний, либо выбрать один из промежуточных вариантов. Вариант D предпочтительнее, так как программное обеспечение для бизнеса приносит больше выручки.</a:t>
            </a:r>
            <a:endParaRPr lang="ru-RU" sz="1400" dirty="0">
              <a:effectLst/>
            </a:endParaRPr>
          </a:p>
        </p:txBody>
      </p:sp>
      <p:sp>
        <p:nvSpPr>
          <p:cNvPr id="12" name="Прямоугольник 11"/>
          <p:cNvSpPr/>
          <p:nvPr/>
        </p:nvSpPr>
        <p:spPr>
          <a:xfrm>
            <a:off x="863118" y="1451393"/>
            <a:ext cx="317716" cy="369332"/>
          </a:xfrm>
          <a:prstGeom prst="rect">
            <a:avLst/>
          </a:prstGeom>
        </p:spPr>
        <p:txBody>
          <a:bodyPr wrap="none">
            <a:spAutoFit/>
          </a:bodyPr>
          <a:lstStyle/>
          <a:p>
            <a:r>
              <a:rPr lang="en-US" dirty="0"/>
              <a:t>A</a:t>
            </a:r>
            <a:endParaRPr lang="en-US" dirty="0">
              <a:effectLst/>
            </a:endParaRPr>
          </a:p>
        </p:txBody>
      </p:sp>
      <p:sp>
        <p:nvSpPr>
          <p:cNvPr id="13" name="Прямоугольник 12"/>
          <p:cNvSpPr/>
          <p:nvPr/>
        </p:nvSpPr>
        <p:spPr>
          <a:xfrm>
            <a:off x="1924962" y="1577894"/>
            <a:ext cx="309700" cy="369332"/>
          </a:xfrm>
          <a:prstGeom prst="rect">
            <a:avLst/>
          </a:prstGeom>
        </p:spPr>
        <p:txBody>
          <a:bodyPr wrap="none">
            <a:spAutoFit/>
          </a:bodyPr>
          <a:lstStyle/>
          <a:p>
            <a:r>
              <a:rPr lang="en-US" dirty="0"/>
              <a:t>B</a:t>
            </a:r>
            <a:endParaRPr lang="en-US" dirty="0">
              <a:effectLst/>
            </a:endParaRPr>
          </a:p>
        </p:txBody>
      </p:sp>
      <p:sp>
        <p:nvSpPr>
          <p:cNvPr id="15" name="Прямоугольник 14"/>
          <p:cNvSpPr/>
          <p:nvPr/>
        </p:nvSpPr>
        <p:spPr>
          <a:xfrm>
            <a:off x="2694709" y="2588131"/>
            <a:ext cx="290464" cy="369332"/>
          </a:xfrm>
          <a:prstGeom prst="rect">
            <a:avLst/>
          </a:prstGeom>
        </p:spPr>
        <p:txBody>
          <a:bodyPr wrap="none">
            <a:spAutoFit/>
          </a:bodyPr>
          <a:lstStyle/>
          <a:p>
            <a:r>
              <a:rPr lang="en-US" dirty="0"/>
              <a:t>F</a:t>
            </a:r>
            <a:endParaRPr lang="en-US" dirty="0">
              <a:effectLst/>
            </a:endParaRPr>
          </a:p>
        </p:txBody>
      </p:sp>
      <p:sp>
        <p:nvSpPr>
          <p:cNvPr id="16" name="Прямоугольник 15"/>
          <p:cNvSpPr/>
          <p:nvPr/>
        </p:nvSpPr>
        <p:spPr>
          <a:xfrm>
            <a:off x="3446788" y="2075330"/>
            <a:ext cx="308098" cy="369332"/>
          </a:xfrm>
          <a:prstGeom prst="rect">
            <a:avLst/>
          </a:prstGeom>
        </p:spPr>
        <p:txBody>
          <a:bodyPr wrap="none">
            <a:spAutoFit/>
          </a:bodyPr>
          <a:lstStyle/>
          <a:p>
            <a:r>
              <a:rPr lang="en-US" dirty="0"/>
              <a:t>C</a:t>
            </a:r>
            <a:endParaRPr lang="en-US" dirty="0">
              <a:effectLst/>
            </a:endParaRPr>
          </a:p>
        </p:txBody>
      </p:sp>
      <p:sp>
        <p:nvSpPr>
          <p:cNvPr id="17" name="Прямоугольник 16"/>
          <p:cNvSpPr/>
          <p:nvPr/>
        </p:nvSpPr>
        <p:spPr>
          <a:xfrm>
            <a:off x="4342616" y="1953417"/>
            <a:ext cx="330540" cy="369332"/>
          </a:xfrm>
          <a:prstGeom prst="rect">
            <a:avLst/>
          </a:prstGeom>
        </p:spPr>
        <p:txBody>
          <a:bodyPr wrap="none">
            <a:spAutoFit/>
          </a:bodyPr>
          <a:lstStyle/>
          <a:p>
            <a:r>
              <a:rPr lang="en-US" dirty="0"/>
              <a:t>G</a:t>
            </a:r>
            <a:endParaRPr lang="en-US" dirty="0">
              <a:effectLst/>
            </a:endParaRPr>
          </a:p>
        </p:txBody>
      </p:sp>
      <p:sp>
        <p:nvSpPr>
          <p:cNvPr id="18" name="Прямоугольник 17"/>
          <p:cNvSpPr/>
          <p:nvPr/>
        </p:nvSpPr>
        <p:spPr>
          <a:xfrm>
            <a:off x="4646262" y="2895635"/>
            <a:ext cx="327334" cy="369332"/>
          </a:xfrm>
          <a:prstGeom prst="rect">
            <a:avLst/>
          </a:prstGeom>
        </p:spPr>
        <p:txBody>
          <a:bodyPr wrap="none">
            <a:spAutoFit/>
          </a:bodyPr>
          <a:lstStyle/>
          <a:p>
            <a:r>
              <a:rPr lang="en-US" dirty="0"/>
              <a:t>D</a:t>
            </a:r>
            <a:endParaRPr lang="en-US" dirty="0">
              <a:effectLst/>
            </a:endParaRPr>
          </a:p>
        </p:txBody>
      </p:sp>
      <p:sp>
        <p:nvSpPr>
          <p:cNvPr id="19" name="Прямоугольник 18"/>
          <p:cNvSpPr/>
          <p:nvPr/>
        </p:nvSpPr>
        <p:spPr>
          <a:xfrm>
            <a:off x="5176597" y="3798332"/>
            <a:ext cx="296876" cy="369332"/>
          </a:xfrm>
          <a:prstGeom prst="rect">
            <a:avLst/>
          </a:prstGeom>
        </p:spPr>
        <p:txBody>
          <a:bodyPr wrap="none">
            <a:spAutoFit/>
          </a:bodyPr>
          <a:lstStyle/>
          <a:p>
            <a:r>
              <a:rPr lang="en-US" dirty="0"/>
              <a:t>E</a:t>
            </a:r>
            <a:endParaRPr lang="en-US" dirty="0">
              <a:effectLst/>
            </a:endParaRPr>
          </a:p>
        </p:txBody>
      </p:sp>
    </p:spTree>
    <p:extLst>
      <p:ext uri="{BB962C8B-B14F-4D97-AF65-F5344CB8AC3E}">
        <p14:creationId xmlns:p14="http://schemas.microsoft.com/office/powerpoint/2010/main" val="855535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D152A4D475B3F94B9A44EC35E28A4960" ma:contentTypeVersion="1" ma:contentTypeDescription="Создание документа." ma:contentTypeScope="" ma:versionID="46f56e486521e51090bd96ea8df1194b">
  <xsd:schema xmlns:xsd="http://www.w3.org/2001/XMLSchema" xmlns:xs="http://www.w3.org/2001/XMLSchema" xmlns:p="http://schemas.microsoft.com/office/2006/metadata/properties" xmlns:ns1="http://schemas.microsoft.com/sharepoint/v3" targetNamespace="http://schemas.microsoft.com/office/2006/metadata/properties" ma:root="true" ma:fieldsID="2a10c82831e5d625bbb0173136b0368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Дата начала расписания" ma:description="" ma:hidden="true" ma:internalName="PublishingStartDate">
      <xsd:simpleType>
        <xsd:restriction base="dms:Unknown"/>
      </xsd:simpleType>
    </xsd:element>
    <xsd:element name="PublishingExpirationDate" ma:index="9" nillable="true" ma:displayName="Дата окончания расписания"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F78A8B-7EE1-459B-81DE-8E382C3F86C9}">
  <ds:schemaRefs>
    <ds:schemaRef ds:uri="http://schemas.microsoft.com/sharepoint/v3"/>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FE14FB3A-98B0-4541-A9B6-6A9A9A4E9711}">
  <ds:schemaRefs>
    <ds:schemaRef ds:uri="http://schemas.microsoft.com/sharepoint/v3/contenttype/forms"/>
  </ds:schemaRefs>
</ds:datastoreItem>
</file>

<file path=customXml/itemProps3.xml><?xml version="1.0" encoding="utf-8"?>
<ds:datastoreItem xmlns:ds="http://schemas.openxmlformats.org/officeDocument/2006/customXml" ds:itemID="{A01F834A-76E6-4828-A761-3403309F8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103</TotalTime>
  <Words>199</Words>
  <Application>Microsoft Office PowerPoint</Application>
  <PresentationFormat>Экран (4:3)</PresentationFormat>
  <Paragraphs>47</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Office Theme</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Windows User</dc:creator>
  <cp:lastModifiedBy>Elfi</cp:lastModifiedBy>
  <cp:revision>9</cp:revision>
  <dcterms:created xsi:type="dcterms:W3CDTF">2016-09-22T16:49:19Z</dcterms:created>
  <dcterms:modified xsi:type="dcterms:W3CDTF">2024-09-25T13:28:04Z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0x010100D152A4D475B3F94B9A44EC35E28A4960</vt:lpwstr>
  </property>
</Properties>
</file>