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1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175351" cy="1793167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Доклад на тему: «Теории цивилизаций»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5791200"/>
            <a:ext cx="4953000" cy="924339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</a:rPr>
              <a:t>Подготовил студент группы ПИ24-2в Облачков Д.А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77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Определение понятия «Цивилизация»: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200400"/>
          </a:xfrm>
        </p:spPr>
        <p:txBody>
          <a:bodyPr/>
          <a:lstStyle/>
          <a:p>
            <a:r>
              <a:rPr lang="ru-RU" b="1" dirty="0" smtClean="0">
                <a:solidFill>
                  <a:schemeClr val="accent2"/>
                </a:solidFill>
              </a:rPr>
              <a:t>Цивилизация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– понятие, служащее для обозначения определённой стадии исторического прогресса и ценностей гражданского общества, основанного на началах разума, справедливости и законности.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743200" y="344557"/>
            <a:ext cx="38100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Цивилизация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7200" y="2133600"/>
            <a:ext cx="26670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Высший этап развития общества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72200" y="2133600"/>
            <a:ext cx="26670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Образованность</a:t>
            </a:r>
            <a:r>
              <a:rPr lang="ru-RU" sz="1600" dirty="0">
                <a:solidFill>
                  <a:schemeClr val="bg1"/>
                </a:solidFill>
              </a:rPr>
              <a:t>, осознание человеком своих прав и обязанностей как </a:t>
            </a:r>
            <a:r>
              <a:rPr lang="ru-RU" sz="1600" dirty="0" smtClean="0">
                <a:solidFill>
                  <a:schemeClr val="bg1"/>
                </a:solidFill>
              </a:rPr>
              <a:t>гражданина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" y="4495800"/>
            <a:ext cx="26670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</a:t>
            </a:r>
            <a:r>
              <a:rPr lang="ru-RU" sz="1400" dirty="0" smtClean="0">
                <a:solidFill>
                  <a:schemeClr val="bg1"/>
                </a:solidFill>
              </a:rPr>
              <a:t>пределённая стадия </a:t>
            </a:r>
            <a:r>
              <a:rPr lang="ru-RU" sz="1400" dirty="0">
                <a:solidFill>
                  <a:schemeClr val="bg1"/>
                </a:solidFill>
              </a:rPr>
              <a:t>исторического прогресса и ценностей гражданского общества, основанного на началах разума, справедливости и законности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172200" y="4495800"/>
            <a:ext cx="26670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Совокупность </a:t>
            </a:r>
            <a:r>
              <a:rPr lang="ru-RU" dirty="0">
                <a:solidFill>
                  <a:schemeClr val="bg1"/>
                </a:solidFill>
              </a:rPr>
              <a:t>материально-технических и духовных достижений человечества</a:t>
            </a:r>
          </a:p>
        </p:txBody>
      </p:sp>
      <p:cxnSp>
        <p:nvCxnSpPr>
          <p:cNvPr id="11" name="Соединительная линия уступом 10"/>
          <p:cNvCxnSpPr>
            <a:stCxn id="5" idx="1"/>
          </p:cNvCxnSpPr>
          <p:nvPr/>
        </p:nvCxnSpPr>
        <p:spPr>
          <a:xfrm rot="10800000" flipV="1">
            <a:off x="1676400" y="992257"/>
            <a:ext cx="1066800" cy="11413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5" idx="3"/>
            <a:endCxn id="7" idx="0"/>
          </p:cNvCxnSpPr>
          <p:nvPr/>
        </p:nvCxnSpPr>
        <p:spPr>
          <a:xfrm>
            <a:off x="6553200" y="992257"/>
            <a:ext cx="952500" cy="1141343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2"/>
            <a:endCxn id="8" idx="3"/>
          </p:cNvCxnSpPr>
          <p:nvPr/>
        </p:nvCxnSpPr>
        <p:spPr>
          <a:xfrm rot="5400000">
            <a:off x="2134429" y="2629728"/>
            <a:ext cx="3503543" cy="152400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9" idx="1"/>
          </p:cNvCxnSpPr>
          <p:nvPr/>
        </p:nvCxnSpPr>
        <p:spPr>
          <a:xfrm>
            <a:off x="4648200" y="5143500"/>
            <a:ext cx="152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теории цивилизаций: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Линейно-стадиальные теории цивилизаций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</a:rPr>
              <a:t>Период становления</a:t>
            </a:r>
            <a:r>
              <a:rPr lang="ru-RU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XVIII – </a:t>
            </a:r>
            <a:r>
              <a:rPr lang="ru-RU" sz="2000" dirty="0" smtClean="0">
                <a:solidFill>
                  <a:schemeClr val="bg1"/>
                </a:solidFill>
              </a:rPr>
              <a:t>середина </a:t>
            </a:r>
            <a:r>
              <a:rPr lang="en-US" sz="2000" dirty="0" smtClean="0">
                <a:solidFill>
                  <a:schemeClr val="bg1"/>
                </a:solidFill>
              </a:rPr>
              <a:t>XIX </a:t>
            </a:r>
            <a:r>
              <a:rPr lang="ru-RU" sz="2000" dirty="0" smtClean="0">
                <a:solidFill>
                  <a:schemeClr val="bg1"/>
                </a:solidFill>
              </a:rPr>
              <a:t>в.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</a:rPr>
              <a:t>Основоположники теорий</a:t>
            </a:r>
            <a:r>
              <a:rPr lang="ru-RU" sz="2000" dirty="0" smtClean="0">
                <a:solidFill>
                  <a:schemeClr val="bg1"/>
                </a:solidFill>
              </a:rPr>
              <a:t>: В. </a:t>
            </a:r>
            <a:r>
              <a:rPr lang="ru-RU" sz="2000" dirty="0" err="1" smtClean="0">
                <a:solidFill>
                  <a:schemeClr val="bg1"/>
                </a:solidFill>
              </a:rPr>
              <a:t>Мирабо</a:t>
            </a:r>
            <a:r>
              <a:rPr lang="ru-RU" sz="2000" dirty="0" smtClean="0">
                <a:solidFill>
                  <a:schemeClr val="bg1"/>
                </a:solidFill>
              </a:rPr>
              <a:t> (старший), Н. А. </a:t>
            </a:r>
            <a:r>
              <a:rPr lang="ru-RU" sz="2000" dirty="0" err="1" smtClean="0">
                <a:solidFill>
                  <a:schemeClr val="bg1"/>
                </a:solidFill>
              </a:rPr>
              <a:t>Бу</a:t>
            </a:r>
            <a:r>
              <a:rPr lang="ru-RU" sz="2000" dirty="0" smtClean="0">
                <a:solidFill>
                  <a:schemeClr val="bg1"/>
                </a:solidFill>
              </a:rPr>
              <a:t>-</a:t>
            </a:r>
          </a:p>
          <a:p>
            <a:pPr marL="0" indent="0">
              <a:buNone/>
            </a:pPr>
            <a:r>
              <a:rPr lang="ru-RU" sz="2000" dirty="0" err="1" smtClean="0">
                <a:solidFill>
                  <a:schemeClr val="bg1"/>
                </a:solidFill>
              </a:rPr>
              <a:t>ланже</a:t>
            </a:r>
            <a:r>
              <a:rPr lang="ru-RU" sz="2000" dirty="0" smtClean="0">
                <a:solidFill>
                  <a:schemeClr val="bg1"/>
                </a:solidFill>
              </a:rPr>
              <a:t>, Вольтер (Ф. М. А. </a:t>
            </a:r>
            <a:r>
              <a:rPr lang="ru-RU" sz="2000" dirty="0" err="1" smtClean="0">
                <a:solidFill>
                  <a:schemeClr val="bg1"/>
                </a:solidFill>
              </a:rPr>
              <a:t>Аруэ</a:t>
            </a:r>
            <a:r>
              <a:rPr lang="ru-RU" sz="2000" dirty="0" smtClean="0">
                <a:solidFill>
                  <a:schemeClr val="bg1"/>
                </a:solidFill>
              </a:rPr>
              <a:t>), А. </a:t>
            </a:r>
            <a:r>
              <a:rPr lang="ru-RU" sz="2000" dirty="0" err="1" smtClean="0">
                <a:solidFill>
                  <a:schemeClr val="bg1"/>
                </a:solidFill>
              </a:rPr>
              <a:t>Фергюсон</a:t>
            </a:r>
            <a:r>
              <a:rPr lang="ru-RU" sz="2000" dirty="0" smtClean="0">
                <a:solidFill>
                  <a:schemeClr val="bg1"/>
                </a:solidFill>
              </a:rPr>
              <a:t>, М. Ж. А. Кондорсе,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Ф. </a:t>
            </a:r>
            <a:r>
              <a:rPr lang="ru-RU" sz="2000" dirty="0" err="1" smtClean="0">
                <a:solidFill>
                  <a:schemeClr val="bg1"/>
                </a:solidFill>
              </a:rPr>
              <a:t>Гизо</a:t>
            </a:r>
            <a:r>
              <a:rPr lang="ru-RU" sz="2000" dirty="0" smtClean="0">
                <a:solidFill>
                  <a:schemeClr val="bg1"/>
                </a:solidFill>
              </a:rPr>
              <a:t>, Г. Т. </a:t>
            </a:r>
            <a:r>
              <a:rPr lang="ru-RU" sz="2000" dirty="0" err="1" smtClean="0">
                <a:solidFill>
                  <a:schemeClr val="bg1"/>
                </a:solidFill>
              </a:rPr>
              <a:t>Бокль</a:t>
            </a:r>
            <a:r>
              <a:rPr lang="ru-RU" sz="2000" dirty="0" smtClean="0">
                <a:solidFill>
                  <a:schemeClr val="bg1"/>
                </a:solidFill>
              </a:rPr>
              <a:t> и др.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</a:rPr>
              <a:t>Основная идея:  Цивилизация есть конечная (финальная) цель исторического становления человеческого общества. Общество должно пройти эпохи дикости, варварства, государственности и благо-пристойного поведения, просвещенной монархии, чтобы прийти эпохе цивилизации.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600" b="1" dirty="0" smtClean="0">
                <a:solidFill>
                  <a:schemeClr val="accent2"/>
                </a:solidFill>
              </a:rPr>
              <a:t>Теории локальных цивилизаций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Период становления</a:t>
            </a:r>
            <a:r>
              <a:rPr lang="ru-RU" dirty="0" smtClean="0">
                <a:solidFill>
                  <a:schemeClr val="bg1"/>
                </a:solidFill>
              </a:rPr>
              <a:t>: вторая половина </a:t>
            </a:r>
            <a:r>
              <a:rPr lang="en-US" dirty="0" smtClean="0">
                <a:solidFill>
                  <a:schemeClr val="bg1"/>
                </a:solidFill>
              </a:rPr>
              <a:t>XIX </a:t>
            </a:r>
            <a:r>
              <a:rPr lang="ru-RU" dirty="0" smtClean="0">
                <a:solidFill>
                  <a:schemeClr val="bg1"/>
                </a:solidFill>
              </a:rPr>
              <a:t>в.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Основоположники теорий</a:t>
            </a:r>
            <a:r>
              <a:rPr lang="ru-RU" dirty="0" smtClean="0">
                <a:solidFill>
                  <a:schemeClr val="bg1"/>
                </a:solidFill>
              </a:rPr>
              <a:t>:  </a:t>
            </a:r>
            <a:r>
              <a:rPr lang="ru-RU" dirty="0" smtClean="0">
                <a:solidFill>
                  <a:schemeClr val="bg1"/>
                </a:solidFill>
              </a:rPr>
              <a:t>Н.Я. Данилевский</a:t>
            </a:r>
            <a:r>
              <a:rPr lang="ru-RU" dirty="0" smtClean="0">
                <a:solidFill>
                  <a:schemeClr val="bg1"/>
                </a:solidFill>
              </a:rPr>
              <a:t>, О. Шпенглер, А. </a:t>
            </a:r>
            <a:r>
              <a:rPr lang="ru-RU" smtClean="0">
                <a:solidFill>
                  <a:schemeClr val="bg1"/>
                </a:solidFill>
              </a:rPr>
              <a:t>Тойнби, Г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Рюккерт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100" b="1" dirty="0" smtClean="0">
                <a:solidFill>
                  <a:schemeClr val="bg1"/>
                </a:solidFill>
              </a:rPr>
              <a:t>Основная идея:  Переориентирование теории цивилизации с противопоставления и </a:t>
            </a:r>
            <a:r>
              <a:rPr lang="ru-RU" sz="3100" b="1" dirty="0" err="1" smtClean="0">
                <a:solidFill>
                  <a:schemeClr val="bg1"/>
                </a:solidFill>
              </a:rPr>
              <a:t>иерархизации</a:t>
            </a:r>
            <a:r>
              <a:rPr lang="ru-RU" sz="3100" b="1" dirty="0" smtClean="0">
                <a:solidFill>
                  <a:schemeClr val="bg1"/>
                </a:solidFill>
              </a:rPr>
              <a:t> культур на поиск общих черт локальных цивилизаций, анализ оснований их местной специфики и универсалистских претензий, причин устойчивости их традиций. Первоначально понятие локальной цивилизации маркировало общества, претендующие на особую роль в мировой истории, создавшие империи и внесшие большой вклад в мировую культуру.</a:t>
            </a:r>
          </a:p>
          <a:p>
            <a:pPr marL="0" indent="0">
              <a:buNone/>
            </a:pP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4600" b="1" dirty="0" smtClean="0">
                <a:solidFill>
                  <a:schemeClr val="accent2"/>
                </a:solidFill>
              </a:rPr>
              <a:t>Диалогический теории цивилизаций</a:t>
            </a:r>
          </a:p>
          <a:p>
            <a:pPr marL="0" indent="0" algn="ctr">
              <a:buNone/>
            </a:pPr>
            <a:endParaRPr lang="ru-RU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Период становления</a:t>
            </a:r>
            <a:r>
              <a:rPr lang="ru-RU" dirty="0" smtClean="0">
                <a:solidFill>
                  <a:schemeClr val="bg1"/>
                </a:solidFill>
              </a:rPr>
              <a:t>: ХХ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в. – наше время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Основоположники теорий</a:t>
            </a:r>
            <a:r>
              <a:rPr lang="ru-RU" dirty="0" smtClean="0">
                <a:solidFill>
                  <a:schemeClr val="bg1"/>
                </a:solidFill>
              </a:rPr>
              <a:t>: -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Основная идея</a:t>
            </a:r>
            <a:r>
              <a:rPr lang="ru-RU" dirty="0" smtClean="0">
                <a:solidFill>
                  <a:schemeClr val="bg1"/>
                </a:solidFill>
              </a:rPr>
              <a:t>:  Образ иного становится не просто терпимым или интересным, возникает ответственное отношение к иному. Закрепление роли </a:t>
            </a:r>
            <a:r>
              <a:rPr lang="ru-RU" i="1" dirty="0" smtClean="0">
                <a:solidFill>
                  <a:schemeClr val="bg1"/>
                </a:solidFill>
              </a:rPr>
              <a:t>субъекта</a:t>
            </a:r>
            <a:r>
              <a:rPr lang="ru-RU" dirty="0" smtClean="0">
                <a:solidFill>
                  <a:schemeClr val="bg1"/>
                </a:solidFill>
              </a:rPr>
              <a:t> за всеми сторонами </a:t>
            </a:r>
            <a:r>
              <a:rPr lang="ru-RU" dirty="0" err="1" smtClean="0">
                <a:solidFill>
                  <a:schemeClr val="bg1"/>
                </a:solidFill>
              </a:rPr>
              <a:t>межцивилизационного</a:t>
            </a:r>
            <a:r>
              <a:rPr lang="ru-RU" dirty="0" smtClean="0">
                <a:solidFill>
                  <a:schemeClr val="bg1"/>
                </a:solidFill>
              </a:rPr>
              <a:t> диалога. Рассматривается образ взаимодействия цивилизаций, в котором наиболее определенно проявляются как их сходства, так и различия; как способы восприятия </a:t>
            </a:r>
            <a:r>
              <a:rPr lang="ru-RU" dirty="0" err="1" smtClean="0">
                <a:solidFill>
                  <a:schemeClr val="bg1"/>
                </a:solidFill>
              </a:rPr>
              <a:t>инокультурного</a:t>
            </a:r>
            <a:r>
              <a:rPr lang="ru-RU" dirty="0" smtClean="0">
                <a:solidFill>
                  <a:schemeClr val="bg1"/>
                </a:solidFill>
              </a:rPr>
              <a:t> опыта, так и формы сохранения собственных традиций.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Используемые источники: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«Теория и методология истории» – учебник для вузов, Ответственные редакторы академик РАН В. В. Алексеев, чл.-корр. РАН Н. Н. </a:t>
            </a:r>
            <a:r>
              <a:rPr lang="ru-RU" sz="2000" dirty="0" err="1" smtClean="0">
                <a:solidFill>
                  <a:schemeClr val="bg1"/>
                </a:solidFill>
              </a:rPr>
              <a:t>Крадин</a:t>
            </a:r>
            <a:r>
              <a:rPr lang="ru-RU" sz="2000" dirty="0" smtClean="0">
                <a:solidFill>
                  <a:schemeClr val="bg1"/>
                </a:solidFill>
              </a:rPr>
              <a:t>, д. и. н. А. В. </a:t>
            </a:r>
            <a:r>
              <a:rPr lang="ru-RU" sz="2000" dirty="0" err="1" smtClean="0">
                <a:solidFill>
                  <a:schemeClr val="bg1"/>
                </a:solidFill>
              </a:rPr>
              <a:t>Коротаев</a:t>
            </a:r>
            <a:r>
              <a:rPr lang="ru-RU" sz="2000" dirty="0" smtClean="0">
                <a:solidFill>
                  <a:schemeClr val="bg1"/>
                </a:solidFill>
              </a:rPr>
              <a:t>, д. ф. н. Л. Е. Гринин, 2014 г.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«Время мира.» </a:t>
            </a:r>
            <a:r>
              <a:rPr lang="ru-RU" sz="2000" dirty="0" err="1" smtClean="0">
                <a:solidFill>
                  <a:schemeClr val="bg1"/>
                </a:solidFill>
              </a:rPr>
              <a:t>Вып</a:t>
            </a:r>
            <a:r>
              <a:rPr lang="ru-RU" sz="2000" dirty="0" smtClean="0">
                <a:solidFill>
                  <a:schemeClr val="bg1"/>
                </a:solidFill>
              </a:rPr>
              <a:t>. 1–2. Новосибирск, 1998, 2001.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«Цивилизационное сознание и историческое знание: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проблемы взаимодействия.» Ионов И. Н. 2007.  М.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- «Теория цивилизаций от античности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до конца XIX века.» Ионов И. Н., Хачатурян В. М. 2002.  СПб.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«Столкновение или диалог цивилизаций? Современные цивилизационные исследования (Реферативный обзор).» </a:t>
            </a:r>
            <a:r>
              <a:rPr lang="ru-RU" sz="2000" dirty="0" err="1" smtClean="0">
                <a:solidFill>
                  <a:schemeClr val="bg1"/>
                </a:solidFill>
              </a:rPr>
              <a:t>Сокулер</a:t>
            </a:r>
            <a:r>
              <a:rPr lang="ru-RU" sz="2000" dirty="0" smtClean="0">
                <a:solidFill>
                  <a:schemeClr val="bg1"/>
                </a:solidFill>
              </a:rPr>
              <a:t> З. А. 2003  Россия и современный мир 3(40): 198–220.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«Сравнительное изучение цивилизаций. Хрестоматия» / сост. Б. С. Ерасов. М., 1998.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«Постижение истории.» Тойнби А. Дж. 1991. М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 Учебно-методические материалы БГУОР (</a:t>
            </a:r>
            <a:r>
              <a:rPr lang="en-US" sz="2000" dirty="0" smtClean="0">
                <a:solidFill>
                  <a:schemeClr val="bg1"/>
                </a:solidFill>
              </a:rPr>
              <a:t>https://bguor.ru/subjects/ae-umk-history/html/society/html_pages/h1/h1_3.html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540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Доклад на тему: «Теории цивилизаций»</vt:lpstr>
      <vt:lpstr>Определение понятия «Цивилизация»:</vt:lpstr>
      <vt:lpstr>Презентация PowerPoint</vt:lpstr>
      <vt:lpstr>Основные теории цивилизаций: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«Теории цивилизаций»</dc:title>
  <dc:creator>Elfi</dc:creator>
  <cp:lastModifiedBy>Elfi</cp:lastModifiedBy>
  <cp:revision>10</cp:revision>
  <dcterms:created xsi:type="dcterms:W3CDTF">2006-08-16T00:00:00Z</dcterms:created>
  <dcterms:modified xsi:type="dcterms:W3CDTF">2024-09-16T14:03:37Z</dcterms:modified>
</cp:coreProperties>
</file>